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57" r:id="rId3"/>
  </p:sldMasterIdLst>
  <p:notesMasterIdLst>
    <p:notesMasterId r:id="rId58"/>
  </p:notesMasterIdLst>
  <p:handoutMasterIdLst>
    <p:handoutMasterId r:id="rId59"/>
  </p:handoutMasterIdLst>
  <p:sldIdLst>
    <p:sldId id="481" r:id="rId4"/>
    <p:sldId id="454" r:id="rId5"/>
    <p:sldId id="412" r:id="rId6"/>
    <p:sldId id="353" r:id="rId7"/>
    <p:sldId id="413" r:id="rId8"/>
    <p:sldId id="450" r:id="rId9"/>
    <p:sldId id="415" r:id="rId10"/>
    <p:sldId id="416" r:id="rId11"/>
    <p:sldId id="477" r:id="rId12"/>
    <p:sldId id="452" r:id="rId13"/>
    <p:sldId id="449" r:id="rId14"/>
    <p:sldId id="418" r:id="rId15"/>
    <p:sldId id="446" r:id="rId16"/>
    <p:sldId id="419" r:id="rId17"/>
    <p:sldId id="420" r:id="rId18"/>
    <p:sldId id="422" r:id="rId19"/>
    <p:sldId id="332" r:id="rId20"/>
    <p:sldId id="397" r:id="rId21"/>
    <p:sldId id="360" r:id="rId22"/>
    <p:sldId id="428" r:id="rId23"/>
    <p:sldId id="429" r:id="rId24"/>
    <p:sldId id="432" r:id="rId25"/>
    <p:sldId id="431" r:id="rId26"/>
    <p:sldId id="361" r:id="rId27"/>
    <p:sldId id="369" r:id="rId28"/>
    <p:sldId id="370" r:id="rId29"/>
    <p:sldId id="372" r:id="rId30"/>
    <p:sldId id="406" r:id="rId31"/>
    <p:sldId id="374" r:id="rId32"/>
    <p:sldId id="425" r:id="rId33"/>
    <p:sldId id="426" r:id="rId34"/>
    <p:sldId id="457" r:id="rId35"/>
    <p:sldId id="368" r:id="rId36"/>
    <p:sldId id="453" r:id="rId37"/>
    <p:sldId id="423" r:id="rId38"/>
    <p:sldId id="439" r:id="rId39"/>
    <p:sldId id="375" r:id="rId40"/>
    <p:sldId id="460" r:id="rId41"/>
    <p:sldId id="461" r:id="rId42"/>
    <p:sldId id="462" r:id="rId43"/>
    <p:sldId id="442" r:id="rId44"/>
    <p:sldId id="463" r:id="rId45"/>
    <p:sldId id="468" r:id="rId46"/>
    <p:sldId id="465" r:id="rId47"/>
    <p:sldId id="467" r:id="rId48"/>
    <p:sldId id="470" r:id="rId49"/>
    <p:sldId id="471" r:id="rId50"/>
    <p:sldId id="475" r:id="rId51"/>
    <p:sldId id="440" r:id="rId52"/>
    <p:sldId id="443" r:id="rId53"/>
    <p:sldId id="444" r:id="rId54"/>
    <p:sldId id="445" r:id="rId55"/>
    <p:sldId id="480" r:id="rId56"/>
    <p:sldId id="479" r:id="rId57"/>
  </p:sldIdLst>
  <p:sldSz cx="9144000" cy="6858000" type="screen4x3"/>
  <p:notesSz cx="68072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2880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4D6"/>
    <a:srgbClr val="2D1FE1"/>
    <a:srgbClr val="65C2F1"/>
    <a:srgbClr val="595CD1"/>
    <a:srgbClr val="6C932D"/>
    <a:srgbClr val="19434F"/>
    <a:srgbClr val="83A343"/>
    <a:srgbClr val="DDF6FF"/>
    <a:srgbClr val="D1F1FB"/>
    <a:srgbClr val="5F3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94" autoAdjust="0"/>
    <p:restoredTop sz="69988" autoAdjust="0"/>
  </p:normalViewPr>
  <p:slideViewPr>
    <p:cSldViewPr showGuides="1">
      <p:cViewPr>
        <p:scale>
          <a:sx n="66" d="100"/>
          <a:sy n="66" d="100"/>
        </p:scale>
        <p:origin x="-1350" y="258"/>
      </p:cViewPr>
      <p:guideLst>
        <p:guide orient="horz" pos="2160"/>
        <p:guide orient="horz" pos="4065"/>
        <p:guide orient="horz" pos="572"/>
        <p:guide pos="2880"/>
        <p:guide pos="158"/>
        <p:guide pos="5602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2478" y="72"/>
      </p:cViewPr>
      <p:guideLst>
        <p:guide orient="horz" pos="3133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6_&#44592;&#53440;&#50629;&#47924;\&#45208;&#46972;&#51109;&#53552;&#50641;&#49828;&#54252;\&#53685;&#54633;%20&#47928;&#49436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1_&#54644;&#50808;&#51648;&#50896;\&#47476;&#50756;&#45796;_20160302\&#53685;&#44228;&#51088;&#4730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71552486420485E-2"/>
          <c:y val="2.6944259835061865E-2"/>
          <c:w val="0.9730394262214549"/>
          <c:h val="0.94611148032987691"/>
        </c:manualLayout>
      </c:layout>
      <c:pie3DChart>
        <c:varyColors val="1"/>
        <c:ser>
          <c:idx val="0"/>
          <c:order val="0"/>
          <c:tx>
            <c:strRef>
              <c:f>Sheet2!$B$1:$B$2</c:f>
              <c:strCache>
                <c:ptCount val="1"/>
                <c:pt idx="0">
                  <c:v>탄소저감량 (단위:ton)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relaxedInset"/>
            </a:sp3d>
          </c:spPr>
          <c:explosion val="25"/>
          <c:dLbls>
            <c:dLbl>
              <c:idx val="0"/>
              <c:layout>
                <c:manualLayout>
                  <c:x val="-3.8557418938879325E-2"/>
                  <c:y val="0.12085925637892089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 smtClean="0"/>
                      <a:t>Registration</a:t>
                    </a:r>
                    <a:endParaRPr lang="en-US" altLang="ko-KR" dirty="0"/>
                  </a:p>
                  <a:p>
                    <a:r>
                      <a:rPr lang="en-US" altLang="en-US" dirty="0"/>
                      <a:t>288,695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973663217748151"/>
                  <c:y val="-5.381015865961983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PQ</a:t>
                    </a:r>
                    <a:r>
                      <a:rPr lang="en-US" altLang="ko-KR" dirty="0" smtClean="0"/>
                      <a:t> validation</a:t>
                    </a:r>
                    <a:endParaRPr lang="en-US" altLang="ko-KR" dirty="0"/>
                  </a:p>
                  <a:p>
                    <a:r>
                      <a:rPr lang="en-US" alt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197510070599489E-3"/>
                  <c:y val="-3.504536940086207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 smtClean="0"/>
                      <a:t>Eligibility</a:t>
                    </a:r>
                  </a:p>
                  <a:p>
                    <a:r>
                      <a:rPr lang="en-US" altLang="ko-KR" dirty="0" smtClean="0"/>
                      <a:t>test</a:t>
                    </a:r>
                    <a:endParaRPr lang="en-US" altLang="ko-KR" dirty="0"/>
                  </a:p>
                  <a:p>
                    <a:r>
                      <a:rPr lang="en-US" altLang="en-US" dirty="0"/>
                      <a:t>371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568097169531207E-3"/>
                  <c:y val="-6.7806950021426324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 smtClean="0"/>
                      <a:t>Submit tender</a:t>
                    </a:r>
                    <a:endParaRPr lang="en-US" altLang="ko-KR" dirty="0"/>
                  </a:p>
                  <a:p>
                    <a:r>
                      <a:rPr lang="en-US" altLang="en-US" dirty="0"/>
                      <a:t>268,404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Contract &amp; guarantee</a:t>
                    </a:r>
                    <a:endParaRPr lang="en-US" altLang="ko-KR" dirty="0"/>
                  </a:p>
                  <a:p>
                    <a:r>
                      <a:rPr lang="en-US" altLang="en-US" dirty="0"/>
                      <a:t>17,302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020365769786777E-2"/>
                  <c:y val="1.204603141034726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 smtClean="0"/>
                      <a:t>Inspection</a:t>
                    </a:r>
                    <a:r>
                      <a:rPr lang="en-US" altLang="ko-KR" baseline="0" dirty="0" smtClean="0"/>
                      <a:t> &amp;</a:t>
                    </a:r>
                  </a:p>
                  <a:p>
                    <a:r>
                      <a:rPr lang="en-US" altLang="ko-KR" baseline="0" dirty="0" smtClean="0"/>
                      <a:t>payment</a:t>
                    </a:r>
                    <a:endParaRPr lang="en-US" altLang="ko-KR" dirty="0"/>
                  </a:p>
                  <a:p>
                    <a:r>
                      <a:rPr lang="en-US" altLang="en-US" dirty="0"/>
                      <a:t>18,144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Sheet2!$A$3:$A$8</c:f>
              <c:strCache>
                <c:ptCount val="6"/>
                <c:pt idx="0">
                  <c:v>입찰참가신청</c:v>
                </c:pt>
                <c:pt idx="1">
                  <c:v>PQ심사신청 및 서류제출 </c:v>
                </c:pt>
                <c:pt idx="2">
                  <c:v>적격심사 서류제출</c:v>
                </c:pt>
                <c:pt idx="3">
                  <c:v>입찰참가</c:v>
                </c:pt>
                <c:pt idx="4">
                  <c:v>계약보증제출 및 계약 체결</c:v>
                </c:pt>
                <c:pt idx="5">
                  <c:v>검사검수 및 대금지급요청</c:v>
                </c:pt>
              </c:strCache>
            </c:strRef>
          </c:cat>
          <c:val>
            <c:numRef>
              <c:f>Sheet2!$B$3:$B$8</c:f>
              <c:numCache>
                <c:formatCode>General</c:formatCode>
                <c:ptCount val="6"/>
                <c:pt idx="0" formatCode="#,##0">
                  <c:v>288695</c:v>
                </c:pt>
                <c:pt idx="1">
                  <c:v>27</c:v>
                </c:pt>
                <c:pt idx="2">
                  <c:v>371</c:v>
                </c:pt>
                <c:pt idx="3" formatCode="#,##0">
                  <c:v>268404</c:v>
                </c:pt>
                <c:pt idx="4" formatCode="#,##0">
                  <c:v>17302</c:v>
                </c:pt>
                <c:pt idx="5" formatCode="#,##0">
                  <c:v>18144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10852788623254E-2"/>
          <c:y val="3.421772980493662E-2"/>
          <c:w val="0.86426088468180762"/>
          <c:h val="0.88631263055259013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</c:f>
              <c:strCache>
                <c:ptCount val="1"/>
                <c:pt idx="0">
                  <c:v>전자입찰건수</c:v>
                </c:pt>
              </c:strCache>
            </c:strRef>
          </c:tx>
          <c:marker>
            <c:symbol val="none"/>
          </c:marker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'Sheet1 (2)'!$C$2:$O$2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'Sheet1 (2)'!$C$3:$O$3</c:f>
              <c:numCache>
                <c:formatCode>#,##0;[Red]\-#,##0</c:formatCode>
                <c:ptCount val="13"/>
                <c:pt idx="0">
                  <c:v>99020</c:v>
                </c:pt>
                <c:pt idx="1">
                  <c:v>122035</c:v>
                </c:pt>
                <c:pt idx="2">
                  <c:v>140779</c:v>
                </c:pt>
                <c:pt idx="3">
                  <c:v>207633</c:v>
                </c:pt>
                <c:pt idx="4">
                  <c:v>213539</c:v>
                </c:pt>
                <c:pt idx="5">
                  <c:v>207960</c:v>
                </c:pt>
                <c:pt idx="6">
                  <c:v>235178</c:v>
                </c:pt>
                <c:pt idx="7">
                  <c:v>248417</c:v>
                </c:pt>
                <c:pt idx="8">
                  <c:v>288533</c:v>
                </c:pt>
                <c:pt idx="9">
                  <c:v>292195</c:v>
                </c:pt>
                <c:pt idx="10">
                  <c:v>279648</c:v>
                </c:pt>
                <c:pt idx="11" formatCode="#,##0">
                  <c:v>238399</c:v>
                </c:pt>
                <c:pt idx="12" formatCode="#,##0_ ">
                  <c:v>246960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(2)'!$B$4</c:f>
              <c:strCache>
                <c:ptCount val="1"/>
                <c:pt idx="0">
                  <c:v>전자계약건수</c:v>
                </c:pt>
              </c:strCache>
            </c:strRef>
          </c:tx>
          <c:marker>
            <c:symbol val="none"/>
          </c:marker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'Sheet1 (2)'!$C$2:$O$2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'Sheet1 (2)'!$C$4:$O$4</c:f>
              <c:numCache>
                <c:formatCode>General</c:formatCode>
                <c:ptCount val="13"/>
                <c:pt idx="0">
                  <c:v>18734</c:v>
                </c:pt>
                <c:pt idx="1">
                  <c:v>23909</c:v>
                </c:pt>
                <c:pt idx="2">
                  <c:v>39284</c:v>
                </c:pt>
                <c:pt idx="3">
                  <c:v>90874</c:v>
                </c:pt>
                <c:pt idx="4">
                  <c:v>176960</c:v>
                </c:pt>
                <c:pt idx="5">
                  <c:v>253716</c:v>
                </c:pt>
                <c:pt idx="6">
                  <c:v>435169</c:v>
                </c:pt>
                <c:pt idx="7">
                  <c:v>545313</c:v>
                </c:pt>
                <c:pt idx="8" formatCode="#,##0">
                  <c:v>616091</c:v>
                </c:pt>
                <c:pt idx="9" formatCode="#,##0">
                  <c:v>653418</c:v>
                </c:pt>
                <c:pt idx="10" formatCode="#,##0">
                  <c:v>696503</c:v>
                </c:pt>
                <c:pt idx="11" formatCode="#,##0">
                  <c:v>664303</c:v>
                </c:pt>
                <c:pt idx="12" formatCode="#,##0_ ">
                  <c:v>711461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 (2)'!$B$5</c:f>
              <c:strCache>
                <c:ptCount val="1"/>
                <c:pt idx="0">
                  <c:v>전자지급건수</c:v>
                </c:pt>
              </c:strCache>
            </c:strRef>
          </c:tx>
          <c:marker>
            <c:symbol val="none"/>
          </c:marker>
          <c:dPt>
            <c:idx val="12"/>
            <c:marker>
              <c:symbol val="auto"/>
            </c:marker>
            <c:bubble3D val="0"/>
          </c:dPt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'Sheet1 (2)'!$C$2:$O$2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'Sheet1 (2)'!$C$5:$O$5</c:f>
              <c:numCache>
                <c:formatCode>#,##0;[Red]\-#,##0</c:formatCode>
                <c:ptCount val="13"/>
                <c:pt idx="0">
                  <c:v>117386</c:v>
                </c:pt>
                <c:pt idx="1">
                  <c:v>136066</c:v>
                </c:pt>
                <c:pt idx="2">
                  <c:v>174900</c:v>
                </c:pt>
                <c:pt idx="3">
                  <c:v>396493</c:v>
                </c:pt>
                <c:pt idx="4">
                  <c:v>434080</c:v>
                </c:pt>
                <c:pt idx="5">
                  <c:v>338641</c:v>
                </c:pt>
                <c:pt idx="6">
                  <c:v>345094</c:v>
                </c:pt>
                <c:pt idx="7">
                  <c:v>717535</c:v>
                </c:pt>
                <c:pt idx="8">
                  <c:v>706182</c:v>
                </c:pt>
                <c:pt idx="9">
                  <c:v>763210</c:v>
                </c:pt>
                <c:pt idx="10">
                  <c:v>785129</c:v>
                </c:pt>
                <c:pt idx="11" formatCode="#,##0">
                  <c:v>791739</c:v>
                </c:pt>
                <c:pt idx="12" formatCode="#,##0_ ">
                  <c:v>827753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33824"/>
        <c:axId val="121935360"/>
      </c:lineChart>
      <c:catAx>
        <c:axId val="1219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935360"/>
        <c:crosses val="autoZero"/>
        <c:auto val="1"/>
        <c:lblAlgn val="ctr"/>
        <c:lblOffset val="100"/>
        <c:noMultiLvlLbl val="0"/>
      </c:catAx>
      <c:valAx>
        <c:axId val="121935360"/>
        <c:scaling>
          <c:orientation val="minMax"/>
        </c:scaling>
        <c:delete val="0"/>
        <c:axPos val="l"/>
        <c:majorGridlines/>
        <c:numFmt formatCode="#,##0;[Red]\-#,##0" sourceLinked="1"/>
        <c:majorTickMark val="out"/>
        <c:minorTickMark val="none"/>
        <c:tickLblPos val="nextTo"/>
        <c:crossAx val="12193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79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2" y="1"/>
            <a:ext cx="2950529" cy="4979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64FE15A4-E8CB-4B38-849E-0049F624CA84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149"/>
            <a:ext cx="2950529" cy="497929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2" y="9446149"/>
            <a:ext cx="2950529" cy="497929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AE299682-7F12-42ED-A679-4407621ECE11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54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84" cy="49776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495" y="0"/>
            <a:ext cx="2949084" cy="49776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91D1EAE6-97BC-4814-ACE5-02FE450B7B7F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58" y="4724759"/>
            <a:ext cx="5446084" cy="4475083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49084" cy="49776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495" y="9446336"/>
            <a:ext cx="2949084" cy="49776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8C809D62-216C-476C-BDE6-FC9B9EC4A189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35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417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세가지 기본 목표를 가지고 구축되었습니다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먼저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공공조달의 표준화된 프로세스 제공입니다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 </a:t>
            </a:r>
            <a:r>
              <a:rPr lang="ko-KR" altLang="en-US" dirty="0" smtClean="0"/>
              <a:t>시스템을 통해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만여 공공기관이 표준화된 프로세스를 공동으로 활용함으로써</a:t>
            </a:r>
            <a:endParaRPr lang="en-US" altLang="ko-KR" dirty="0" smtClean="0"/>
          </a:p>
          <a:p>
            <a:r>
              <a:rPr lang="ko-KR" altLang="en-US" dirty="0" smtClean="0"/>
              <a:t>개별 기관들이 각각의 조달시스템을 구축하기 위한 예산의 낭비를 막고</a:t>
            </a:r>
            <a:endParaRPr lang="en-US" altLang="ko-KR" dirty="0" smtClean="0"/>
          </a:p>
          <a:p>
            <a:r>
              <a:rPr lang="ko-KR" altLang="en-US" dirty="0" smtClean="0"/>
              <a:t>구매업무의 투명성과 신뢰성을 강화할 수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두 번째는 </a:t>
            </a:r>
            <a:r>
              <a:rPr lang="ko-KR" altLang="en-US" dirty="0" err="1" smtClean="0"/>
              <a:t>싱글윈도우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한국에서 행해지는 모든 입찰의 발주 규격과 입찰 공고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계약사항을 통합 제공합니다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또한 공고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입찰심사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낙찰자 선정에 이르는 입찰 과정을 각 단계별로 국민에게 실시간으로 공개합니다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따라서 조달업체는 개별 기관의 공고매체에 </a:t>
            </a:r>
            <a:r>
              <a:rPr lang="ko-KR" altLang="en-US" dirty="0" err="1" smtClean="0"/>
              <a:t>신경쓰지</a:t>
            </a:r>
            <a:r>
              <a:rPr lang="ko-KR" altLang="en-US" dirty="0" smtClean="0"/>
              <a:t> 않고</a:t>
            </a:r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를 통해 통합적으로 조회하여 한국에서 행해지는 공공입찰에 참여할 수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마지막으로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에서는 모든 조달절차의 </a:t>
            </a:r>
            <a:r>
              <a:rPr lang="en-US" altLang="ko-KR" dirty="0" smtClean="0"/>
              <a:t>One-Stop </a:t>
            </a:r>
            <a:r>
              <a:rPr lang="ko-KR" altLang="en-US" dirty="0" smtClean="0"/>
              <a:t>처리가 가능합니다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조달에 필요한 각종 데이터를 연계하여 별도의 서류제출 없이</a:t>
            </a:r>
            <a:endParaRPr lang="en-US" altLang="ko-KR" dirty="0" smtClean="0"/>
          </a:p>
          <a:p>
            <a:r>
              <a:rPr lang="ko-KR" altLang="en-US" dirty="0" smtClean="0"/>
              <a:t>온라인으로 자동화 처리를 통해 처리할 수 있도록 서비스함으로써</a:t>
            </a:r>
            <a:endParaRPr lang="en-US" altLang="ko-KR" dirty="0" smtClean="0"/>
          </a:p>
          <a:p>
            <a:r>
              <a:rPr lang="ko-KR" altLang="en-US" dirty="0" smtClean="0"/>
              <a:t>조달기관의 행정 효율과 조달업체의 편의성을 획기적으로 높여주었습니다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62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통합된 전자조달 시스템이 어떻게 구매업무의 표준화를 </a:t>
            </a:r>
            <a:r>
              <a:rPr lang="ko-KR" altLang="en-US" dirty="0" err="1" smtClean="0"/>
              <a:t>싱글</a:t>
            </a:r>
            <a:r>
              <a:rPr lang="ko-KR" altLang="en-US" dirty="0" smtClean="0"/>
              <a:t> 윈도우를 통해 제공할 수 있는지</a:t>
            </a:r>
            <a:endParaRPr lang="en-US" altLang="ko-KR" dirty="0" smtClean="0"/>
          </a:p>
          <a:p>
            <a:r>
              <a:rPr lang="ko-KR" altLang="en-US" dirty="0" smtClean="0"/>
              <a:t>한국의 </a:t>
            </a:r>
            <a:r>
              <a:rPr lang="en-US" altLang="ko-KR" dirty="0" smtClean="0"/>
              <a:t>IT</a:t>
            </a:r>
            <a:r>
              <a:rPr lang="ko-KR" altLang="en-US" dirty="0" smtClean="0"/>
              <a:t>관련 시스템 구매를 예를 들어보겠습니다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한국의 구매부서에서 </a:t>
            </a:r>
            <a:r>
              <a:rPr lang="en-US" altLang="ko-KR" dirty="0" smtClean="0"/>
              <a:t>IT</a:t>
            </a:r>
            <a:r>
              <a:rPr lang="ko-KR" altLang="en-US" dirty="0" smtClean="0"/>
              <a:t>관련 시스템 구축 계약을 하기 위해서는 </a:t>
            </a:r>
            <a:endParaRPr lang="en-US" altLang="ko-KR" dirty="0" smtClean="0"/>
          </a:p>
          <a:p>
            <a:r>
              <a:rPr lang="ko-KR" altLang="en-US" dirty="0" smtClean="0"/>
              <a:t>먼저 계약의 기본이</a:t>
            </a:r>
            <a:r>
              <a:rPr lang="ko-KR" altLang="en-US" baseline="0" dirty="0" smtClean="0"/>
              <a:t> 되는 국가계약법을 알아야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지방의 경우는 따로 지방계약에 관련된 법이 제정되어있습니다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슬라이드</a:t>
            </a:r>
            <a:r>
              <a:rPr lang="en-US" altLang="ko-KR" baseline="0" dirty="0" smtClean="0"/>
              <a:t>1)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다음으로 계약과 직접 관련되지는 않지만 </a:t>
            </a:r>
            <a:endParaRPr lang="en-US" altLang="ko-KR" baseline="0" dirty="0" smtClean="0"/>
          </a:p>
          <a:p>
            <a:r>
              <a:rPr lang="ko-KR" altLang="en-US" baseline="0" dirty="0" smtClean="0"/>
              <a:t>계약업무를 수행하기 위한 관련 법령들이 있습니다</a:t>
            </a:r>
            <a:r>
              <a:rPr lang="en-US" altLang="ko-KR" baseline="0" dirty="0" smtClean="0"/>
              <a:t>.</a:t>
            </a:r>
          </a:p>
          <a:p>
            <a:pPr defTabSz="922904">
              <a:defRPr/>
            </a:pPr>
            <a:r>
              <a:rPr lang="ko-KR" altLang="en-US" baseline="0" dirty="0" smtClean="0"/>
              <a:t>국세징수법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민법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중소기업진흥법 등이 대표적인 예입니다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슬라이드</a:t>
            </a:r>
            <a:r>
              <a:rPr lang="en-US" altLang="ko-KR" baseline="0" dirty="0" smtClean="0"/>
              <a:t>2)</a:t>
            </a:r>
          </a:p>
          <a:p>
            <a:pPr defTabSz="922904">
              <a:defRPr/>
            </a:pPr>
            <a:endParaRPr lang="en-US" altLang="ko-KR" baseline="0" dirty="0" smtClean="0"/>
          </a:p>
          <a:p>
            <a:pPr defTabSz="922904">
              <a:defRPr/>
            </a:pPr>
            <a:r>
              <a:rPr lang="ko-KR" altLang="en-US" baseline="0" dirty="0" smtClean="0"/>
              <a:t>다음으로 한국에는 매년 변경되는 큰 책자 크기의 계약예규들이 있습니다</a:t>
            </a:r>
            <a:r>
              <a:rPr lang="en-US" altLang="ko-KR" baseline="0" dirty="0" smtClean="0"/>
              <a:t>.</a:t>
            </a:r>
          </a:p>
          <a:p>
            <a:pPr defTabSz="922904">
              <a:defRPr/>
            </a:pPr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15</a:t>
            </a:r>
            <a:r>
              <a:rPr lang="ko-KR" altLang="en-US" baseline="0" dirty="0" smtClean="0"/>
              <a:t>개의 항목으로 구성된 계약예규는 매년 개정되어 계약담당자들이 숙지해야 합니다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슬라이드</a:t>
            </a:r>
            <a:r>
              <a:rPr lang="en-US" altLang="ko-KR" baseline="0" dirty="0" smtClean="0"/>
              <a:t>3)</a:t>
            </a:r>
          </a:p>
          <a:p>
            <a:pPr defTabSz="922904">
              <a:defRPr/>
            </a:pPr>
            <a:endParaRPr lang="en-US" altLang="ko-KR" baseline="0" dirty="0" smtClean="0"/>
          </a:p>
          <a:p>
            <a:pPr defTabSz="922904">
              <a:defRPr/>
            </a:pPr>
            <a:r>
              <a:rPr lang="ko-KR" altLang="en-US" baseline="0" dirty="0" smtClean="0"/>
              <a:t>마지막으로 </a:t>
            </a:r>
            <a:r>
              <a:rPr lang="en-US" altLang="ko-KR" baseline="0" dirty="0" smtClean="0"/>
              <a:t>IT</a:t>
            </a:r>
            <a:r>
              <a:rPr lang="ko-KR" altLang="en-US" baseline="0" dirty="0" smtClean="0"/>
              <a:t>구매에 직접 관련된 수많은 규정과 기준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가이드라인 들이 있습니다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슬라이드</a:t>
            </a:r>
            <a:r>
              <a:rPr lang="en-US" altLang="ko-KR" baseline="0" dirty="0" smtClean="0"/>
              <a:t>4)</a:t>
            </a:r>
          </a:p>
          <a:p>
            <a:pPr defTabSz="922904">
              <a:defRPr/>
            </a:pPr>
            <a:endParaRPr lang="en-US" altLang="ko-KR" baseline="0" dirty="0" smtClean="0"/>
          </a:p>
          <a:p>
            <a:pPr defTabSz="922904">
              <a:defRPr/>
            </a:pPr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는 앞의 세 가지 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계약법률과 관련 법률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계약예규의 많은 부분을 계약담당자들에게 표준적인 절차로 제공합니다</a:t>
            </a:r>
            <a:r>
              <a:rPr lang="en-US" altLang="ko-KR" baseline="0" dirty="0" smtClean="0"/>
              <a:t>.</a:t>
            </a:r>
          </a:p>
          <a:p>
            <a:pPr defTabSz="922904">
              <a:defRPr/>
            </a:pPr>
            <a:r>
              <a:rPr lang="en-US" altLang="ko-KR" baseline="0" dirty="0" smtClean="0"/>
              <a:t>IT </a:t>
            </a:r>
            <a:r>
              <a:rPr lang="ko-KR" altLang="en-US" baseline="0" dirty="0" smtClean="0"/>
              <a:t>구매에 특화된 세부 규정을 지원하기 위해</a:t>
            </a:r>
            <a:endParaRPr lang="en-US" altLang="ko-KR" baseline="0" dirty="0" smtClean="0"/>
          </a:p>
          <a:p>
            <a:pPr defTabSz="922904">
              <a:defRPr/>
            </a:pPr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는 메인 프로세스 이외에 평가위원 선정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기술평가 등과 같은 부가적인 기능도 제공하며</a:t>
            </a:r>
            <a:endParaRPr lang="en-US" altLang="ko-KR" baseline="0" dirty="0" smtClean="0"/>
          </a:p>
          <a:p>
            <a:pPr defTabSz="922904">
              <a:defRPr/>
            </a:pPr>
            <a:r>
              <a:rPr lang="ko-KR" altLang="en-US" baseline="0" dirty="0" smtClean="0"/>
              <a:t>이러한 온라인 처리 절차는 계약 담당자들이 수많은 제약과 규정들에 대해 </a:t>
            </a:r>
            <a:endParaRPr lang="en-US" altLang="ko-KR" baseline="0" dirty="0" smtClean="0"/>
          </a:p>
          <a:p>
            <a:pPr defTabSz="922904">
              <a:defRPr/>
            </a:pPr>
            <a:r>
              <a:rPr lang="ko-KR" altLang="en-US" baseline="0" dirty="0" smtClean="0"/>
              <a:t>서로 다른 해석을 하거나 잘못 적용하는 것을 막을 수 있도록 지원해줍니다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pPr defTabSz="922904">
              <a:defRPr/>
            </a:pPr>
            <a:endParaRPr lang="en-US" altLang="ko-KR" baseline="0" dirty="0" smtClean="0"/>
          </a:p>
          <a:p>
            <a:pPr defTabSz="922904">
              <a:defRPr/>
            </a:pP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628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의 구축 과정입니다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 </a:t>
            </a:r>
            <a:r>
              <a:rPr lang="ko-KR" altLang="en-US" dirty="0" smtClean="0"/>
              <a:t>이전 조달청은 중앙조달을 위한 일부 프로세스가 전자적으로 처리되고 있었습니다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1997</a:t>
            </a:r>
            <a:r>
              <a:rPr lang="ko-KR" altLang="en-US" dirty="0" smtClean="0"/>
              <a:t>년 조달청은 문서교환방식의 전자조달시스템을 구축했습니다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조달요청서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주문서 등 일부 기관 및 프로세스에 제한된 서비스 였지만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이 시스템은 이후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구축하는데 기술적인 경험이 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2001</a:t>
            </a:r>
            <a:r>
              <a:rPr lang="ko-KR" altLang="en-US" dirty="0" smtClean="0"/>
              <a:t>년 한국에서는 </a:t>
            </a:r>
            <a:r>
              <a:rPr lang="en-US" altLang="ko-KR" dirty="0" smtClean="0"/>
              <a:t>11</a:t>
            </a:r>
            <a:r>
              <a:rPr lang="ko-KR" altLang="en-US" dirty="0" smtClean="0"/>
              <a:t>가지 핵심 정보화 사업을 기획하고 이를 전자정부 </a:t>
            </a:r>
            <a:r>
              <a:rPr lang="en-US" altLang="ko-KR" dirty="0" smtClean="0"/>
              <a:t>11</a:t>
            </a:r>
            <a:r>
              <a:rPr lang="ko-KR" altLang="en-US" dirty="0" smtClean="0"/>
              <a:t>대 사업으로 추진했습니다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조달청은 기존의 중앙조달 시스템 노하우를 이용해 전면적인 전자조달 시스템을 구축하기 위해 </a:t>
            </a:r>
            <a:endParaRPr lang="en-US" altLang="ko-KR" dirty="0" smtClean="0"/>
          </a:p>
          <a:p>
            <a:r>
              <a:rPr lang="ko-KR" altLang="en-US" dirty="0" smtClean="0"/>
              <a:t>국가전자조달 시스템 구축을 위한 </a:t>
            </a:r>
            <a:r>
              <a:rPr lang="en-US" altLang="ko-KR" dirty="0" smtClean="0"/>
              <a:t>BPR/ISP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수행하였습니다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 </a:t>
            </a:r>
            <a:r>
              <a:rPr lang="en-US" altLang="ko-KR" dirty="0" smtClean="0"/>
              <a:t>BPR/ISP</a:t>
            </a:r>
            <a:r>
              <a:rPr lang="ko-KR" altLang="en-US" dirty="0" smtClean="0"/>
              <a:t>를 기반으로 </a:t>
            </a:r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가 구축되고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정식으로 오픈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조달청만 사용하는 시스템이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공공조달을 하는 기관이면 누구나 사용할 수 있는 시스템으로 개통되었습니다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9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One-Stop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서비스가 가능하도록 기관간 연계가 활성화 될 수 있었던 주요한 요소는</a:t>
            </a:r>
            <a:endParaRPr lang="en-US" altLang="ko-KR" baseline="0" dirty="0" smtClean="0"/>
          </a:p>
          <a:p>
            <a:r>
              <a:rPr lang="ko-KR" altLang="en-US" baseline="0" dirty="0" smtClean="0"/>
              <a:t>당시 정부행정의 주요 부분이 전자정부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대 핵심 사업이라는 과제로 동시에 추진 되었기 때문입니다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전자정부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대 사업은 크게 서비스 혁신과 행정업무의 생산성 향상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인프라 확보의 세 축으로 진행되었습니다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보시는 슬라이드에서 푸른색으로 표시된 시스템들이 </a:t>
            </a:r>
            <a:r>
              <a:rPr lang="en-US" altLang="ko-KR" baseline="0" dirty="0" smtClean="0"/>
              <a:t>KONPES</a:t>
            </a:r>
            <a:r>
              <a:rPr lang="ko-KR" altLang="en-US" baseline="0" dirty="0" smtClean="0"/>
              <a:t>와 함께 또는 이후에 구축된 시스템들로</a:t>
            </a:r>
            <a:endParaRPr lang="en-US" altLang="ko-KR" baseline="0" dirty="0" smtClean="0"/>
          </a:p>
          <a:p>
            <a:r>
              <a:rPr lang="ko-KR" altLang="en-US" baseline="0" dirty="0" smtClean="0"/>
              <a:t>직접적으로 </a:t>
            </a:r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와 연계되어 </a:t>
            </a:r>
            <a:r>
              <a:rPr lang="en-US" altLang="ko-KR" baseline="0" dirty="0" smtClean="0"/>
              <a:t>One-Stop </a:t>
            </a:r>
            <a:r>
              <a:rPr lang="ko-KR" altLang="en-US" baseline="0" dirty="0" smtClean="0"/>
              <a:t>서비스를 지원하게 된 정부기관의 연계시스템들입니다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pPr defTabSz="922904">
              <a:defRPr/>
            </a:pPr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는 이 외에도 디지털화 된 정보는 모두 연결한다라는 개념하에 </a:t>
            </a:r>
            <a:endParaRPr lang="en-US" altLang="ko-KR" dirty="0" smtClean="0"/>
          </a:p>
          <a:p>
            <a:r>
              <a:rPr lang="ko-KR" altLang="en-US" baseline="0" dirty="0" smtClean="0"/>
              <a:t>많은 민간의 시스템들과도 연결되어있습니다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9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이러한 정부기관들의 시스템이 유기적으로 협력할 수 있게 한 가장 큰 동력은</a:t>
            </a:r>
            <a:endParaRPr lang="en-US" altLang="ko-KR" dirty="0" smtClean="0"/>
          </a:p>
          <a:p>
            <a:r>
              <a:rPr lang="ko-KR" altLang="en-US" dirty="0" smtClean="0"/>
              <a:t>범국가적인 </a:t>
            </a:r>
            <a:r>
              <a:rPr lang="en-US" altLang="ko-KR" dirty="0" smtClean="0"/>
              <a:t>IT</a:t>
            </a:r>
            <a:r>
              <a:rPr lang="ko-KR" altLang="en-US" dirty="0" smtClean="0"/>
              <a:t>그룹의 결성이 큰 역할을 하였습니다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전자정부특위아래 관련기관들이 전자조달을 위한 지원위원회로 조직되었고</a:t>
            </a:r>
            <a:endParaRPr lang="en-US" altLang="ko-KR" dirty="0" smtClean="0"/>
          </a:p>
          <a:p>
            <a:r>
              <a:rPr lang="ko-KR" altLang="en-US" dirty="0" smtClean="0"/>
              <a:t>다시 각 부문별 </a:t>
            </a:r>
            <a:r>
              <a:rPr lang="ko-KR" altLang="en-US" dirty="0" err="1" smtClean="0"/>
              <a:t>워킹</a:t>
            </a:r>
            <a:r>
              <a:rPr lang="ko-KR" altLang="en-US" dirty="0" smtClean="0"/>
              <a:t> 그룹으로 조직되어 시스템의 개발과정을 함께 하였습니다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93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구축 이후에도 지속적인 업무 확장 및 개선이 이루어졌습니다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 Update</a:t>
            </a:r>
            <a:r>
              <a:rPr lang="ko-KR" altLang="en-US" dirty="0" smtClean="0"/>
              <a:t>는 주로 두 가지 측면에서 이루어졌습니다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하나는 업무기능의 확장입니다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종합쇼핑몰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계약이행능력 심사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온라인 제안평가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원가계산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납품실적 증명 등 </a:t>
            </a:r>
            <a:endParaRPr lang="en-US" altLang="ko-KR" dirty="0" smtClean="0"/>
          </a:p>
          <a:p>
            <a:r>
              <a:rPr lang="ko-KR" altLang="en-US" dirty="0" smtClean="0"/>
              <a:t>조달업무의 작은 부분까지도 지속적으로 온라인화 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다른 하나는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시스템 연계의 확장입니다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현재 </a:t>
            </a:r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는 입찰에 필요한 정보를 </a:t>
            </a:r>
            <a:r>
              <a:rPr lang="en-US" altLang="ko-KR" baseline="0" dirty="0" smtClean="0"/>
              <a:t>190</a:t>
            </a:r>
            <a:r>
              <a:rPr lang="ko-KR" altLang="en-US" baseline="0" dirty="0" err="1" smtClean="0"/>
              <a:t>여개</a:t>
            </a:r>
            <a:r>
              <a:rPr lang="ko-KR" altLang="en-US" baseline="0" dirty="0" smtClean="0"/>
              <a:t> 기관으로부터 연계되어 활용하고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09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77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r>
              <a:rPr lang="en-US" altLang="ko-KR" dirty="0" smtClean="0"/>
              <a:t>KONEPS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One-Stop Service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가능하게 하는 것이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의 연계기능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슬라이드는 복잡한 조달프로세스를 위해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가 업무 단계별로</a:t>
            </a:r>
            <a:endParaRPr lang="en-US" altLang="ko-KR" dirty="0" smtClean="0"/>
          </a:p>
          <a:p>
            <a:r>
              <a:rPr lang="ko-KR" altLang="en-US" dirty="0" smtClean="0"/>
              <a:t>외부의 시스템들과 어떤 정보를 주고 받는지를 보여줍니다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조달업무는 업체 등록부터 시작되어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납품 및 지불의 단계로 나누어집니다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업무단계 마다 업무를 처리하기 위한 관련 문서나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기능이 필요하게 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각 업무 단계별로 필요로 하는 모든 자원을 </a:t>
            </a:r>
            <a:r>
              <a:rPr lang="en-US" altLang="ko-KR" dirty="0" smtClean="0"/>
              <a:t>On-line</a:t>
            </a:r>
            <a:r>
              <a:rPr lang="ko-KR" altLang="en-US" dirty="0" smtClean="0"/>
              <a:t>으로 연계하고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에서 조달업무의 </a:t>
            </a:r>
            <a:r>
              <a:rPr lang="en-US" altLang="ko-KR" dirty="0" smtClean="0"/>
              <a:t>One-Stop </a:t>
            </a:r>
            <a:r>
              <a:rPr lang="ko-KR" altLang="en-US" dirty="0" smtClean="0"/>
              <a:t>서비스가 가능한 이유입니다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389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를 조달업무를 기준으로 분류하면 </a:t>
            </a:r>
            <a:endParaRPr lang="en-US" altLang="ko-KR" dirty="0" smtClean="0"/>
          </a:p>
          <a:p>
            <a:r>
              <a:rPr lang="ko-KR" altLang="en-US" dirty="0" smtClean="0"/>
              <a:t>크게 전자계약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전자입찰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전자지불</a:t>
            </a:r>
            <a:r>
              <a:rPr lang="en-US" altLang="ko-KR" dirty="0" smtClean="0"/>
              <a:t>, e-</a:t>
            </a:r>
            <a:r>
              <a:rPr lang="ko-KR" altLang="en-US" dirty="0" smtClean="0"/>
              <a:t>쇼핑몰의 네 가지로 나눌 수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전자입찰은 입찰참가자격 등록부터 입찰공고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투잘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개찰 및 자격심사까지를 포함합니다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전자계약은 계약서의 작성과 상호 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계약서의 변경 및 </a:t>
            </a:r>
            <a:endParaRPr lang="en-US" altLang="ko-KR" dirty="0" smtClean="0"/>
          </a:p>
          <a:p>
            <a:r>
              <a:rPr lang="ko-KR" altLang="en-US" dirty="0" smtClean="0"/>
              <a:t>부가적인 보증서처리나 인지세 납부 등의 업무로 이루어집니다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전자지불은 물품의 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대금청구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지불 등으로 이루어져있습니다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부가적으로 지급보증이나 세금계산서 발급 등이 포함됩니다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쇼핑몰은 단가계약 형태의 제품이나 서비스를 카탈로그 형태로 분류하고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주문하며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납품과정을 관리하는 기능입니다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599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현재 </a:t>
            </a:r>
            <a:r>
              <a:rPr lang="en-US" altLang="ko-KR" dirty="0" smtClean="0"/>
              <a:t>188</a:t>
            </a:r>
            <a:r>
              <a:rPr lang="ko-KR" altLang="en-US" dirty="0" smtClean="0"/>
              <a:t>개 기관 시스템과 연계되어있습니다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의 연계형태는 크게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가지로 나뉘어집니다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문서송수신 방식입니다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조달정보는 그 문서의 진위나 발생시점 등에 따라 낙찰자가 뒤바뀔 수 있는 매우 중요한 문서입니다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조달업무에 사용하는 대부분의 조달정보는 이 문서송수신 방식에 의존하고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문서송수신 방식을 이용하는 연계는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가 기본적으로 적용하고 있는</a:t>
            </a:r>
            <a:endParaRPr lang="en-US" altLang="ko-KR" dirty="0" smtClean="0"/>
          </a:p>
          <a:p>
            <a:r>
              <a:rPr lang="en-US" altLang="ko-KR" dirty="0" smtClean="0"/>
              <a:t>PKI</a:t>
            </a:r>
            <a:r>
              <a:rPr lang="ko-KR" altLang="en-US" dirty="0" smtClean="0"/>
              <a:t>기반의 전자서명과 암호화 알고리즘을 적용합니다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방식은 문서 전송과정의 변조와 문서 행위에 대한 부인방지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송수신 시점에 대한 시점확인을 가능하게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</a:t>
            </a:r>
            <a:r>
              <a:rPr lang="en-US" altLang="ko-KR" dirty="0" smtClean="0"/>
              <a:t>, KONEPS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조달기초정보의 공유를 위해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기반의 조회서비스 방식과 중계방식을 지원하고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5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774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KONEPS</a:t>
            </a:r>
            <a:r>
              <a:rPr lang="ko-KR" altLang="en-US" dirty="0" smtClean="0"/>
              <a:t>의 연계는 조달업무처리를 위한 연계와 조달정보의 공동활용을 위한 연계로 나눌 수 있습니다</a:t>
            </a:r>
            <a:r>
              <a:rPr lang="en-US" altLang="ko-KR" dirty="0" smtClean="0"/>
              <a:t>.</a:t>
            </a:r>
          </a:p>
          <a:p>
            <a:pPr eaLnBrk="1" hangingPunct="1"/>
            <a:r>
              <a:rPr lang="ko-KR" altLang="en-US" dirty="0" smtClean="0"/>
              <a:t>업무처리를 위한 연계는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에서 조달업무의 각 단계별 수행과정에서 주고받는 연계형태를 말합니다</a:t>
            </a:r>
            <a:r>
              <a:rPr lang="en-US" altLang="ko-KR" dirty="0" smtClean="0"/>
              <a:t>.</a:t>
            </a:r>
          </a:p>
          <a:p>
            <a:pPr eaLnBrk="1" hangingPunct="1"/>
            <a:r>
              <a:rPr lang="ko-KR" altLang="en-US" dirty="0" smtClean="0"/>
              <a:t>이는 다시 조달업무에 필요한 정보의 연계와 기능의 연계로 나누어 볼 수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eaLnBrk="1" hangingPunct="1"/>
            <a:r>
              <a:rPr lang="ko-KR" altLang="en-US" dirty="0" smtClean="0"/>
              <a:t>조달정보의 공동활용을 위한 연계는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 축적된 조달관련 정보를 공공기관이나 업체의 자체 시스템에서 활용하기 위한 연계입니다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52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전자입찰 과정에서 연계된 데이터가 어떻게 사용되고 있는지 예를 들어보겠습니다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신용평가기관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제품인증기관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업종별 협회 그리고 각 공공기관을 통해 연계되는 정보항목 들입니다</a:t>
            </a:r>
            <a:endParaRPr lang="en-US" altLang="ko-KR" dirty="0" smtClean="0"/>
          </a:p>
          <a:p>
            <a:r>
              <a:rPr lang="ko-KR" altLang="en-US" dirty="0" smtClean="0"/>
              <a:t>이 정보들은 업체 등록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자격심사의 각 과정에서 용도에 맞게 활용됩니다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 정보들은 </a:t>
            </a:r>
            <a:r>
              <a:rPr lang="ko-KR" altLang="en-US" dirty="0" err="1" smtClean="0"/>
              <a:t>투찰을</a:t>
            </a:r>
            <a:r>
              <a:rPr lang="ko-KR" altLang="en-US" dirty="0" smtClean="0"/>
              <a:t> 직접 제어하기도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심사점수를 자동 계산하기도 하며 때로는 계약 담당자의 판단을 위해 조회화면을 제공하기도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계약이행능력 심사를 예로 들 경우 신용정보와 제품인증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면허정보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행정처분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사업수행실적 정보 등이 한 화면으로 계약 담당자에게 제시됩니다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근거로 심사 점수가 자동으로 계산되고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인증을 통해 접수된 각종 심사자료를 계약 담당자가 화면으로 확인할 수 있습니다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52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r>
              <a:rPr lang="ko-KR" altLang="en-US" dirty="0" smtClean="0"/>
              <a:t>입찰 및 심사 업무를 위하여 </a:t>
            </a:r>
            <a:r>
              <a:rPr lang="en-US" altLang="ko-KR" dirty="0" smtClean="0"/>
              <a:t>58</a:t>
            </a:r>
            <a:r>
              <a:rPr lang="ko-KR" altLang="en-US" dirty="0" smtClean="0"/>
              <a:t>개 기관의 시스템과 </a:t>
            </a:r>
            <a:r>
              <a:rPr lang="en-US" altLang="ko-KR" dirty="0" smtClean="0"/>
              <a:t>115</a:t>
            </a:r>
            <a:r>
              <a:rPr lang="ko-KR" altLang="en-US" dirty="0" smtClean="0"/>
              <a:t>종의 정보를 교환하고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52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조달 데이터의 연계를 위해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는 연계 솔루션을 대상 기관에게 제공합니다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솔루션은 각 기관들이 독자적으로 개발하기 힘든 </a:t>
            </a:r>
            <a:endParaRPr lang="en-US" altLang="ko-KR" dirty="0" smtClean="0"/>
          </a:p>
          <a:p>
            <a:r>
              <a:rPr lang="ko-KR" altLang="en-US" dirty="0" smtClean="0"/>
              <a:t>문서의 </a:t>
            </a:r>
            <a:r>
              <a:rPr lang="ko-KR" altLang="en-US" dirty="0" err="1" smtClean="0"/>
              <a:t>패키징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암호화 과정을 자동으로 처리해줍니다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문서의 송수신 현황을 모니터링하고 관리할 수 있는 관리 기능을 함께 포함하고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52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09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공공조달 절차에 획기적인 혁신을 가져왔습니다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공공조달 </a:t>
            </a:r>
            <a:r>
              <a:rPr lang="ko-KR" altLang="en-US" dirty="0" err="1" smtClean="0"/>
              <a:t>싱글</a:t>
            </a:r>
            <a:r>
              <a:rPr lang="ko-KR" altLang="en-US" dirty="0" smtClean="0"/>
              <a:t> 윈도우 기능입니다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이전 한국에서는 각 기관에서 공고하는 입찰정보를 획득하고 입찰에 참여하기 위해 개별 기관들을 일일이 방문해야 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 현재 모든 공공기관 입찰 공고는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 게시하도록 의무화되어 있으며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조달업체는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통해 입찰에 필요한 모든 정보를 획득할 수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288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또 하나는 입찰관련 정보의 공동 활용 통한 </a:t>
            </a:r>
            <a:r>
              <a:rPr lang="ko-KR" altLang="en-US" dirty="0" err="1" smtClean="0"/>
              <a:t>원스톱</a:t>
            </a:r>
            <a:r>
              <a:rPr lang="ko-KR" altLang="en-US" dirty="0" smtClean="0"/>
              <a:t> 서비스입니다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입찰참가를 위해서는 입찰참가자격 등록부터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해당 입찰에 참여하기 위한 각종 자격서류들이 필요합니다</a:t>
            </a:r>
            <a:r>
              <a:rPr lang="en-US" altLang="ko-KR" dirty="0" smtClean="0"/>
              <a:t>.</a:t>
            </a:r>
          </a:p>
          <a:p>
            <a:pPr defTabSz="922904">
              <a:defRPr/>
            </a:pPr>
            <a:r>
              <a:rPr lang="en-US" altLang="ko-KR" dirty="0" smtClean="0"/>
              <a:t>KONEPS </a:t>
            </a:r>
            <a:r>
              <a:rPr lang="ko-KR" altLang="en-US" dirty="0" smtClean="0"/>
              <a:t>이전 업체는 입찰에 필요한 서류를 제출하기 위해 서류 발급기관과 입찰기관을 반복적으로 방문해야 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예를 들어 조달업체는 입찰에 참여하려면</a:t>
            </a:r>
            <a:endParaRPr lang="en-US" altLang="ko-KR" dirty="0" smtClean="0"/>
          </a:p>
          <a:p>
            <a:r>
              <a:rPr lang="ko-KR" altLang="en-US" dirty="0" smtClean="0"/>
              <a:t>사업자 등록증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법인등록증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공장등록증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중소기업확인서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사업면허 증서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보험료 납입증명서 등 </a:t>
            </a:r>
            <a:r>
              <a:rPr lang="en-US" altLang="ko-KR" dirty="0" smtClean="0"/>
              <a:t>7~9</a:t>
            </a:r>
            <a:r>
              <a:rPr lang="ko-KR" altLang="en-US" dirty="0" smtClean="0"/>
              <a:t>종에 이르는</a:t>
            </a:r>
            <a:endParaRPr lang="en-US" altLang="ko-KR" dirty="0" smtClean="0"/>
          </a:p>
          <a:p>
            <a:r>
              <a:rPr lang="ko-KR" altLang="en-US" dirty="0" smtClean="0"/>
              <a:t>각종 서류를 해당 기관에서 발급받아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공공입찰을 발주한 각종 기관에게 제출하여야 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조달업무</a:t>
            </a:r>
            <a:r>
              <a:rPr lang="en-US" altLang="ko-KR" dirty="0" smtClean="0"/>
              <a:t> </a:t>
            </a:r>
            <a:r>
              <a:rPr lang="ko-KR" altLang="en-US" dirty="0" smtClean="0"/>
              <a:t>처리에 필요한 각종 심사자료가 행정기관 또는 인증 기관</a:t>
            </a:r>
            <a:r>
              <a:rPr lang="en-US" altLang="ko-KR" dirty="0" smtClean="0"/>
              <a:t>,</a:t>
            </a:r>
            <a:r>
              <a:rPr lang="ko-KR" altLang="en-US" dirty="0" smtClean="0"/>
              <a:t> 협회 등을 통해 수집되어</a:t>
            </a:r>
            <a:endParaRPr lang="en-US" altLang="ko-KR" dirty="0" smtClean="0"/>
          </a:p>
          <a:p>
            <a:r>
              <a:rPr lang="ko-KR" altLang="en-US" dirty="0" smtClean="0"/>
              <a:t>별도의 서류 제출 없이도 온라인 처리가 가능하도록 지원합니다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업체는 서류 발급과 제출을 위해 반복적으로 기관들을 방문할 필요가 없으며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에 축적된 정보는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만여 기관의 입찰에 공동으로 활용됩니다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10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의 경제적 효과에 대한 외부 연구기관의 분석 결과입니다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를 이용한 전자조달로 매년 </a:t>
            </a:r>
            <a:r>
              <a:rPr lang="en-US" altLang="ko-KR" dirty="0" smtClean="0"/>
              <a:t>800</a:t>
            </a:r>
            <a:r>
              <a:rPr lang="ko-KR" altLang="en-US" dirty="0" smtClean="0"/>
              <a:t>억 달러가 절감되는 것으로 분석되었습니다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이 중 </a:t>
            </a:r>
            <a:r>
              <a:rPr lang="en-US" altLang="ko-KR" dirty="0" smtClean="0"/>
              <a:t>660</a:t>
            </a:r>
            <a:r>
              <a:rPr lang="ko-KR" altLang="en-US" dirty="0" smtClean="0"/>
              <a:t>억 달러는 민간영역의 절감 효과이며</a:t>
            </a:r>
            <a:r>
              <a:rPr lang="en-US" altLang="ko-KR" dirty="0" smtClean="0"/>
              <a:t>, 140</a:t>
            </a:r>
            <a:r>
              <a:rPr lang="ko-KR" altLang="en-US" dirty="0" smtClean="0"/>
              <a:t>억 달러는 공공기관의 절감효과입니다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민간부분의 절감효과는 방문 감소에 따른 시간과 비용의 절감이 가장 큰 부분을 차지합니다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공공기관의 경우 업무 효율화로 인한 행정비용의 절감 및 종이서류의 감소에 따른 효과 등으로 구성됩니다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실지로 </a:t>
            </a:r>
            <a:r>
              <a:rPr lang="en-US" altLang="ko-KR" dirty="0" smtClean="0"/>
              <a:t>KOEPS</a:t>
            </a:r>
            <a:r>
              <a:rPr lang="ko-KR" altLang="en-US" dirty="0" smtClean="0"/>
              <a:t>이전에는 입찰 관련 서류를 검토하고 최종 낙찰자를 선정하는 데는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시간 이상의 시간이 소요되었으나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를 이용할 경우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시간 이내로 줄어드는 것으로 조사되었습니다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112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의 경제적인 효과를 분야별로 나누어보면</a:t>
            </a:r>
            <a:endParaRPr lang="en-US" altLang="ko-KR" dirty="0" smtClean="0"/>
          </a:p>
          <a:p>
            <a:r>
              <a:rPr lang="ko-KR" altLang="en-US" dirty="0" smtClean="0"/>
              <a:t>지방정부의 민간분야와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공사계약 분야가 큰 것으로 분석됩니다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이는 입찰 건이 중앙정부보다는 지방정부가 많으며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건설공사의 입찰참여자가 물품구매 분야의 입찰 참여자보다 월등히 많기 때문입니다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39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경제적인 효과 이외에도 환경과 관련된 순기능이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슬라이드는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로 인한 탄소배출 절감효과를 보여줍니다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업무프로세스 별로 환경에 대한 효과를 분석한 결과입니다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입찰참가자격 등록과 </a:t>
            </a:r>
            <a:r>
              <a:rPr lang="ko-KR" altLang="en-US" dirty="0" err="1" smtClean="0"/>
              <a:t>투찰</a:t>
            </a:r>
            <a:r>
              <a:rPr lang="ko-KR" altLang="en-US" dirty="0" smtClean="0"/>
              <a:t> 업무의 효과가 가장 큰 것으로 나타납니다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한국의 공적인 연구기관이 </a:t>
            </a:r>
            <a:r>
              <a:rPr lang="en-US" altLang="ko-KR" dirty="0" smtClean="0"/>
              <a:t>2009</a:t>
            </a:r>
            <a:r>
              <a:rPr lang="ko-KR" altLang="en-US" dirty="0" smtClean="0"/>
              <a:t>년 조사한 바에 따르면</a:t>
            </a:r>
            <a:endParaRPr lang="en-US" altLang="ko-KR" dirty="0" smtClean="0"/>
          </a:p>
          <a:p>
            <a:r>
              <a:rPr lang="en-US" altLang="ko-KR" dirty="0" smtClean="0"/>
              <a:t>KONESP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한국의 가장 큰 화학공장인 </a:t>
            </a:r>
            <a:r>
              <a:rPr lang="en-US" altLang="ko-KR" dirty="0" smtClean="0"/>
              <a:t>LG </a:t>
            </a:r>
            <a:r>
              <a:rPr lang="ko-KR" altLang="en-US" dirty="0" smtClean="0"/>
              <a:t>화학울산공장이 배출하는 탄소의 다섯 배에 해당하는 양의 </a:t>
            </a:r>
            <a:endParaRPr lang="en-US" altLang="ko-KR" dirty="0" smtClean="0"/>
          </a:p>
          <a:p>
            <a:r>
              <a:rPr lang="ko-KR" altLang="en-US" dirty="0" smtClean="0"/>
              <a:t>탄소배출 절감효과가 있다고 조사되었습니다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21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15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실지로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로 인한 조달업무의 생산성 향상을 극적으로 보여주는 자료입니다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이전에 비해 조달청의 경우 직원 수는  감소했음에도 불구하고</a:t>
            </a:r>
            <a:endParaRPr lang="en-US" altLang="ko-KR" dirty="0" smtClean="0"/>
          </a:p>
          <a:p>
            <a:r>
              <a:rPr lang="ko-KR" altLang="en-US" dirty="0" smtClean="0"/>
              <a:t>처리하는 구매건수는 급격히 늘어난 것을 보실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인당 평균 처리 건수를 기준으로 볼 경우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 이상 업무처리 효율이 증가한 것을 보실 수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9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또한 </a:t>
            </a:r>
            <a:r>
              <a:rPr lang="en-US" altLang="ko-KR" dirty="0" smtClean="0"/>
              <a:t>KONESP</a:t>
            </a:r>
            <a:r>
              <a:rPr lang="ko-KR" altLang="en-US" dirty="0" smtClean="0"/>
              <a:t>는 공공조달의 정책을 효과적으로 구현하기 위한 수단으로도 기능합니다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한국 조달 구매의 정책적인 지원측면을 보면</a:t>
            </a:r>
            <a:endParaRPr lang="en-US" altLang="ko-KR" dirty="0" smtClean="0"/>
          </a:p>
          <a:p>
            <a:r>
              <a:rPr lang="ko-KR" altLang="en-US" dirty="0" smtClean="0"/>
              <a:t>크게 환경관련 구매 지원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신기술 지원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사회적 기업 지원 등이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를 통한 온라인 집중조달 시스템은 이러한 국가적인 조달정책을 실시간 모니터링하고</a:t>
            </a:r>
            <a:endParaRPr lang="en-US" altLang="ko-KR" dirty="0" smtClean="0"/>
          </a:p>
          <a:p>
            <a:r>
              <a:rPr lang="ko-KR" altLang="en-US" dirty="0" smtClean="0"/>
              <a:t>각 관련기관에게 이행 결과를 </a:t>
            </a:r>
            <a:r>
              <a:rPr lang="ko-KR" altLang="en-US" dirty="0" err="1" smtClean="0"/>
              <a:t>피드백함으로써</a:t>
            </a:r>
            <a:endParaRPr lang="en-US" altLang="ko-KR" dirty="0" smtClean="0"/>
          </a:p>
          <a:p>
            <a:r>
              <a:rPr lang="ko-KR" altLang="en-US" dirty="0" smtClean="0"/>
              <a:t>정책목표의 달성을 지원합니다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76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기준의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의 이용 통계 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만여 공공기관과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만 조달업체가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에서 공공조달 업무를 수행하고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전자입찰의 경우 </a:t>
            </a:r>
            <a:r>
              <a:rPr lang="en-US" altLang="ko-KR" dirty="0" smtClean="0"/>
              <a:t>’15</a:t>
            </a:r>
            <a:r>
              <a:rPr lang="ko-KR" altLang="en-US" dirty="0" smtClean="0"/>
              <a:t>년 기준으로 </a:t>
            </a:r>
            <a:r>
              <a:rPr lang="en-US" altLang="ko-KR" dirty="0" smtClean="0"/>
              <a:t>24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7</a:t>
            </a:r>
            <a:r>
              <a:rPr lang="ko-KR" altLang="en-US" dirty="0" smtClean="0"/>
              <a:t>천 건이 수행되었으며 </a:t>
            </a:r>
            <a:r>
              <a:rPr lang="ko-KR" altLang="en-US" dirty="0" err="1" smtClean="0"/>
              <a:t>투찰은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2470</a:t>
            </a:r>
            <a:r>
              <a:rPr lang="ko-KR" altLang="en-US" dirty="0" smtClean="0"/>
              <a:t>만 건에 이릅니다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이는 입찰 한 건당 평균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여 업체가 입찰에 참여했음을 알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입찰과 계약뿐 아니라 </a:t>
            </a:r>
            <a:endParaRPr lang="en-US" altLang="ko-KR" dirty="0" smtClean="0"/>
          </a:p>
          <a:p>
            <a:r>
              <a:rPr lang="ko-KR" altLang="en-US" dirty="0" smtClean="0"/>
              <a:t>공공기관이 상시 사용하는 품목에 대해 주문만으로 구매가 가능한</a:t>
            </a:r>
            <a:endParaRPr lang="en-US" altLang="ko-KR" dirty="0" smtClean="0"/>
          </a:p>
          <a:p>
            <a:r>
              <a:rPr lang="ko-KR" altLang="en-US" dirty="0" smtClean="0"/>
              <a:t>국가 쇼핑몰을 운영하고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이 쇼핑몰에는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만여 품목이 사전 계약 되어 주문만으로 납품이 이루어지고 있으며</a:t>
            </a:r>
            <a:endParaRPr lang="en-US" altLang="ko-KR" dirty="0" smtClean="0"/>
          </a:p>
          <a:p>
            <a:r>
              <a:rPr lang="ko-KR" altLang="en-US" dirty="0" smtClean="0"/>
              <a:t>건 수는 매년 </a:t>
            </a:r>
            <a:r>
              <a:rPr lang="en-US" altLang="ko-KR" dirty="0" smtClean="0"/>
              <a:t>80</a:t>
            </a:r>
            <a:r>
              <a:rPr lang="ko-KR" altLang="en-US" dirty="0" err="1" smtClean="0"/>
              <a:t>만건</a:t>
            </a:r>
            <a:r>
              <a:rPr lang="ko-KR" altLang="en-US" dirty="0" smtClean="0"/>
              <a:t> 이상 되고 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089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구춖</a:t>
            </a:r>
            <a:r>
              <a:rPr lang="ko-KR" altLang="en-US" dirty="0" smtClean="0"/>
              <a:t> 이후 각 프로세스 별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현황입니다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특히 주목해서 보실 부분은 전자계약과 지불 분야가 급격히 증가했다는 점입니다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전자계약과 지불은 개통 초기에는 조달청에서만 사용하였지만</a:t>
            </a:r>
          </a:p>
          <a:p>
            <a:r>
              <a:rPr lang="ko-KR" altLang="en-US" dirty="0" smtClean="0"/>
              <a:t>지금은 </a:t>
            </a:r>
            <a:r>
              <a:rPr lang="en-US" altLang="ko-KR" dirty="0" smtClean="0"/>
              <a:t>4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5</a:t>
            </a:r>
            <a:r>
              <a:rPr lang="ko-KR" altLang="en-US" dirty="0" smtClean="0"/>
              <a:t>천 공공기관이 함께 사용하는 기능이 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’</a:t>
            </a:r>
            <a:r>
              <a:rPr lang="en-US" altLang="ko-KR" dirty="0" smtClean="0"/>
              <a:t>15</a:t>
            </a:r>
            <a:r>
              <a:rPr lang="ko-KR" altLang="en-US" dirty="0" smtClean="0"/>
              <a:t>년 기준으로 </a:t>
            </a:r>
            <a:r>
              <a:rPr lang="en-US" altLang="ko-KR" dirty="0" smtClean="0"/>
              <a:t>25</a:t>
            </a:r>
            <a:r>
              <a:rPr lang="ko-KR" altLang="en-US" dirty="0" smtClean="0"/>
              <a:t>만 건의 입찰</a:t>
            </a:r>
            <a:r>
              <a:rPr lang="en-US" altLang="ko-KR" dirty="0" smtClean="0"/>
              <a:t>, 71</a:t>
            </a:r>
            <a:r>
              <a:rPr lang="ko-KR" altLang="en-US" dirty="0" smtClean="0"/>
              <a:t>만 건의 계약</a:t>
            </a:r>
            <a:r>
              <a:rPr lang="en-US" altLang="ko-KR" dirty="0" smtClean="0"/>
              <a:t>, 83</a:t>
            </a:r>
            <a:r>
              <a:rPr lang="ko-KR" altLang="en-US" dirty="0" smtClean="0"/>
              <a:t>만 건의 지불이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에서 이루어졌습니다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에서 입찰에 비해 계약 건수가 특히 높은 이유는 </a:t>
            </a:r>
            <a:endParaRPr lang="en-US" altLang="ko-KR" dirty="0" smtClean="0"/>
          </a:p>
          <a:p>
            <a:r>
              <a:rPr lang="ko-KR" altLang="en-US" dirty="0" smtClean="0"/>
              <a:t>수의계약 등 입찰을 전자적으로 수행하지 않은 경우도 계약은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에서 수행할 수 있기 때문입니다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실제로 </a:t>
            </a:r>
            <a:r>
              <a:rPr lang="en-US" altLang="ko-KR" dirty="0" smtClean="0"/>
              <a:t>KONPES</a:t>
            </a:r>
            <a:r>
              <a:rPr lang="ko-KR" altLang="en-US" dirty="0" smtClean="0"/>
              <a:t>는 입찰 뿐 아니라 계약을 위해서도 </a:t>
            </a:r>
            <a:endParaRPr lang="en-US" altLang="ko-KR" dirty="0" smtClean="0"/>
          </a:p>
          <a:p>
            <a:r>
              <a:rPr lang="ko-KR" altLang="en-US" dirty="0" smtClean="0"/>
              <a:t>계약업체 정보 제공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보증서 처리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인지세 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채권 구입 그리고 납세사항 확인 등 많은 편의 기능을 제공하고 있습니다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b="0" dirty="0" smtClean="0"/>
          </a:p>
          <a:p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089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전자입찰은 업체들의 지역적인 경계를 허물기 때문에 입찰참가자의 범위를 확장시킵니다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작년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가장 많은 업체가 참여한 입찰은 </a:t>
            </a:r>
            <a:r>
              <a:rPr lang="ko-KR" altLang="en-US" dirty="0" err="1" smtClean="0"/>
              <a:t>배전반</a:t>
            </a:r>
            <a:r>
              <a:rPr lang="ko-KR" altLang="en-US" dirty="0" smtClean="0"/>
              <a:t> 교체공사로 </a:t>
            </a:r>
            <a:endParaRPr lang="en-US" altLang="ko-KR" dirty="0" smtClean="0"/>
          </a:p>
          <a:p>
            <a:r>
              <a:rPr lang="en-US" altLang="ko-KR" dirty="0" smtClean="0"/>
              <a:t>76.5</a:t>
            </a:r>
            <a:r>
              <a:rPr lang="ko-KR" altLang="en-US" dirty="0" smtClean="0"/>
              <a:t>만 달러의 입찰에 무려 </a:t>
            </a:r>
            <a:r>
              <a:rPr lang="en-US" altLang="ko-KR" dirty="0" smtClean="0"/>
              <a:t>7,005</a:t>
            </a:r>
            <a:r>
              <a:rPr lang="ko-KR" altLang="en-US" dirty="0" smtClean="0"/>
              <a:t>개의 업체가 참여하였습니다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낙찰자와 차점자의 가격차이는 불과 </a:t>
            </a:r>
            <a:r>
              <a:rPr lang="en-US" altLang="ko-KR" dirty="0" smtClean="0"/>
              <a:t>2.2 </a:t>
            </a:r>
            <a:r>
              <a:rPr lang="ko-KR" altLang="en-US" dirty="0" smtClean="0"/>
              <a:t>센트였습니다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작년 한 해 동안 가장 많은 입찰에 참여한 업체는 전기공사를 전문적으로 하는 작은 회사로 총 </a:t>
            </a:r>
            <a:r>
              <a:rPr lang="en-US" altLang="ko-KR" dirty="0" smtClean="0"/>
              <a:t>2,984</a:t>
            </a:r>
            <a:r>
              <a:rPr lang="ko-KR" altLang="en-US" dirty="0" smtClean="0"/>
              <a:t>회 입찰에 참여하였습니다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이는 하루 평균 </a:t>
            </a:r>
            <a:r>
              <a:rPr lang="en-US" altLang="ko-KR" dirty="0" smtClean="0"/>
              <a:t>14</a:t>
            </a:r>
            <a:r>
              <a:rPr lang="ko-KR" altLang="en-US" dirty="0" smtClean="0"/>
              <a:t>회 이상의 입찰에 참여한 경우이지만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실지 낙찰된 횟수는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회에 불과합니다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이는 한국 공급시장의 업종의 특성을 보여주는 것으로 </a:t>
            </a:r>
            <a:endParaRPr lang="en-US" altLang="ko-KR" dirty="0" smtClean="0"/>
          </a:p>
          <a:p>
            <a:r>
              <a:rPr lang="ko-KR" altLang="en-US" dirty="0" smtClean="0"/>
              <a:t>통상적으로 전기공사 입찰에는 </a:t>
            </a:r>
            <a:r>
              <a:rPr lang="en-US" altLang="ko-KR" dirty="0" smtClean="0"/>
              <a:t>2,000~3,000</a:t>
            </a:r>
            <a:r>
              <a:rPr lang="ko-KR" altLang="en-US" dirty="0" smtClean="0"/>
              <a:t> 개의 소형 전기공사 업체들이 입찰에 참여합니다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089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구축 이후 공공서비스의 투명성과 효율성을 획기적으로 계선한 사례로 </a:t>
            </a:r>
            <a:endParaRPr lang="en-US" altLang="ko-KR" dirty="0" smtClean="0"/>
          </a:p>
          <a:p>
            <a:r>
              <a:rPr lang="ko-KR" altLang="en-US" dirty="0" smtClean="0"/>
              <a:t>각종 국제기구로부터 깊은 관심을 받아왔으며</a:t>
            </a:r>
            <a:endParaRPr lang="en-US" altLang="ko-KR" dirty="0" smtClean="0"/>
          </a:p>
          <a:p>
            <a:r>
              <a:rPr lang="en-US" altLang="ko-KR" dirty="0" smtClean="0"/>
              <a:t>2004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OECD</a:t>
            </a:r>
            <a:r>
              <a:rPr lang="ko-KR" altLang="en-US" dirty="0" smtClean="0"/>
              <a:t>의 보고서는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더 이상의 개선이 필요 없는</a:t>
            </a:r>
            <a:endParaRPr lang="en-US" altLang="ko-KR" dirty="0" smtClean="0"/>
          </a:p>
          <a:p>
            <a:r>
              <a:rPr lang="ko-KR" altLang="en-US" dirty="0" smtClean="0"/>
              <a:t>최고의 전자정부 시스템으로 평가하기도 하였습니다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세계 여러 나라의 표준 공공조달 시스템으로 자리잡았습니다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베트남을 시작으로 코스타리카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몽골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튀니지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카메룬에 동 시스템이 구축되어 서비스되고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현재는 요르단과 르완다에 구축사업이 진행 중으로</a:t>
            </a:r>
            <a:endParaRPr lang="en-US" altLang="ko-KR" dirty="0" smtClean="0"/>
          </a:p>
          <a:p>
            <a:r>
              <a:rPr lang="ko-KR" altLang="en-US" dirty="0" smtClean="0"/>
              <a:t>모두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 국가에서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와 동일한 시스템으로</a:t>
            </a:r>
            <a:endParaRPr lang="en-US" altLang="ko-KR" dirty="0" smtClean="0"/>
          </a:p>
          <a:p>
            <a:r>
              <a:rPr lang="ko-KR" altLang="en-US" dirty="0" smtClean="0"/>
              <a:t>공공조달 업무가 수행되고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123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조달청은 공공구매와 전자조달의 상호 협력을 위해</a:t>
            </a:r>
            <a:endParaRPr lang="en-US" altLang="ko-KR" dirty="0" smtClean="0"/>
          </a:p>
          <a:p>
            <a:r>
              <a:rPr lang="en-US" altLang="ko-KR" dirty="0" smtClean="0"/>
              <a:t>20</a:t>
            </a:r>
            <a:r>
              <a:rPr lang="ko-KR" altLang="en-US" dirty="0" smtClean="0"/>
              <a:t>여 국가들의 조달기관과 </a:t>
            </a:r>
            <a:endParaRPr lang="en-US" altLang="ko-KR" dirty="0" smtClean="0"/>
          </a:p>
          <a:p>
            <a:r>
              <a:rPr lang="en-US" altLang="ko-KR" dirty="0" smtClean="0"/>
              <a:t>MOU</a:t>
            </a:r>
            <a:r>
              <a:rPr lang="ko-KR" altLang="en-US" dirty="0" smtClean="0"/>
              <a:t>를 맺고 매년 지속적인 협력관계를 유지하고 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123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546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한국은 </a:t>
            </a:r>
            <a:r>
              <a:rPr lang="en-US" altLang="ko-KR" dirty="0" smtClean="0"/>
              <a:t>IT</a:t>
            </a:r>
            <a:r>
              <a:rPr lang="ko-KR" altLang="en-US" dirty="0" smtClean="0"/>
              <a:t>발전의 속도도 빠른 편이지만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환경으로의 이전도 매우 빠르게 진행되고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국내의 통계자료를 보면</a:t>
            </a:r>
            <a:endParaRPr lang="en-US" altLang="ko-KR" dirty="0" smtClean="0"/>
          </a:p>
          <a:p>
            <a:r>
              <a:rPr lang="ko-KR" altLang="en-US" dirty="0" smtClean="0"/>
              <a:t>이미 인터넷 검색 등 국민들의 일반적인 인터넷 활용은 </a:t>
            </a:r>
            <a:r>
              <a:rPr lang="ko-KR" altLang="en-US" dirty="0" err="1" smtClean="0"/>
              <a:t>모바일이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년 전에 앞질렀으며</a:t>
            </a:r>
            <a:endParaRPr lang="en-US" altLang="ko-KR" dirty="0" smtClean="0"/>
          </a:p>
          <a:p>
            <a:r>
              <a:rPr lang="en-US" altLang="ko-KR" dirty="0" smtClean="0"/>
              <a:t>2016</a:t>
            </a:r>
            <a:r>
              <a:rPr lang="ko-KR" altLang="en-US" dirty="0" smtClean="0"/>
              <a:t>년은 계좌이체 등의 금융업무도 이미 </a:t>
            </a:r>
            <a:r>
              <a:rPr lang="ko-KR" altLang="en-US" dirty="0" err="1" smtClean="0"/>
              <a:t>모바일이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사용을 앞지른 상태입니다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한국 정부는 이에 따라 </a:t>
            </a:r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2019</a:t>
            </a:r>
            <a:r>
              <a:rPr lang="ko-KR" altLang="en-US" dirty="0" smtClean="0"/>
              <a:t>년 부터는 모든  전자정부 서비스를 </a:t>
            </a:r>
            <a:endParaRPr lang="en-US" altLang="ko-KR" dirty="0" smtClean="0"/>
          </a:p>
          <a:p>
            <a:r>
              <a:rPr lang="en-US" altLang="ko-KR" dirty="0" smtClean="0"/>
              <a:t>PC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환경에 구분되지 않게 서비스하기 위한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전자정부 계획을 추진 중입니다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조달업무도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 부터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환경에서도 변함없는 공공조달 서비스를 제공하기 위한</a:t>
            </a:r>
            <a:endParaRPr lang="en-US" altLang="ko-KR" dirty="0" smtClean="0"/>
          </a:p>
          <a:p>
            <a:r>
              <a:rPr lang="ko-KR" altLang="en-US" dirty="0" smtClean="0"/>
              <a:t>노력을 계속하고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올해부터는 </a:t>
            </a:r>
            <a:r>
              <a:rPr lang="ko-KR" altLang="en-US" dirty="0" err="1" smtClean="0"/>
              <a:t>스마트폰이나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테블릿을</a:t>
            </a:r>
            <a:r>
              <a:rPr lang="ko-KR" altLang="en-US" dirty="0" smtClean="0"/>
              <a:t> 이용해 전자입찰과 전자계약이 가능하도록</a:t>
            </a:r>
            <a:endParaRPr lang="en-US" altLang="ko-KR" dirty="0" smtClean="0"/>
          </a:p>
          <a:p>
            <a:r>
              <a:rPr lang="ko-KR" altLang="en-US" dirty="0" smtClean="0"/>
              <a:t>서비스를 </a:t>
            </a:r>
            <a:r>
              <a:rPr lang="ko-KR" altLang="en-US" dirty="0" err="1" smtClean="0"/>
              <a:t>오픈하였으며</a:t>
            </a:r>
            <a:endParaRPr lang="en-US" altLang="ko-KR" dirty="0" smtClean="0"/>
          </a:p>
          <a:p>
            <a:r>
              <a:rPr lang="ko-KR" altLang="en-US" dirty="0" smtClean="0"/>
              <a:t>단계적으로 각종조달업무가 현장에서 가능하도록 추진 중에 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619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조달청의 역할은 크게 네 가지로 나뉘어집니다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첫 째는 공공구매 서비스로 조달청은 한국 공공기관의 조달업무를 대행합니다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작년 기준으로 조달청은 </a:t>
            </a:r>
            <a:r>
              <a:rPr lang="en-US" altLang="ko-KR" dirty="0" smtClean="0"/>
              <a:t>170</a:t>
            </a:r>
            <a:r>
              <a:rPr lang="ko-KR" altLang="en-US" dirty="0" smtClean="0"/>
              <a:t>억 달러의 물품구매</a:t>
            </a:r>
            <a:r>
              <a:rPr lang="en-US" altLang="ko-KR" dirty="0" smtClean="0"/>
              <a:t>, 40</a:t>
            </a:r>
            <a:r>
              <a:rPr lang="ko-KR" altLang="en-US" dirty="0" smtClean="0"/>
              <a:t>억 달러의 서비스 용역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억</a:t>
            </a:r>
            <a:r>
              <a:rPr lang="ko-KR" altLang="en-US" baseline="0" dirty="0" smtClean="0"/>
              <a:t> 달러</a:t>
            </a:r>
            <a:r>
              <a:rPr lang="ko-KR" altLang="en-US" dirty="0" smtClean="0"/>
              <a:t> 규모의 시설공사 계약을 대행하였습니다</a:t>
            </a:r>
            <a:r>
              <a:rPr lang="en-US" altLang="ko-KR" dirty="0" smtClean="0"/>
              <a:t>.  </a:t>
            </a:r>
          </a:p>
          <a:p>
            <a:r>
              <a:rPr lang="ko-KR" altLang="en-US" dirty="0" smtClean="0"/>
              <a:t>공사관리 또는 사업비 검토와 같은 건설공사 각 과정에 대한 대행업무도 함께 수행하고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두 번째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비축업무입니다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비축업무는 주요 원자재에 대한 물자수급의 원할 및 물가안정을 목적으로 추진 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조달청은 </a:t>
            </a:r>
            <a:r>
              <a:rPr lang="en-US" altLang="ko-KR" dirty="0" smtClean="0"/>
              <a:t>6</a:t>
            </a:r>
            <a:r>
              <a:rPr lang="ko-KR" altLang="en-US" dirty="0" smtClean="0"/>
              <a:t>종의 비철금속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종의 희소금속을 비축사업의 대상으로 하고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’15</a:t>
            </a:r>
            <a:r>
              <a:rPr lang="ko-KR" altLang="en-US" dirty="0" smtClean="0"/>
              <a:t>년도 기준으로 비축 및 방출규모는 각각 </a:t>
            </a:r>
            <a:r>
              <a:rPr lang="en-US" altLang="ko-KR" dirty="0" smtClean="0"/>
              <a:t>2</a:t>
            </a:r>
            <a:r>
              <a:rPr lang="ko-KR" altLang="en-US" dirty="0" smtClean="0"/>
              <a:t>억 달러에 이르고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세 번째는 정부물품과 국유재산의 관리업무입니다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조달청은 한국의 </a:t>
            </a:r>
            <a:r>
              <a:rPr lang="en-US" altLang="ko-KR" dirty="0" smtClean="0"/>
              <a:t>50</a:t>
            </a:r>
            <a:r>
              <a:rPr lang="ko-KR" altLang="en-US" dirty="0" smtClean="0"/>
              <a:t>개 중앙관서에서 보유한 약 </a:t>
            </a:r>
            <a:r>
              <a:rPr lang="en-US" altLang="ko-KR" dirty="0" smtClean="0"/>
              <a:t>1,300</a:t>
            </a:r>
            <a:r>
              <a:rPr lang="ko-KR" altLang="en-US" dirty="0" smtClean="0"/>
              <a:t>만 점의 국가물품의 관리업무를 담당하고 있으며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국가가 보유한 부동산 재산에 대한 업무도 수행하고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마지막으로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의 운영입니다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조달청의 중앙조달 업무뿐 아니라 한국의 국가기관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지방자치단체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공공기관 등이 함께 사용하는 한국의 전자조달 플랫폼입니다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8640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시스템의 운영과 유지보수 체계를 준비해야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전자조달 시스템이 구축되면 시스템의 이용을 지원하기 위한 기본 조직이 필요합니다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운영조직입니다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운영조직은 조달업무 담당자들의 시스템을 이용한 업무처리를 지원할 수 있도록 상시적으로 준비되어 있어야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잘못된 시스템 사용에 따른 문제점이나 분쟁 요소를 사전에 식별하고 예방하여 전자조달 시스템에 대한 신뢰를 항상 유지해야 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두 번째는 시스템의 유지 보수입니다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구축된 시스템은 주변 환경의 변화에 따라 수시로 변경 또는 개선 되어야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시스템의 변경을 요구하는 요인으로는</a:t>
            </a:r>
            <a:endParaRPr lang="en-US" altLang="ko-KR" dirty="0" smtClean="0"/>
          </a:p>
          <a:p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보안위협이나 </a:t>
            </a:r>
            <a:r>
              <a:rPr lang="en-US" altLang="ko-KR" dirty="0" smtClean="0"/>
              <a:t>ICT </a:t>
            </a:r>
            <a:r>
              <a:rPr lang="ko-KR" altLang="en-US" dirty="0" smtClean="0"/>
              <a:t>기술의 발전</a:t>
            </a:r>
            <a:r>
              <a:rPr lang="en-US" altLang="ko-KR" dirty="0" smtClean="0"/>
              <a:t>, PC</a:t>
            </a:r>
            <a:r>
              <a:rPr lang="ko-KR" altLang="en-US" dirty="0" smtClean="0"/>
              <a:t>환경의 변화 등에 따라 시스템을 변화되는 환경에 적응시키기 위한 활동이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두 번째로는 각종 법규나 규정의 변경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사용자의 개선 요청에 의해 시스템의 변경이 필요하게 되는 경우입니다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전자조달 시스템의 운영 주체는 이러한 운영과 유지보수에 필요한 인력과 예산 그리고 업무절차를 미리 준비하고 있어야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IT</a:t>
            </a:r>
            <a:r>
              <a:rPr lang="ko-KR" altLang="en-US" dirty="0" smtClean="0"/>
              <a:t>시스템에 대한 국제적인 표준 운영 프로세스인 </a:t>
            </a:r>
            <a:r>
              <a:rPr lang="en-US" altLang="ko-KR" dirty="0" smtClean="0"/>
              <a:t>ISO20000 </a:t>
            </a:r>
            <a:r>
              <a:rPr lang="ko-KR" altLang="en-US" dirty="0" smtClean="0"/>
              <a:t>인증을 </a:t>
            </a:r>
            <a:r>
              <a:rPr lang="en-US" altLang="ko-KR" dirty="0" smtClean="0"/>
              <a:t>2005</a:t>
            </a:r>
            <a:r>
              <a:rPr lang="ko-KR" altLang="en-US" dirty="0" smtClean="0"/>
              <a:t>년 획득하였습니다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기반으로 </a:t>
            </a:r>
            <a:r>
              <a:rPr lang="en-US" altLang="ko-KR" dirty="0" smtClean="0"/>
              <a:t>ITSM </a:t>
            </a:r>
            <a:r>
              <a:rPr lang="ko-KR" altLang="en-US" dirty="0" smtClean="0"/>
              <a:t>시스템이 구축되어 사전 정해진 절차에 따라 시스템의 운영 및 유지보수가 이루어지고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71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현재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의 운영 및 유지보수 조직입니다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사용자의 문의사항을 일선에서 처리하는 </a:t>
            </a:r>
            <a:r>
              <a:rPr lang="ko-KR" altLang="en-US" dirty="0" err="1" smtClean="0"/>
              <a:t>콜센터에만</a:t>
            </a:r>
            <a:r>
              <a:rPr lang="ko-KR" altLang="en-US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명 이상이 근무하며 </a:t>
            </a:r>
            <a:endParaRPr lang="en-US" altLang="ko-KR" dirty="0" smtClean="0"/>
          </a:p>
          <a:p>
            <a:r>
              <a:rPr lang="en-US" altLang="ko-KR" dirty="0" smtClean="0"/>
              <a:t>95% </a:t>
            </a:r>
            <a:r>
              <a:rPr lang="ko-KR" altLang="en-US" dirty="0" smtClean="0"/>
              <a:t>이상의 </a:t>
            </a:r>
            <a:r>
              <a:rPr lang="ko-KR" altLang="en-US" dirty="0" err="1" smtClean="0"/>
              <a:t>응대율로</a:t>
            </a:r>
            <a:r>
              <a:rPr lang="ko-KR" altLang="en-US" dirty="0" smtClean="0"/>
              <a:t> 고객들의 불편사항을 처리하고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슬라이드에는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의 운영과 유지보수를 위한 인력과 예산까지 자세히 나와있습니다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610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시스템의 </a:t>
            </a:r>
            <a:r>
              <a:rPr lang="en-US" altLang="ko-KR" dirty="0" smtClean="0"/>
              <a:t>SW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어플리케이션 운영 및 관리 </a:t>
            </a:r>
            <a:r>
              <a:rPr lang="ko-KR" altLang="en-US" baseline="0" dirty="0" err="1" smtClean="0"/>
              <a:t>절차도입니다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의 프로그램 관리는 크게 </a:t>
            </a:r>
            <a:r>
              <a:rPr lang="en-US" altLang="ko-KR" baseline="0" dirty="0" smtClean="0"/>
              <a:t>SW</a:t>
            </a:r>
            <a:r>
              <a:rPr lang="ko-KR" altLang="en-US" baseline="0" dirty="0" err="1" smtClean="0"/>
              <a:t>운영팀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SW</a:t>
            </a:r>
            <a:r>
              <a:rPr lang="ko-KR" altLang="en-US" baseline="0" dirty="0" smtClean="0"/>
              <a:t>개발팀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기반기술 </a:t>
            </a:r>
            <a:r>
              <a:rPr lang="ko-KR" altLang="en-US" baseline="0" dirty="0" err="1" smtClean="0"/>
              <a:t>지원팀으로</a:t>
            </a:r>
            <a:r>
              <a:rPr lang="ko-KR" altLang="en-US" baseline="0" dirty="0" smtClean="0"/>
              <a:t> 나뉘어집니다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운영팀은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의 운영상황을 모니터링하고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상태를 관리하며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고객의 불만사항을 처리합니다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</a:t>
            </a:r>
            <a:r>
              <a:rPr lang="ko-KR" altLang="en-US" baseline="0" dirty="0" smtClean="0"/>
              <a:t> 조달법규의 변경이나 </a:t>
            </a:r>
            <a:r>
              <a:rPr lang="ko-KR" altLang="en-US" dirty="0" smtClean="0"/>
              <a:t>고객의 요구사항을 기반으로 시스템 개선을 위한 분석과 기본 설계를 담당합니다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개발팀은 시스템 개선계획에 따른 </a:t>
            </a:r>
            <a:endParaRPr lang="en-US" altLang="ko-KR" dirty="0" smtClean="0"/>
          </a:p>
          <a:p>
            <a:r>
              <a:rPr lang="ko-KR" altLang="en-US" dirty="0" smtClean="0"/>
              <a:t>프로그램 변경 및 개발을 담당합니다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기반기술 </a:t>
            </a:r>
            <a:r>
              <a:rPr lang="ko-KR" altLang="en-US" dirty="0" err="1" smtClean="0"/>
              <a:t>지원팀은</a:t>
            </a:r>
            <a:r>
              <a:rPr lang="ko-KR" altLang="en-US" dirty="0" smtClean="0"/>
              <a:t> 공통의 기반기술을 관리하고</a:t>
            </a:r>
            <a:endParaRPr lang="en-US" altLang="ko-KR" dirty="0" smtClean="0"/>
          </a:p>
          <a:p>
            <a:r>
              <a:rPr lang="ko-KR" altLang="en-US" dirty="0" smtClean="0"/>
              <a:t>데이터베이스와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개발환경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 운영환경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표준에 대한 관리 및</a:t>
            </a:r>
            <a:endParaRPr lang="en-US" altLang="ko-KR" dirty="0" smtClean="0"/>
          </a:p>
          <a:p>
            <a:r>
              <a:rPr lang="ko-KR" altLang="en-US" dirty="0" smtClean="0"/>
              <a:t>최신 기술에 대한 적용계획을 수립하고 지원합니다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610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의 개발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테스트환경</a:t>
            </a:r>
            <a:r>
              <a:rPr lang="ko-KR" altLang="en-US" baseline="0" dirty="0" smtClean="0"/>
              <a:t> 아키텍처입니다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610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6107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610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r>
              <a:rPr lang="en-US" altLang="ko-KR" dirty="0" smtClean="0"/>
              <a:t>KONEPS</a:t>
            </a:r>
            <a:r>
              <a:rPr lang="ko-KR" altLang="en-US" dirty="0" smtClean="0"/>
              <a:t>의 문서 송수신 방식은 전송되는 문서의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보장하기 위해  문서의 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패키징</a:t>
            </a:r>
            <a:r>
              <a:rPr lang="ko-KR" altLang="en-US" dirty="0" smtClean="0"/>
              <a:t> 등의 표준 보안방식을 제공합니다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8106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슬라이드는 공고등록을 위해 </a:t>
            </a:r>
            <a:r>
              <a:rPr lang="ko-KR" altLang="en-US" dirty="0" err="1" smtClean="0"/>
              <a:t>인증키를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부여받는</a:t>
            </a:r>
            <a:r>
              <a:rPr lang="ko-KR" altLang="en-US" dirty="0" smtClean="0"/>
              <a:t> 과정을 보여줍니다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입찰서를 암호화하는 </a:t>
            </a:r>
            <a:r>
              <a:rPr lang="ko-KR" altLang="en-US" dirty="0" err="1" smtClean="0"/>
              <a:t>입찰집행관의</a:t>
            </a:r>
            <a:r>
              <a:rPr lang="ko-KR" altLang="en-US" dirty="0" smtClean="0"/>
              <a:t> 공개키는 입찰공고서와 함께 </a:t>
            </a:r>
            <a:r>
              <a:rPr lang="ko-KR" altLang="en-US" dirty="0" err="1" smtClean="0"/>
              <a:t>투찰자들에게</a:t>
            </a:r>
            <a:r>
              <a:rPr lang="ko-KR" altLang="en-US" dirty="0" smtClean="0"/>
              <a:t> 배포됩니다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공개키로 암호화된 입찰서를 </a:t>
            </a:r>
            <a:r>
              <a:rPr lang="ko-KR" altLang="en-US" dirty="0" err="1" smtClean="0"/>
              <a:t>복호화하기</a:t>
            </a:r>
            <a:r>
              <a:rPr lang="ko-KR" altLang="en-US" dirty="0" smtClean="0"/>
              <a:t> 위한 개인키는 </a:t>
            </a:r>
            <a:r>
              <a:rPr lang="ko-KR" altLang="en-US" dirty="0" err="1" smtClean="0"/>
              <a:t>입찰집행관이</a:t>
            </a:r>
            <a:r>
              <a:rPr lang="ko-KR" altLang="en-US" dirty="0" smtClean="0"/>
              <a:t> 보관합니다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개인키가 분실 될 경우를 대비하여</a:t>
            </a:r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와 전산센터가 </a:t>
            </a:r>
            <a:r>
              <a:rPr lang="ko-KR" altLang="en-US" dirty="0" err="1" smtClean="0"/>
              <a:t>집행관의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나누어 보관하고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가 적용하고 있는 이러한 관리 형태는 </a:t>
            </a:r>
            <a:endParaRPr lang="en-US" altLang="ko-KR" dirty="0" smtClean="0"/>
          </a:p>
          <a:p>
            <a:r>
              <a:rPr lang="ko-KR" altLang="en-US" dirty="0" smtClean="0"/>
              <a:t>비록 시스템 관리자의 경우도 </a:t>
            </a:r>
            <a:r>
              <a:rPr lang="ko-KR" altLang="en-US" dirty="0" err="1" smtClean="0"/>
              <a:t>투찰자의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투찰</a:t>
            </a:r>
            <a:r>
              <a:rPr lang="ko-KR" altLang="en-US" dirty="0" smtClean="0"/>
              <a:t> 내역을 볼 수 없도록 강력한 보안 기능을 제공합니다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5671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6125"/>
            <a:ext cx="497522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 정보시스템의 운영 현황 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한국의 대전에 위치한  통합센터를 </a:t>
            </a:r>
            <a:r>
              <a:rPr lang="ko-KR" altLang="en-US" dirty="0" err="1" smtClean="0"/>
              <a:t>주센터로</a:t>
            </a:r>
            <a:r>
              <a:rPr lang="ko-KR" altLang="en-US" dirty="0" smtClean="0"/>
              <a:t> 하고 있으며</a:t>
            </a:r>
          </a:p>
          <a:p>
            <a:r>
              <a:rPr lang="ko-KR" altLang="en-US" dirty="0" smtClean="0"/>
              <a:t>광주에 위치한 제</a:t>
            </a:r>
            <a:r>
              <a:rPr lang="en-US" altLang="ko-KR" dirty="0" smtClean="0"/>
              <a:t>2 </a:t>
            </a:r>
            <a:r>
              <a:rPr lang="ko-KR" altLang="en-US" dirty="0" smtClean="0"/>
              <a:t>통합센터에서 백업센터의 역할을 수행합니다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백업 센터는 </a:t>
            </a:r>
            <a:r>
              <a:rPr lang="ko-KR" altLang="en-US" dirty="0" err="1" smtClean="0"/>
              <a:t>주센터의</a:t>
            </a:r>
            <a:r>
              <a:rPr lang="ko-KR" altLang="en-US" dirty="0" smtClean="0"/>
              <a:t> 프로그램과 데이터가</a:t>
            </a:r>
          </a:p>
          <a:p>
            <a:r>
              <a:rPr lang="ko-KR" altLang="en-US" dirty="0" smtClean="0"/>
              <a:t>실시간 복제되어 항상 </a:t>
            </a:r>
            <a:r>
              <a:rPr lang="ko-KR" altLang="en-US" dirty="0" err="1" smtClean="0"/>
              <a:t>스텐바이</a:t>
            </a:r>
            <a:r>
              <a:rPr lang="ko-KR" altLang="en-US" dirty="0" smtClean="0"/>
              <a:t> 상태로 유지됩니다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재해발생으로 대전 센터가 서비스를 수행하지 못할 경우</a:t>
            </a:r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시간 이내에 </a:t>
            </a:r>
            <a:r>
              <a:rPr lang="ko-KR" altLang="en-US" dirty="0" err="1" smtClean="0"/>
              <a:t>주센터를</a:t>
            </a:r>
            <a:r>
              <a:rPr lang="ko-KR" altLang="en-US" dirty="0" smtClean="0"/>
              <a:t> 대신하여 서비스를 수행할 수 있도록 전환됩니다</a:t>
            </a:r>
            <a:r>
              <a:rPr lang="en-US" altLang="ko-KR" dirty="0" smtClean="0"/>
              <a:t>.</a:t>
            </a:r>
          </a:p>
          <a:p>
            <a:endParaRPr kumimoji="1" lang="en-US" altLang="ko-KR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9859" indent="-288407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3630" indent="-230726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15082" indent="-230726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76534" indent="-230726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C222B36-C4D6-4058-A299-C2B180C3CB87}" type="slidenum">
              <a:rPr lang="en-US" altLang="ko-KR" sz="1200" smtClean="0"/>
              <a:pPr eaLnBrk="1" hangingPunct="1"/>
              <a:t>48</a:t>
            </a:fld>
            <a:endParaRPr lang="en-US" altLang="ko-KR" sz="120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35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한국의 공공조달은 크게 중앙조달과 분산조달로 나눌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중앙조달은 앞에서 설명 드린 조달청에서 대행하는 조달을 의미합니다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반면에 분산조달은 국가기관이나 지방정부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공기업들이 수요물자를 자체적으로 구매하는 것을 말합니다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한국의 경우 국가기관은 일정 금액 이상을 계약할 때 조달청에 의무적으로 구매 요청을 해야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 지방정부나 공기업의 경우 이러한 의무규정이 없이 각 기관이 원할 때 조달청에 구매요청을 할 수 있도록 되어있습니다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86409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두 번째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단계적인 접근 전략이 필요합니다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한 번에 모든 것이 이루어진 것이 아닙니다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단계는 개별적이고 핵심적인 프로세스들이 일부 기관들을 통해 서비스되었고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단계로 프로세스와 사용자가 통합되어 </a:t>
            </a:r>
            <a:r>
              <a:rPr lang="en-US" altLang="ko-KR" dirty="0" smtClean="0"/>
              <a:t>KONEPS </a:t>
            </a:r>
            <a:r>
              <a:rPr lang="ko-KR" altLang="en-US" dirty="0" smtClean="0"/>
              <a:t>통합시스템이 구축되었습니다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현재는 조달의 메인 프로세스 이외의 주변 프로세스들이 빠르게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로 통합되고 있는 과정입니다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단계적인 접근 방법이 필요한 이유는</a:t>
            </a:r>
            <a:endParaRPr lang="en-US" altLang="ko-KR" dirty="0" smtClean="0"/>
          </a:p>
          <a:p>
            <a:r>
              <a:rPr lang="ko-KR" altLang="en-US" dirty="0" smtClean="0"/>
              <a:t>첫째로 그것이 급격한 전자화로 인한 문제점과 부작용을 최소화 시켜주고</a:t>
            </a:r>
            <a:endParaRPr lang="en-US" altLang="ko-KR" dirty="0" smtClean="0"/>
          </a:p>
          <a:p>
            <a:r>
              <a:rPr lang="ko-KR" altLang="en-US" dirty="0" smtClean="0"/>
              <a:t>결과적으로 업무 환경 변화에 대한 저항을 효과적으로 상쇄시켜 시스템의 성공적인 정착을 가능하게 할 수 있다는 점입니다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두 번째는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 단계는 주변 환경요인을 반영하여야 한다는 점입니다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ko-KR" altLang="en-US" dirty="0" smtClean="0"/>
              <a:t>여기에는 네트워크나 인터넷 사용률과 같은 </a:t>
            </a:r>
            <a:r>
              <a:rPr lang="en-US" altLang="ko-KR" dirty="0" smtClean="0"/>
              <a:t>ICT</a:t>
            </a:r>
            <a:r>
              <a:rPr lang="ko-KR" altLang="en-US" dirty="0" smtClean="0"/>
              <a:t>환경부터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비용과 기대효과 및 미래 사용자의 의식까지를 포함하는 업무 환경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법률과 규정 등에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의한 환경 등 </a:t>
            </a:r>
            <a:endParaRPr lang="en-US" altLang="ko-KR" dirty="0" smtClean="0"/>
          </a:p>
          <a:p>
            <a:r>
              <a:rPr lang="ko-KR" altLang="en-US" dirty="0" smtClean="0"/>
              <a:t>전반적인 모든 주변 환경을 포괄합니다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마지막으로 사업의 초기 단계에서는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기관과 프로세스를 명확히 </a:t>
            </a:r>
            <a:r>
              <a:rPr lang="ko-KR" altLang="en-US" dirty="0" err="1" smtClean="0"/>
              <a:t>해야합니다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조달청이라는 가장 강력한 조달기관이 </a:t>
            </a:r>
            <a:endParaRPr lang="en-US" altLang="ko-KR" dirty="0" smtClean="0"/>
          </a:p>
          <a:p>
            <a:r>
              <a:rPr lang="ko-KR" altLang="en-US" dirty="0" smtClean="0"/>
              <a:t>전자조달 시스템의 선구적인 이용기관으로 다른 기관들을 이끌었습니다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타겟</a:t>
            </a:r>
            <a:r>
              <a:rPr lang="ko-KR" altLang="en-US" dirty="0" smtClean="0"/>
              <a:t> 기관은 가능한 한 다른 기관에 대한 영향력이 강하고 </a:t>
            </a:r>
            <a:endParaRPr lang="en-US" altLang="ko-KR" dirty="0" smtClean="0"/>
          </a:p>
          <a:p>
            <a:r>
              <a:rPr lang="ko-KR" altLang="en-US" dirty="0" smtClean="0"/>
              <a:t>특수 물품보다는 일반적인 품목의  조달프로세스를 수행하는 기관이 유리합니다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또한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프로세스는 단순하면서도 사용자의 사용 빈도가 높은 프로세스를 우선 순위에 둘 필요가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전자입찰이나 쇼핑몰이 이러한 프로세스의 한 예입니다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00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세 번째는 조달 관련 기관간의 강력한 </a:t>
            </a:r>
            <a:r>
              <a:rPr lang="ko-KR" altLang="en-US" dirty="0" err="1" smtClean="0"/>
              <a:t>파트너십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조달처리를 위해 두 가지 형태의 파트너 십을 활용합니다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정부 및 공공기관입니다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한국은 각 기관이 보유한 정보를 공동 활용하도록 </a:t>
            </a:r>
            <a:r>
              <a:rPr lang="ko-KR" altLang="en-US" dirty="0" err="1" smtClean="0"/>
              <a:t>전자정부법에</a:t>
            </a:r>
            <a:r>
              <a:rPr lang="ko-KR" altLang="en-US" dirty="0" smtClean="0"/>
              <a:t> 강제되어 있습니다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조달업무에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정부 보유 정보를 기관간 협조에 의해 제공받고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8030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조달 업무를 위해 필요한 정보를 지닌 민간영역과는 업무협약에 의해 </a:t>
            </a:r>
            <a:r>
              <a:rPr lang="ko-KR" altLang="en-US" dirty="0" err="1" smtClean="0"/>
              <a:t>파트너십을</a:t>
            </a:r>
            <a:r>
              <a:rPr lang="ko-KR" altLang="en-US" dirty="0" smtClean="0"/>
              <a:t> 유지합니다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KONEPS</a:t>
            </a:r>
            <a:r>
              <a:rPr lang="ko-KR" altLang="en-US" dirty="0" smtClean="0"/>
              <a:t>는 이러한 </a:t>
            </a:r>
            <a:r>
              <a:rPr lang="en-US" altLang="ko-KR" dirty="0" smtClean="0"/>
              <a:t>MOU</a:t>
            </a:r>
            <a:r>
              <a:rPr lang="ko-KR" altLang="en-US" dirty="0" smtClean="0"/>
              <a:t>관계를 통한 파트너들이 </a:t>
            </a:r>
            <a:r>
              <a:rPr lang="en-US" altLang="ko-KR" dirty="0" smtClean="0"/>
              <a:t>5</a:t>
            </a:r>
            <a:r>
              <a:rPr lang="ko-KR" altLang="en-US" dirty="0" smtClean="0"/>
              <a:t>그룹이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ko-KR" altLang="en-US" dirty="0" smtClean="0"/>
              <a:t>인증기관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보증기관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건설관련 협회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신용 평가기관입니다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전자조달시스템이 본래의 목적을 달성하기 위해서는 각종 부가 서류들이 전자화 되어야 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조달업무와 관련된 기관들을 전자조달시스템과 연결하는 작업들은 각 단계별 시스템 구축 이전에 협의되고 설계되어야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80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조달청에서 이루어지는 중앙조달은 전</a:t>
            </a:r>
            <a:r>
              <a:rPr lang="en-US" altLang="ko-KR" dirty="0" smtClean="0"/>
              <a:t> </a:t>
            </a:r>
            <a:r>
              <a:rPr lang="ko-KR" altLang="en-US" dirty="0" smtClean="0"/>
              <a:t>과정이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이용해 이루어집니다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자체구매의 경우 구매부서는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사용하여 조달을 수행 할 수도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수기입찰 또는 자체적인 시스템을 통해 입찰 및 계약 등을 수행할 수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한국에는 </a:t>
            </a:r>
            <a:r>
              <a:rPr lang="en-US" altLang="ko-KR" dirty="0" smtClean="0"/>
              <a:t>KONEPS </a:t>
            </a:r>
            <a:r>
              <a:rPr lang="ko-KR" altLang="en-US" dirty="0" smtClean="0"/>
              <a:t>이외에도 공기업들이 이용하는 자체입찰 시스템이 </a:t>
            </a:r>
            <a:r>
              <a:rPr lang="en-US" altLang="ko-KR" dirty="0" smtClean="0"/>
              <a:t>23</a:t>
            </a:r>
            <a:r>
              <a:rPr lang="ko-KR" altLang="en-US" dirty="0" smtClean="0"/>
              <a:t>개가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구매의 특성에 따라 국가기관의 경우 국방부가 별도의 시스템을 보유하고 있으며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한전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한국통신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철도공사 같은 공기업들이 독자적인 시스템은 운영하고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하지만 이 경우도 입찰참가자격</a:t>
            </a:r>
            <a:r>
              <a:rPr lang="ko-KR" altLang="en-US" baseline="0" dirty="0" smtClean="0"/>
              <a:t> 등록업체나 부정당 제재업체 정보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신용정보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보증정보 등 </a:t>
            </a:r>
            <a:endParaRPr lang="en-US" altLang="ko-KR" baseline="0" dirty="0" smtClean="0"/>
          </a:p>
          <a:p>
            <a:r>
              <a:rPr lang="ko-KR" altLang="en-US" baseline="0" dirty="0" smtClean="0"/>
              <a:t>조달을 위해 필요한 기초데이터는 </a:t>
            </a:r>
            <a:r>
              <a:rPr lang="en-US" altLang="ko-KR" baseline="0" dirty="0" smtClean="0"/>
              <a:t>KONEPS</a:t>
            </a:r>
            <a:r>
              <a:rPr lang="ko-KR" altLang="en-US" baseline="0" dirty="0" smtClean="0"/>
              <a:t>를 중심으로 연계되어</a:t>
            </a:r>
            <a:endParaRPr lang="en-US" altLang="ko-KR" baseline="0" dirty="0" smtClean="0"/>
          </a:p>
          <a:p>
            <a:r>
              <a:rPr lang="ko-KR" altLang="en-US" baseline="0" dirty="0" smtClean="0"/>
              <a:t>별도의 절차 등 없이 하나의 절차로 이루어지고 있습니다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606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보시는 슬라이드는 </a:t>
            </a:r>
            <a:r>
              <a:rPr lang="en-US" altLang="ko-KR" dirty="0" smtClean="0"/>
              <a:t>’15</a:t>
            </a:r>
            <a:r>
              <a:rPr lang="ko-KR" altLang="en-US" dirty="0" smtClean="0"/>
              <a:t>년 기준으로 한국의 공공조달의 형태별 규모입니다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작년 한국의 전체 공공조달 규모는 </a:t>
            </a:r>
            <a:r>
              <a:rPr lang="en-US" altLang="ko-KR" dirty="0" smtClean="0"/>
              <a:t>1,080</a:t>
            </a:r>
            <a:r>
              <a:rPr lang="ko-KR" altLang="en-US" dirty="0" smtClean="0"/>
              <a:t>억 달러이며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중 약 </a:t>
            </a:r>
            <a:r>
              <a:rPr lang="en-US" altLang="ko-KR" dirty="0" smtClean="0"/>
              <a:t>370</a:t>
            </a:r>
            <a:r>
              <a:rPr lang="ko-KR" altLang="en-US" dirty="0" smtClean="0"/>
              <a:t>억 달러에 달하는 계약이 조달청에서 이루어졌습니다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 기관이 자체적으로 계약한 경우는 </a:t>
            </a:r>
            <a:r>
              <a:rPr lang="en-US" altLang="ko-KR" dirty="0" smtClean="0"/>
              <a:t>710</a:t>
            </a:r>
            <a:r>
              <a:rPr lang="ko-KR" altLang="en-US" dirty="0" smtClean="0"/>
              <a:t>억 달러이며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중 </a:t>
            </a:r>
            <a:r>
              <a:rPr lang="en-US" altLang="ko-KR" dirty="0" smtClean="0"/>
              <a:t>33</a:t>
            </a:r>
            <a:r>
              <a:rPr lang="ko-KR" altLang="en-US" dirty="0" smtClean="0"/>
              <a:t>억 달러의 조달이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통해 이루어졌습니다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결국 한국 공공 조달시장의 </a:t>
            </a:r>
            <a:r>
              <a:rPr lang="en-US" altLang="ko-KR" dirty="0" smtClean="0"/>
              <a:t>2/3</a:t>
            </a:r>
            <a:r>
              <a:rPr lang="ko-KR" altLang="en-US" dirty="0" smtClean="0"/>
              <a:t>에 달하는 </a:t>
            </a:r>
            <a:r>
              <a:rPr lang="en-US" altLang="ko-KR" dirty="0" smtClean="0"/>
              <a:t>700</a:t>
            </a:r>
            <a:r>
              <a:rPr lang="ko-KR" altLang="en-US" dirty="0" smtClean="0"/>
              <a:t>억 달러의 공공구매가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를 통해 이루어졌습니다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0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77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KONEPS</a:t>
            </a:r>
            <a:r>
              <a:rPr lang="ko-KR" altLang="en-US" dirty="0" smtClean="0"/>
              <a:t>는 세가지 기본 목표를 가지고 구축되었습니다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먼저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투명성입니다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대면접촉으로 인한 부정의 소지를 근본적으로 제거하고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입찰 과정을 각 단계별로 국민에게 실시간 공개하여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공공조달에 대한 투명성과 신뢰성을 강화하는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조달업무의 효율성입니다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온라인 처리를 이용하여 업체의 방문을 획기적으로 줄이고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자동화 처리를 통해 조달기관의 행정 효율을 높이는 것입니다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마지막으로 정부예산의 절감입니다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공공기관이 함께 사용할 수 있는 전자조달 시스템의 구축으로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개별 기관들이 각각의 조달시스템을 구축하기 위한 예산의 낭비를 막고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조달에 필요한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공유합니다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2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bgMa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gCont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gFriend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gQ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3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8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89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502277" y="6510735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38896989-2C8F-4A3D-8666-B135817D856E}" type="slidenum">
              <a:rPr lang="ko-KR" altLang="en-US" smtClean="0">
                <a:solidFill>
                  <a:prstClr val="black"/>
                </a:solidFill>
              </a:rPr>
              <a:pPr/>
              <a:t>‹Nº›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6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2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1" r:id="rId3"/>
    <p:sldLayoutId id="214748367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18"/>
            <a:ext cx="9144000" cy="5868164"/>
          </a:xfrm>
          <a:prstGeom prst="rect">
            <a:avLst/>
          </a:prstGeom>
        </p:spPr>
      </p:pic>
      <p:pic>
        <p:nvPicPr>
          <p:cNvPr id="9" name="Picture 3" descr="C:\Users\Flapino\Desktop\2013.09.04_조달청_회의ppt\이미지\CI\가로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11542" cy="5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 userDrawn="1"/>
        </p:nvGrpSpPr>
        <p:grpSpPr>
          <a:xfrm>
            <a:off x="179512" y="973571"/>
            <a:ext cx="3344851" cy="2596083"/>
            <a:chOff x="323528" y="836712"/>
            <a:chExt cx="2466975" cy="18478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4170" y1="63402" x2="87645" y2="65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836712"/>
              <a:ext cx="2466975" cy="184785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4682" y1="15400" x2="80493" y2="17248"/>
                          <a14:backgroundMark x1="58111" y1="17043" x2="75359" y2="17248"/>
                          <a14:backgroundMark x1="58727" y1="19918" x2="72690" y2="19507"/>
                          <a14:backgroundMark x1="87269" y1="36756" x2="81725" y2="44148"/>
                          <a14:backgroundMark x1="85010" y1="38809" x2="85010" y2="38809"/>
                          <a14:backgroundMark x1="86037" y1="37782" x2="86037" y2="37782"/>
                          <a14:backgroundMark x1="29774" y1="52977" x2="29158" y2="57084"/>
                          <a14:backgroundMark x1="28542" y1="55852" x2="31622" y2="61602"/>
                          <a14:backgroundMark x1="42916" y1="67967" x2="50719" y2="65092"/>
                          <a14:backgroundMark x1="50719" y1="70226" x2="61807" y2="63860"/>
                          <a14:backgroundMark x1="66119" y1="70637" x2="58111" y2="72690"/>
                          <a14:backgroundMark x1="61191" y1="71253" x2="51335" y2="72485"/>
                          <a14:backgroundMark x1="48049" y1="76591" x2="37166" y2="75770"/>
                          <a14:backgroundMark x1="19918" y1="66940" x2="22382" y2="70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268760"/>
              <a:ext cx="720080" cy="792088"/>
            </a:xfrm>
            <a:prstGeom prst="rect">
              <a:avLst/>
            </a:prstGeom>
          </p:spPr>
        </p:pic>
      </p:grpSp>
      <p:sp>
        <p:nvSpPr>
          <p:cNvPr id="12" name="타원 11"/>
          <p:cNvSpPr/>
          <p:nvPr userDrawn="1"/>
        </p:nvSpPr>
        <p:spPr>
          <a:xfrm>
            <a:off x="2771800" y="1844824"/>
            <a:ext cx="6264696" cy="45719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2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51520" y="692696"/>
            <a:ext cx="8712968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Flapino\Desktop\2013.09.04_조달청_회의ppt\이미지\CI\가로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5629"/>
            <a:ext cx="1202218" cy="4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>
            <a:endCxn id="7" idx="1"/>
          </p:cNvCxnSpPr>
          <p:nvPr userDrawn="1"/>
        </p:nvCxnSpPr>
        <p:spPr>
          <a:xfrm>
            <a:off x="251520" y="6597352"/>
            <a:ext cx="6736116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987636" y="6451158"/>
            <a:ext cx="21327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 procurement service</a:t>
            </a:r>
            <a:endParaRPr lang="ko-KR" altLang="en-US" sz="13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2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.png"/><Relationship Id="rId11" Type="http://schemas.openxmlformats.org/officeDocument/2006/relationships/image" Target="../media/image79.wmf"/><Relationship Id="rId5" Type="http://schemas.openxmlformats.org/officeDocument/2006/relationships/image" Target="../media/image80.png"/><Relationship Id="rId15" Type="http://schemas.openxmlformats.org/officeDocument/2006/relationships/oleObject" Target="../embeddings/oleObject2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3.png"/><Relationship Id="rId9" Type="http://schemas.openxmlformats.org/officeDocument/2006/relationships/image" Target="../media/image17.png"/><Relationship Id="rId1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33.png"/><Relationship Id="rId21" Type="http://schemas.openxmlformats.org/officeDocument/2006/relationships/image" Target="../media/image104.png"/><Relationship Id="rId7" Type="http://schemas.openxmlformats.org/officeDocument/2006/relationships/image" Target="../media/image92.png"/><Relationship Id="rId12" Type="http://schemas.openxmlformats.org/officeDocument/2006/relationships/image" Target="../media/image81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9.wmf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80.png"/><Relationship Id="rId24" Type="http://schemas.openxmlformats.org/officeDocument/2006/relationships/image" Target="../media/image107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0" Type="http://schemas.openxmlformats.org/officeDocument/2006/relationships/image" Target="../media/image95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pn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gif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microsoft.com/office/2007/relationships/hdphoto" Target="../media/hdphoto7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0.jpe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43.png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8.png"/><Relationship Id="rId5" Type="http://schemas.openxmlformats.org/officeDocument/2006/relationships/image" Target="../media/image146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47.jpeg"/><Relationship Id="rId4" Type="http://schemas.openxmlformats.org/officeDocument/2006/relationships/image" Target="../media/image145.jpeg"/><Relationship Id="rId9" Type="http://schemas.openxmlformats.org/officeDocument/2006/relationships/image" Target="../media/image144.wmf"/><Relationship Id="rId1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microsoft.com/office/2007/relationships/hdphoto" Target="../media/hdphoto8.wdp"/><Relationship Id="rId4" Type="http://schemas.openxmlformats.org/officeDocument/2006/relationships/image" Target="../media/image1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214678" y="4500570"/>
            <a:ext cx="25922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algn="ctr" fontAlgn="base" latinLnBrk="0"/>
            <a:r>
              <a:rPr lang="en-US" altLang="ko-KR" sz="2000" spc="-70" dirty="0" smtClean="0">
                <a:solidFill>
                  <a:srgbClr val="02417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November. </a:t>
            </a:r>
            <a:r>
              <a:rPr lang="en-US" altLang="ko-KR" sz="2000" spc="-70" dirty="0" smtClean="0">
                <a:solidFill>
                  <a:srgbClr val="3F3D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en-US" altLang="ko-KR" sz="2000" spc="-70" dirty="0">
              <a:solidFill>
                <a:srgbClr val="3F3D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71670" y="5572140"/>
            <a:ext cx="4643470" cy="769441"/>
          </a:xfrm>
          <a:prstGeom prst="rect">
            <a:avLst/>
          </a:prstGeom>
        </p:spPr>
        <p:txBody>
          <a:bodyPr wrap="square" anchor="b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algn="ctr" fontAlgn="base" latinLnBrk="0"/>
            <a:r>
              <a:rPr lang="en-US" altLang="ko-KR" sz="2400" b="1" dirty="0" smtClean="0">
                <a:solidFill>
                  <a:srgbClr val="024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Chanmo Choi</a:t>
            </a:r>
          </a:p>
          <a:p>
            <a:pPr algn="ctr" fontAlgn="base" latinLnBrk="0"/>
            <a:r>
              <a:rPr lang="en-US" altLang="ko-KR" sz="2000" b="1" dirty="0" smtClean="0">
                <a:solidFill>
                  <a:srgbClr val="024176"/>
                </a:solidFill>
                <a:latin typeface="Arial" pitchFamily="34" charset="0"/>
                <a:cs typeface="Arial" pitchFamily="34" charset="0"/>
              </a:rPr>
              <a:t>e-Procurement Specialist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574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Implementation &amp;</a:t>
            </a:r>
          </a:p>
          <a:p>
            <a:pPr algn="ctr"/>
            <a:r>
              <a:rPr lang="en-US" altLang="ko-K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Achievement</a:t>
            </a:r>
            <a:endParaRPr lang="ko-KR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" name="그림 11" descr="조달청_영_좌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5857892"/>
            <a:ext cx="1922611" cy="642941"/>
          </a:xfrm>
          <a:prstGeom prst="rect">
            <a:avLst/>
          </a:prstGeom>
        </p:spPr>
      </p:pic>
      <p:pic>
        <p:nvPicPr>
          <p:cNvPr id="8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53738" r="38181" b="27945"/>
          <a:stretch>
            <a:fillRect/>
          </a:stretch>
        </p:blipFill>
        <p:spPr bwMode="auto">
          <a:xfrm>
            <a:off x="78248" y="71414"/>
            <a:ext cx="2350612" cy="1296145"/>
          </a:xfrm>
          <a:prstGeom prst="rect">
            <a:avLst/>
          </a:prstGeom>
          <a:noFill/>
          <a:ln>
            <a:noFill/>
          </a:ln>
          <a:effectLst>
            <a:outerShdw blurRad="101600" sx="102000" sy="102000" algn="ctr" rotWithShape="0">
              <a:schemeClr val="bg1"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0232" y="2500306"/>
            <a:ext cx="5233420" cy="46166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orea </a:t>
            </a:r>
            <a:r>
              <a:rPr lang="en-US" altLang="ko-KR" sz="24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-line </a:t>
            </a:r>
            <a:r>
              <a:rPr lang="en-US" altLang="ko-KR" sz="24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E-P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rocurement </a:t>
            </a:r>
            <a:r>
              <a:rPr lang="en-US" altLang="ko-KR" sz="24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ystem</a:t>
            </a:r>
            <a:endParaRPr lang="ko-KR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5857892"/>
            <a:ext cx="1285883" cy="8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8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2"/>
    </mc:Choice>
    <mc:Fallback>
      <p:transition spd="slow" advTm="6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그룹 115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17" name="직사각형 116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Basic concept of KONEPS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  <p:pic>
        <p:nvPicPr>
          <p:cNvPr id="41" name="Picture 7" descr="1111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700481" cy="439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그림 73" descr="b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13335"/>
            <a:ext cx="2474687" cy="24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74" descr="b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39" y="2993673"/>
            <a:ext cx="2030252" cy="1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그림 75" descr="b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0" y="1564960"/>
            <a:ext cx="1844398" cy="18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011528" y="2663819"/>
            <a:ext cx="1456364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r>
              <a:rPr lang="en-US" altLang="ko-KR" sz="2000" b="1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Single</a:t>
            </a:r>
          </a:p>
          <a:p>
            <a:pPr algn="ctr" fontAlgn="base">
              <a:lnSpc>
                <a:spcPct val="80000"/>
              </a:lnSpc>
              <a:spcAft>
                <a:spcPts val="100"/>
              </a:spcAft>
            </a:pPr>
            <a:r>
              <a:rPr lang="en-US" altLang="ko-KR" sz="2000" b="1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Window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424639" y="5621549"/>
            <a:ext cx="2315071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r>
              <a:rPr lang="en-US" altLang="ko-KR" sz="2000" b="1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Standardization</a:t>
            </a:r>
          </a:p>
          <a:p>
            <a:pPr algn="ctr" fontAlgn="base">
              <a:lnSpc>
                <a:spcPct val="80000"/>
              </a:lnSpc>
              <a:spcAft>
                <a:spcPts val="100"/>
              </a:spcAft>
            </a:pPr>
            <a:r>
              <a:rPr lang="en-US" altLang="ko-KR" sz="2000" b="1" spc="-15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of procurement</a:t>
            </a:r>
          </a:p>
        </p:txBody>
      </p:sp>
      <p:pic>
        <p:nvPicPr>
          <p:cNvPr id="49" name="Picture 8" descr="I:\01. 안경섭\png\아이콘4\Displays\Icon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43" y="1916832"/>
            <a:ext cx="661441" cy="7469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292917" y="4195677"/>
            <a:ext cx="1592335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r>
              <a:rPr lang="en-US" altLang="ko-KR" sz="2000" b="1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One stop</a:t>
            </a:r>
          </a:p>
          <a:p>
            <a:pPr algn="ctr" fontAlgn="base">
              <a:lnSpc>
                <a:spcPct val="80000"/>
              </a:lnSpc>
              <a:spcAft>
                <a:spcPts val="100"/>
              </a:spcAft>
            </a:pPr>
            <a:r>
              <a:rPr lang="en-US" altLang="ko-KR" sz="2000" b="1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Service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3944236" y="3469691"/>
            <a:ext cx="1845793" cy="1421195"/>
            <a:chOff x="260350" y="2132856"/>
            <a:chExt cx="3664267" cy="3113137"/>
          </a:xfrm>
        </p:grpSpPr>
        <p:pic>
          <p:nvPicPr>
            <p:cNvPr id="60" name="Picture 2" descr="D:\iclickart\tit037t0275w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2132856"/>
              <a:ext cx="3664267" cy="311313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\\192.168.1.100\cjicomm\05_Current Project\PM_민경\110718_조달청_국제협력과_\4_산출물\ppt\07 copy.pn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996" t="50000" r="69360" b="28355"/>
            <a:stretch/>
          </p:blipFill>
          <p:spPr bwMode="auto">
            <a:xfrm>
              <a:off x="391177" y="2283535"/>
              <a:ext cx="3411646" cy="194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" b="29364"/>
            <a:stretch/>
          </p:blipFill>
          <p:spPr bwMode="auto">
            <a:xfrm>
              <a:off x="391177" y="2283536"/>
              <a:ext cx="3411646" cy="1947312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그룹 67"/>
          <p:cNvGrpSpPr/>
          <p:nvPr/>
        </p:nvGrpSpPr>
        <p:grpSpPr>
          <a:xfrm>
            <a:off x="1907164" y="4609402"/>
            <a:ext cx="1312763" cy="1059295"/>
            <a:chOff x="4604122" y="4205168"/>
            <a:chExt cx="1336030" cy="996732"/>
          </a:xfrm>
        </p:grpSpPr>
        <p:grpSp>
          <p:nvGrpSpPr>
            <p:cNvPr id="69" name="그룹 68"/>
            <p:cNvGrpSpPr/>
            <p:nvPr/>
          </p:nvGrpSpPr>
          <p:grpSpPr>
            <a:xfrm>
              <a:off x="4837081" y="4653926"/>
              <a:ext cx="896335" cy="300794"/>
              <a:chOff x="5036388" y="5013176"/>
              <a:chExt cx="1736483" cy="582733"/>
            </a:xfrm>
          </p:grpSpPr>
          <p:cxnSp>
            <p:nvCxnSpPr>
              <p:cNvPr id="74" name="꺾인 연결선 73"/>
              <p:cNvCxnSpPr/>
              <p:nvPr/>
            </p:nvCxnSpPr>
            <p:spPr>
              <a:xfrm rot="5400000" flipH="1" flipV="1">
                <a:off x="5898280" y="4608732"/>
                <a:ext cx="12700" cy="1736483"/>
              </a:xfrm>
              <a:prstGeom prst="bentConnector3">
                <a:avLst>
                  <a:gd name="adj1" fmla="val 1800000"/>
                </a:avLst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>
                <a:off x="5904629" y="5013176"/>
                <a:ext cx="0" cy="582733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6" descr="I:\01. 안경섭\png\아이콘4\Displays\Icon (0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122" y="4730977"/>
              <a:ext cx="439695" cy="43969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" descr="I:\01. 안경섭\png\아이콘4\Displays\Icon (13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759" y="4813278"/>
              <a:ext cx="388622" cy="38862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 descr="I:\01. 안경섭\png\아이콘4\Displays\Icon (0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457" y="4730977"/>
              <a:ext cx="439695" cy="43969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5" descr="I:\01. 안경섭\png\아이콘4\Displays\Icon (12)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3867" r="1187" b="48280"/>
            <a:stretch/>
          </p:blipFill>
          <p:spPr bwMode="auto">
            <a:xfrm>
              <a:off x="5055358" y="4205168"/>
              <a:ext cx="446671" cy="453144"/>
            </a:xfrm>
            <a:prstGeom prst="ellipse">
              <a:avLst/>
            </a:prstGeom>
            <a:ln w="63500" cap="rnd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23">
                        <a14:foregroundMark x1="32075" y1="12598" x2="32075" y2="12598"/>
                        <a14:foregroundMark x1="29057" y1="15748" x2="20755" y2="22835"/>
                        <a14:foregroundMark x1="21509" y1="24409" x2="18868" y2="28346"/>
                        <a14:foregroundMark x1="19245" y1="25984" x2="15849" y2="29528"/>
                        <a14:foregroundMark x1="60755" y1="72835" x2="83019" y2="5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101">
            <a:off x="6291063" y="3002040"/>
            <a:ext cx="1443403" cy="1497907"/>
          </a:xfrm>
          <a:prstGeom prst="rect">
            <a:avLst/>
          </a:prstGeom>
          <a:scene3d>
            <a:camera prst="orthographicFront">
              <a:rot lat="2400000" lon="180000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17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그룹 115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17" name="직사각형 116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Basic concept of KONEPS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18134" y="2021324"/>
            <a:ext cx="5467312" cy="976753"/>
            <a:chOff x="1052569" y="1700808"/>
            <a:chExt cx="5467312" cy="976753"/>
          </a:xfrm>
        </p:grpSpPr>
        <p:sp>
          <p:nvSpPr>
            <p:cNvPr id="61" name="TextBox 60"/>
            <p:cNvSpPr txBox="1"/>
            <p:nvPr/>
          </p:nvSpPr>
          <p:spPr>
            <a:xfrm>
              <a:off x="1052569" y="1700808"/>
              <a:ext cx="4084312" cy="338554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Act on Contract to which the state is a Party</a:t>
              </a:r>
              <a:endParaRPr lang="ko-KR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57419" y="2339007"/>
              <a:ext cx="5462462" cy="338554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Act on Contract to which the local government is a Party</a:t>
              </a:r>
              <a:endParaRPr lang="ko-KR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86967" y="2996952"/>
            <a:ext cx="8193415" cy="3416630"/>
            <a:chOff x="586967" y="2996952"/>
            <a:chExt cx="8193415" cy="3416630"/>
          </a:xfrm>
        </p:grpSpPr>
        <p:grpSp>
          <p:nvGrpSpPr>
            <p:cNvPr id="3" name="그룹 2"/>
            <p:cNvGrpSpPr/>
            <p:nvPr/>
          </p:nvGrpSpPr>
          <p:grpSpPr>
            <a:xfrm>
              <a:off x="586967" y="2996952"/>
              <a:ext cx="8193415" cy="3416630"/>
              <a:chOff x="586967" y="3068960"/>
              <a:chExt cx="8193415" cy="317758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64010" y="3068960"/>
                <a:ext cx="1797543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Tax Collection Act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612933" y="3753120"/>
                <a:ext cx="1045479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Civil Law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488560" y="4437112"/>
                <a:ext cx="2590133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Electronic Government Act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451790" y="4041239"/>
                <a:ext cx="5328592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Act </a:t>
                </a:r>
                <a:r>
                  <a:rPr lang="en-US" altLang="ko-KR" sz="1600" b="1" dirty="0"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promotion to which small and medium companies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566901" y="5173861"/>
                <a:ext cx="5381363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Act </a:t>
                </a:r>
                <a:r>
                  <a:rPr lang="en-US" altLang="ko-KR" sz="1600" b="1" dirty="0"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promotion of usage to which electronic procurement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764010" y="5907995"/>
                <a:ext cx="3788804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Fair Transaction in subcontracting Act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634927" y="3222848"/>
                <a:ext cx="1769908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Local Finance Act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093545" y="3415281"/>
                <a:ext cx="3602140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Management of the national Funds Act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86967" y="4106961"/>
                <a:ext cx="2836482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Government Procurement Act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333364" y="4739730"/>
                <a:ext cx="4199676" cy="338554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2700000" scaled="0"/>
              </a:gra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 smtClean="0">
                    <a:latin typeface="Times New Roman" pitchFamily="18" charset="0"/>
                    <a:cs typeface="Times New Roman" pitchFamily="18" charset="0"/>
                  </a:rPr>
                  <a:t>Act on the Protection of personal Information</a:t>
                </a:r>
                <a:endParaRPr lang="ko-KR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5475004" y="5523399"/>
              <a:ext cx="3296672" cy="33855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700000" scaled="0"/>
            </a:gra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Software Industry promotion Low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20275" y="4388377"/>
              <a:ext cx="4896469" cy="33855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700000" scaled="0"/>
            </a:gra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Act on promotion and protection of cloud computing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5551" y="5624221"/>
              <a:ext cx="3847457" cy="33855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7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Framework Act on national Information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612933" y="2794242"/>
            <a:ext cx="5143034" cy="769441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Contract Regulations</a:t>
            </a:r>
          </a:p>
          <a:p>
            <a:pPr algn="ctr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(Government bidding and contract enforcement standards,</a:t>
            </a:r>
          </a:p>
          <a:p>
            <a:pPr algn="ctr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Co-operation agreements management rules.. 15cases) </a:t>
            </a:r>
            <a:endParaRPr lang="ko-KR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631618" y="1725392"/>
            <a:ext cx="8148764" cy="4799952"/>
            <a:chOff x="576540" y="1586463"/>
            <a:chExt cx="8148764" cy="4794865"/>
          </a:xfrm>
        </p:grpSpPr>
        <p:sp>
          <p:nvSpPr>
            <p:cNvPr id="98" name="TextBox 97"/>
            <p:cNvSpPr txBox="1"/>
            <p:nvPr/>
          </p:nvSpPr>
          <p:spPr>
            <a:xfrm flipH="1">
              <a:off x="3856567" y="3943727"/>
              <a:ext cx="4759516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Information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system </a:t>
              </a:r>
              <a:r>
                <a:rPr lang="en-US" altLang="ko-KR" sz="1600" b="1" dirty="0" err="1" smtClean="0">
                  <a:latin typeface="Times New Roman" pitchFamily="18" charset="0"/>
                  <a:cs typeface="Times New Roman" pitchFamily="18" charset="0"/>
                </a:rPr>
                <a:t>buildig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management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Guidelines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flipH="1">
              <a:off x="3567152" y="5316520"/>
              <a:ext cx="4948108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Separate order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Guidelines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for Software project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flipH="1">
              <a:off x="899592" y="6030752"/>
              <a:ext cx="305354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Contract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Basis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by negotiation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540648" y="3359512"/>
              <a:ext cx="494725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E-Government project proposal requesting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Guidelines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77204" y="1951311"/>
              <a:ext cx="4141968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Software technical level Evaluation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Standard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81381" y="5682734"/>
              <a:ext cx="5322867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Manual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for the administration computerization promotion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234360" y="4541965"/>
              <a:ext cx="6490944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Operating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Rules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on compensation based on proposal of software project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541793" y="2640439"/>
              <a:ext cx="5935838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Detailed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Guidelines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on the administration of software project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1150101" y="2329453"/>
              <a:ext cx="3341556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Software Project cost estimate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Basis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628740" y="4174257"/>
              <a:ext cx="565520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Information and Communication Security project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Regulations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594696" y="3664207"/>
              <a:ext cx="3693127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National Information Security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Directive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4572000" y="6042774"/>
              <a:ext cx="3834704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National Information Security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Guidelines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5225184" y="1586463"/>
              <a:ext cx="2900153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Subcontract adequacy </a:t>
              </a:r>
              <a:r>
                <a:rPr lang="en-US" altLang="ko-KR" sz="1600" b="1" dirty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riteria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601567" y="1613096"/>
              <a:ext cx="3414813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Information System Audit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Criteria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576540" y="2996952"/>
              <a:ext cx="4792274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E-Government project prior consultation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Guidelines</a:t>
              </a:r>
              <a:endParaRPr lang="ko-KR" altLang="en-US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60207" y="4919509"/>
              <a:ext cx="4719625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General </a:t>
              </a:r>
              <a:r>
                <a:rPr lang="en-US" altLang="ko-KR" sz="1600" b="1" dirty="0" smtClean="0">
                  <a:solidFill>
                    <a:srgbClr val="2D1FE1"/>
                  </a:solidFill>
                  <a:latin typeface="Times New Roman" pitchFamily="18" charset="0"/>
                  <a:cs typeface="Times New Roman" pitchFamily="18" charset="0"/>
                </a:rPr>
                <a:t>Criteria</a:t>
              </a:r>
              <a:r>
                <a:rPr lang="en-US" altLang="ko-KR" sz="1600" b="1" dirty="0" smtClean="0">
                  <a:latin typeface="Times New Roman" pitchFamily="18" charset="0"/>
                  <a:cs typeface="Times New Roman" pitchFamily="18" charset="0"/>
                </a:rPr>
                <a:t> for supervision of software project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모서리가 둥근 직사각형 113"/>
          <p:cNvSpPr/>
          <p:nvPr/>
        </p:nvSpPr>
        <p:spPr>
          <a:xfrm>
            <a:off x="406139" y="1268760"/>
            <a:ext cx="4874123" cy="4258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직사각형 114"/>
          <p:cNvSpPr/>
          <p:nvPr/>
        </p:nvSpPr>
        <p:spPr>
          <a:xfrm>
            <a:off x="833758" y="1325282"/>
            <a:ext cx="6233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Lows….  Regulations….   Guidelines….</a:t>
            </a:r>
          </a:p>
        </p:txBody>
      </p:sp>
      <p:pic>
        <p:nvPicPr>
          <p:cNvPr id="11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68760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Launch the KONEPS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(Before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KONEPS)</a:t>
              </a:r>
              <a:endParaRPr lang="en-US" altLang="ko-KR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0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/>
          <a:stretch>
            <a:fillRect/>
          </a:stretch>
        </p:blipFill>
        <p:spPr bwMode="auto">
          <a:xfrm>
            <a:off x="0" y="1180901"/>
            <a:ext cx="9144000" cy="56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25723" r="61212" b="6665"/>
          <a:stretch>
            <a:fillRect/>
          </a:stretch>
        </p:blipFill>
        <p:spPr bwMode="auto">
          <a:xfrm>
            <a:off x="508000" y="1907729"/>
            <a:ext cx="303847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7688" y="1477516"/>
            <a:ext cx="481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rgbClr val="2A84D6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</a:rPr>
              <a:t>Beginning of e-procurement</a:t>
            </a:r>
            <a:endParaRPr lang="ko-KR" altLang="en-US" sz="2400" b="1" spc="-150" dirty="0">
              <a:solidFill>
                <a:srgbClr val="2A84D6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688" y="3284984"/>
            <a:ext cx="3808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-150" dirty="0" smtClean="0">
                <a:solidFill>
                  <a:srgbClr val="4937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</a:rPr>
              <a:t>KONEPS development</a:t>
            </a:r>
            <a:endParaRPr kumimoji="0" lang="ko-KR" altLang="en-US" sz="2600" b="1" spc="-150" dirty="0">
              <a:solidFill>
                <a:srgbClr val="4937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687" y="5157192"/>
            <a:ext cx="38802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 smtClean="0">
                <a:solidFill>
                  <a:srgbClr val="1174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</a:rPr>
              <a:t>Launch the KONEPS</a:t>
            </a:r>
            <a:endParaRPr kumimoji="0" lang="ko-KR" altLang="en-US" sz="2600" b="1" spc="-150" dirty="0">
              <a:solidFill>
                <a:srgbClr val="1174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663" y="1998216"/>
            <a:ext cx="30972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4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</a:rPr>
              <a:t>1997~2001</a:t>
            </a:r>
            <a:endParaRPr lang="ko-KR" altLang="en-US" sz="3200" b="1" spc="4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725" y="3904804"/>
            <a:ext cx="3095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4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</a:rPr>
              <a:t>2001~2002</a:t>
            </a:r>
            <a:endParaRPr lang="ko-KR" altLang="en-US" sz="3200" b="1" spc="4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725" y="5849491"/>
            <a:ext cx="3095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4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</a:rPr>
              <a:t>2002.10</a:t>
            </a:r>
            <a:endParaRPr kumimoji="0" lang="ko-KR" altLang="en-US" sz="3200" b="1" spc="4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9200" y="1960066"/>
            <a:ext cx="4989264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Centralized e-Procurement system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(e-Procurement EDI)</a:t>
            </a:r>
            <a:endParaRPr kumimoji="0" lang="ko-KR" altLang="en-US" b="1" spc="-15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4064" y="3530867"/>
            <a:ext cx="6220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22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O</a:t>
            </a:r>
            <a:r>
              <a:rPr lang="en-US" altLang="ko-KR" sz="2200" b="1" spc="-12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ne </a:t>
            </a:r>
            <a:r>
              <a:rPr lang="en-US" altLang="ko-KR" sz="22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of the 11 key projects for e-government</a:t>
            </a:r>
          </a:p>
          <a:p>
            <a:pPr marL="180975" indent="-180975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ko-KR" spc="-150" dirty="0">
                <a:latin typeface="Arial" pitchFamily="34" charset="0"/>
                <a:ea typeface="HY견고딕" pitchFamily="18" charset="-127"/>
                <a:cs typeface="Arial" pitchFamily="34" charset="0"/>
              </a:rPr>
              <a:t>Establishment of Basic Plan for G2B Activation(2001)</a:t>
            </a:r>
          </a:p>
          <a:p>
            <a:pPr marL="180975" indent="-180975">
              <a:lnSpc>
                <a:spcPts val="2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ko-KR" spc="-150" dirty="0">
                <a:latin typeface="Arial" pitchFamily="34" charset="0"/>
                <a:ea typeface="HY견고딕" pitchFamily="18" charset="-127"/>
                <a:cs typeface="Arial" pitchFamily="34" charset="0"/>
              </a:rPr>
              <a:t>Full Grown Promotion of G2B Project(2002)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24064" y="5660301"/>
            <a:ext cx="5014913" cy="6111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spc="-100" dirty="0">
                <a:latin typeface="Arial" pitchFamily="34" charset="0"/>
                <a:ea typeface="HY견고딕" pitchFamily="18" charset="-127"/>
                <a:cs typeface="Arial" pitchFamily="34" charset="0"/>
              </a:rPr>
              <a:t>Single window of e-procurement for public entities</a:t>
            </a:r>
            <a:endParaRPr lang="ko-KR" altLang="en-US" sz="2200" b="1" spc="-10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76949"/>
            <a:ext cx="400106" cy="3715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29766"/>
            <a:ext cx="400106" cy="3715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14" y="5744716"/>
            <a:ext cx="400106" cy="37152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2126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Launch the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KONEPS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(11 </a:t>
              </a:r>
              <a:r>
                <a:rPr lang="en-US" altLang="ko-KR" sz="24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key projects for 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e-government)</a:t>
              </a:r>
              <a:endParaRPr lang="en-US" altLang="ko-KR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" name="직사각형 21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76000" y="1340768"/>
            <a:ext cx="808470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GB" altLang="ko-KR" b="1" spc="-80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 in Services</a:t>
            </a:r>
          </a:p>
          <a:p>
            <a:pPr marL="542925" indent="-276225">
              <a:lnSpc>
                <a:spcPts val="2400"/>
              </a:lnSpc>
              <a:buSzPct val="100000"/>
              <a:buFont typeface="Wingdings" pitchFamily="2" charset="2"/>
              <a:buChar char="Ø"/>
              <a:defRPr/>
            </a:pPr>
            <a:r>
              <a:rPr lang="en-GB" altLang="ko-KR" sz="1600" b="1" spc="-80" dirty="0">
                <a:solidFill>
                  <a:srgbClr val="2D1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Government-wide e-Procurement System</a:t>
            </a:r>
            <a:endParaRPr lang="ko-KR" altLang="ko-KR" sz="1600" b="1" spc="-80" dirty="0">
              <a:solidFill>
                <a:srgbClr val="2D1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Window for Civil Services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Social Security Information System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Internet-based National Taxation System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76000" y="3140968"/>
            <a:ext cx="808470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GB" altLang="ko-KR" b="1" spc="-80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Administrative Productivity</a:t>
            </a: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System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Administration System for Local Governments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spc="-80" dirty="0">
                <a:latin typeface="Arial" panose="020B0604020202020204" pitchFamily="34" charset="0"/>
                <a:cs typeface="Arial" panose="020B0604020202020204" pitchFamily="34" charset="0"/>
              </a:rPr>
              <a:t>Nation-wide Educational Administration System</a:t>
            </a:r>
            <a:endParaRPr lang="ko-KR" altLang="ko-KR" sz="1600" spc="-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spc="-80" dirty="0">
                <a:latin typeface="Arial" panose="020B0604020202020204" pitchFamily="34" charset="0"/>
                <a:cs typeface="Arial" panose="020B0604020202020204" pitchFamily="34" charset="0"/>
              </a:rPr>
              <a:t>Standardised Human Resources Management System</a:t>
            </a:r>
            <a:endParaRPr lang="ko-KR" altLang="ko-KR" sz="1600" spc="-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of e-Document Exchange and e-Reporting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76000" y="5185936"/>
            <a:ext cx="808470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GB" altLang="ko-KR" b="1" spc="-80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Infrastructure</a:t>
            </a: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E-Authentication and e-Signature System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0" indent="-276225">
              <a:lnSpc>
                <a:spcPts val="24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altLang="ko-KR" sz="1600" b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Government-wide Information Technology Governance Environment</a:t>
            </a:r>
            <a:endParaRPr lang="ko-KR" altLang="ko-KR" sz="1600" b="1" spc="-8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Launch the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KONEPS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(Nationwide Organization)</a:t>
              </a:r>
              <a:endParaRPr lang="en-US" altLang="ko-KR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50"/>
          <p:cNvGrpSpPr>
            <a:grpSpLocks/>
          </p:cNvGrpSpPr>
          <p:nvPr/>
        </p:nvGrpSpPr>
        <p:grpSpPr bwMode="auto">
          <a:xfrm>
            <a:off x="166812" y="1416050"/>
            <a:ext cx="4692526" cy="5049838"/>
            <a:chOff x="187" y="608"/>
            <a:chExt cx="3260" cy="3605"/>
          </a:xfrm>
        </p:grpSpPr>
        <p:pic>
          <p:nvPicPr>
            <p:cNvPr id="33" name="Picture 51" descr="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608"/>
              <a:ext cx="3260" cy="3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5" descr="조직도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956"/>
              <a:ext cx="274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360" y="2998"/>
              <a:ext cx="2971" cy="1058"/>
              <a:chOff x="295" y="2998"/>
              <a:chExt cx="2971" cy="1058"/>
            </a:xfrm>
          </p:grpSpPr>
          <p:sp>
            <p:nvSpPr>
              <p:cNvPr id="59" name="Rectangle 54"/>
              <p:cNvSpPr>
                <a:spLocks noChangeArrowheads="1"/>
              </p:cNvSpPr>
              <p:nvPr/>
            </p:nvSpPr>
            <p:spPr bwMode="auto">
              <a:xfrm>
                <a:off x="295" y="3169"/>
                <a:ext cx="965" cy="8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0" name="AutoShape 55"/>
              <p:cNvSpPr>
                <a:spLocks noChangeArrowheads="1"/>
              </p:cNvSpPr>
              <p:nvPr/>
            </p:nvSpPr>
            <p:spPr bwMode="auto">
              <a:xfrm>
                <a:off x="295" y="2998"/>
                <a:ext cx="967" cy="425"/>
              </a:xfrm>
              <a:prstGeom prst="roundRect">
                <a:avLst>
                  <a:gd name="adj" fmla="val 3296"/>
                </a:avLst>
              </a:prstGeom>
              <a:solidFill>
                <a:srgbClr val="537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ctr" latinLnBrk="0">
                  <a:lnSpc>
                    <a:spcPct val="90000"/>
                  </a:lnSpc>
                  <a:buFont typeface="Symbol" pitchFamily="18" charset="2"/>
                  <a:buNone/>
                </a:pP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Project Support</a:t>
                </a:r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/>
                </a:r>
                <a:b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</a:b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Group</a:t>
                </a: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297" y="3169"/>
                <a:ext cx="965" cy="8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auto">
              <a:xfrm>
                <a:off x="1297" y="2998"/>
                <a:ext cx="967" cy="425"/>
              </a:xfrm>
              <a:prstGeom prst="roundRect">
                <a:avLst>
                  <a:gd name="adj" fmla="val 3296"/>
                </a:avLst>
              </a:prstGeom>
              <a:solidFill>
                <a:srgbClr val="537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ctr" latinLnBrk="0">
                  <a:lnSpc>
                    <a:spcPts val="1400"/>
                  </a:lnSpc>
                  <a:buFont typeface="Symbol" pitchFamily="18" charset="2"/>
                  <a:buNone/>
                </a:pP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Project</a:t>
                </a:r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/>
                </a:r>
                <a:b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</a:b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Implementation</a:t>
                </a:r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/>
                </a:r>
                <a:b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</a:b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Gro</a:t>
                </a:r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u</a:t>
                </a: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2299" y="3169"/>
                <a:ext cx="965" cy="8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4" name="AutoShape 59"/>
              <p:cNvSpPr>
                <a:spLocks noChangeArrowheads="1"/>
              </p:cNvSpPr>
              <p:nvPr/>
            </p:nvSpPr>
            <p:spPr bwMode="auto">
              <a:xfrm>
                <a:off x="2299" y="2998"/>
                <a:ext cx="967" cy="425"/>
              </a:xfrm>
              <a:prstGeom prst="roundRect">
                <a:avLst>
                  <a:gd name="adj" fmla="val 3296"/>
                </a:avLst>
              </a:prstGeom>
              <a:solidFill>
                <a:srgbClr val="537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ctr" latinLnBrk="0">
                  <a:lnSpc>
                    <a:spcPct val="90000"/>
                  </a:lnSpc>
                  <a:buFont typeface="Symbol" pitchFamily="18" charset="2"/>
                  <a:buNone/>
                </a:pPr>
                <a:r>
                  <a:rPr lang="en-US" altLang="en-US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Review Group</a:t>
                </a:r>
              </a:p>
            </p:txBody>
          </p:sp>
        </p:grpSp>
        <p:sp>
          <p:nvSpPr>
            <p:cNvPr id="36" name="Rectangle 60"/>
            <p:cNvSpPr>
              <a:spLocks noChangeArrowheads="1"/>
            </p:cNvSpPr>
            <p:nvPr/>
          </p:nvSpPr>
          <p:spPr bwMode="gray">
            <a:xfrm>
              <a:off x="435" y="3532"/>
              <a:ext cx="7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fontAlgn="ctr" latinLnBrk="0">
                <a:buSzPct val="80000"/>
              </a:pPr>
              <a:r>
                <a:rPr kumimoji="0" lang="en-US" altLang="ko-KR" sz="1400" dirty="0">
                  <a:latin typeface="Arial" charset="0"/>
                  <a:ea typeface="산돌고딕B" charset="-127"/>
                </a:rPr>
                <a:t>PPS Staff in each field</a:t>
              </a: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gray">
            <a:xfrm>
              <a:off x="2346" y="3528"/>
              <a:ext cx="102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 Narrow" pitchFamily="34" charset="0"/>
                  <a:ea typeface="산돌고딕B" charset="-127"/>
                </a:rPr>
                <a:t>Public Institutions</a:t>
              </a:r>
            </a:p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 Narrow" pitchFamily="34" charset="0"/>
                  <a:ea typeface="산돌고딕B" charset="-127"/>
                </a:rPr>
                <a:t>Private Businesses</a:t>
              </a:r>
            </a:p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 Narrow" pitchFamily="34" charset="0"/>
                  <a:ea typeface="산돌고딕B" charset="-127"/>
                </a:rPr>
                <a:t>Relevant Authorities</a:t>
              </a:r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gray">
            <a:xfrm>
              <a:off x="1422" y="3322"/>
              <a:ext cx="844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fontAlgn="ctr" latinLnBrk="0">
                <a:buSzPct val="80000"/>
              </a:pPr>
              <a:endParaRPr kumimoji="0" lang="ko-KR" altLang="en-US" sz="1400">
                <a:latin typeface="Arial" charset="0"/>
                <a:ea typeface="산돌고딕B" charset="-127"/>
              </a:endParaRPr>
            </a:p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" charset="0"/>
                  <a:ea typeface="산돌고딕B" charset="-127"/>
                </a:rPr>
                <a:t>DW Team</a:t>
              </a:r>
            </a:p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" charset="0"/>
                  <a:ea typeface="산돌고딕B" charset="-127"/>
                </a:rPr>
                <a:t>CRM Team</a:t>
              </a:r>
            </a:p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" charset="0"/>
                  <a:ea typeface="산돌고딕B" charset="-127"/>
                </a:rPr>
                <a:t>Infra Team</a:t>
              </a:r>
            </a:p>
            <a:p>
              <a:pPr algn="ctr" fontAlgn="ctr" latinLnBrk="0">
                <a:buSzPct val="80000"/>
              </a:pPr>
              <a:r>
                <a:rPr kumimoji="0" lang="en-US" altLang="ko-KR" sz="1400">
                  <a:latin typeface="Arial" charset="0"/>
                  <a:ea typeface="산돌고딕B" charset="-127"/>
                </a:rPr>
                <a:t>Etc.</a:t>
              </a:r>
            </a:p>
          </p:txBody>
        </p:sp>
        <p:cxnSp>
          <p:nvCxnSpPr>
            <p:cNvPr id="40" name="AutoShape 64"/>
            <p:cNvCxnSpPr>
              <a:cxnSpLocks noChangeShapeType="1"/>
              <a:stCxn id="47" idx="2"/>
              <a:endCxn id="62" idx="0"/>
            </p:cNvCxnSpPr>
            <p:nvPr/>
          </p:nvCxnSpPr>
          <p:spPr bwMode="auto">
            <a:xfrm rot="16200000" flipH="1">
              <a:off x="1720" y="2873"/>
              <a:ext cx="227" cy="24"/>
            </a:xfrm>
            <a:prstGeom prst="bentConnector3">
              <a:avLst>
                <a:gd name="adj1" fmla="val 50000"/>
              </a:avLst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65"/>
            <p:cNvCxnSpPr>
              <a:cxnSpLocks noChangeShapeType="1"/>
              <a:stCxn id="47" idx="2"/>
              <a:endCxn id="60" idx="0"/>
            </p:cNvCxnSpPr>
            <p:nvPr/>
          </p:nvCxnSpPr>
          <p:spPr bwMode="auto">
            <a:xfrm rot="5400000">
              <a:off x="1219" y="2395"/>
              <a:ext cx="227" cy="978"/>
            </a:xfrm>
            <a:prstGeom prst="bentConnector3">
              <a:avLst>
                <a:gd name="adj1" fmla="val 50000"/>
              </a:avLst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66"/>
            <p:cNvCxnSpPr>
              <a:cxnSpLocks noChangeShapeType="1"/>
              <a:stCxn id="47" idx="2"/>
              <a:endCxn id="64" idx="0"/>
            </p:cNvCxnSpPr>
            <p:nvPr/>
          </p:nvCxnSpPr>
          <p:spPr bwMode="auto">
            <a:xfrm rot="16200000" flipH="1">
              <a:off x="2221" y="2372"/>
              <a:ext cx="227" cy="1026"/>
            </a:xfrm>
            <a:prstGeom prst="bentConnector3">
              <a:avLst>
                <a:gd name="adj1" fmla="val 50000"/>
              </a:avLst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67"/>
            <p:cNvCxnSpPr>
              <a:cxnSpLocks noChangeShapeType="1"/>
              <a:stCxn id="58" idx="2"/>
            </p:cNvCxnSpPr>
            <p:nvPr/>
          </p:nvCxnSpPr>
          <p:spPr bwMode="auto">
            <a:xfrm rot="16200000" flipH="1">
              <a:off x="1016" y="1400"/>
              <a:ext cx="263" cy="101"/>
            </a:xfrm>
            <a:prstGeom prst="bentConnector2">
              <a:avLst/>
            </a:prstGeom>
            <a:noFill/>
            <a:ln w="28575" cap="rnd">
              <a:solidFill>
                <a:schemeClr val="bg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" name="Group 68"/>
            <p:cNvGrpSpPr>
              <a:grpSpLocks/>
            </p:cNvGrpSpPr>
            <p:nvPr/>
          </p:nvGrpSpPr>
          <p:grpSpPr bwMode="auto">
            <a:xfrm>
              <a:off x="374" y="723"/>
              <a:ext cx="1446" cy="609"/>
              <a:chOff x="842" y="669"/>
              <a:chExt cx="1446" cy="609"/>
            </a:xfrm>
          </p:grpSpPr>
          <p:sp>
            <p:nvSpPr>
              <p:cNvPr id="55" name="AutoShape 69"/>
              <p:cNvSpPr>
                <a:spLocks noChangeArrowheads="1"/>
              </p:cNvSpPr>
              <p:nvPr/>
            </p:nvSpPr>
            <p:spPr bwMode="auto">
              <a:xfrm>
                <a:off x="842" y="702"/>
                <a:ext cx="1446" cy="576"/>
              </a:xfrm>
              <a:prstGeom prst="roundRect">
                <a:avLst>
                  <a:gd name="adj" fmla="val 4819"/>
                </a:avLst>
              </a:prstGeom>
              <a:solidFill>
                <a:schemeClr val="bg1"/>
              </a:solidFill>
              <a:ln w="25400">
                <a:solidFill>
                  <a:srgbClr val="67879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6" name="Picture 70" descr="a_01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lum bright="-1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9" r="9076" b="49646"/>
              <a:stretch>
                <a:fillRect/>
              </a:stretch>
            </p:blipFill>
            <p:spPr bwMode="auto">
              <a:xfrm>
                <a:off x="843" y="669"/>
                <a:ext cx="1443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AutoShape 71"/>
              <p:cNvSpPr>
                <a:spLocks noChangeArrowheads="1"/>
              </p:cNvSpPr>
              <p:nvPr/>
            </p:nvSpPr>
            <p:spPr bwMode="auto">
              <a:xfrm>
                <a:off x="946" y="730"/>
                <a:ext cx="1239" cy="238"/>
              </a:xfrm>
              <a:prstGeom prst="roundRect">
                <a:avLst>
                  <a:gd name="adj" fmla="val 928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995363" latinLnBrk="0"/>
                <a:r>
                  <a:rPr kumimoji="0"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Project</a:t>
                </a:r>
                <a:r>
                  <a:rPr kumimoji="0" lang="en-US" altLang="ko-KR" sz="1500" b="1" dirty="0">
                    <a:solidFill>
                      <a:schemeClr val="bg1"/>
                    </a:solidFill>
                    <a:latin typeface="Times New Roman" pitchFamily="18" charset="0"/>
                    <a:ea typeface="다음_SemiBold"/>
                    <a:cs typeface="Times New Roman" pitchFamily="18" charset="0"/>
                  </a:rPr>
                  <a:t> Overseer</a:t>
                </a:r>
              </a:p>
            </p:txBody>
          </p:sp>
          <p:sp>
            <p:nvSpPr>
              <p:cNvPr id="58" name="Rectangle 72"/>
              <p:cNvSpPr>
                <a:spLocks noChangeArrowheads="1"/>
              </p:cNvSpPr>
              <p:nvPr/>
            </p:nvSpPr>
            <p:spPr bwMode="gray">
              <a:xfrm>
                <a:off x="971" y="964"/>
                <a:ext cx="1188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fontAlgn="ctr" latinLnBrk="0">
                  <a:buSzPct val="80000"/>
                </a:pPr>
                <a:r>
                  <a:rPr kumimoji="0" lang="en-US" altLang="ko-KR" sz="1400" dirty="0">
                    <a:latin typeface="Arial" pitchFamily="34" charset="0"/>
                    <a:ea typeface="산돌고딕B" charset="-127"/>
                    <a:cs typeface="Arial" pitchFamily="34" charset="0"/>
                  </a:rPr>
                  <a:t>Special Committee for </a:t>
                </a:r>
              </a:p>
              <a:p>
                <a:pPr algn="ctr" fontAlgn="ctr" latinLnBrk="0">
                  <a:buSzPct val="80000"/>
                </a:pPr>
                <a:r>
                  <a:rPr kumimoji="0" lang="en-US" altLang="ko-KR" sz="1400" dirty="0">
                    <a:latin typeface="Arial" pitchFamily="34" charset="0"/>
                    <a:ea typeface="산돌고딕B" charset="-127"/>
                    <a:cs typeface="Arial" pitchFamily="34" charset="0"/>
                  </a:rPr>
                  <a:t>e-Government</a:t>
                </a:r>
              </a:p>
            </p:txBody>
          </p:sp>
        </p:grpSp>
        <p:grpSp>
          <p:nvGrpSpPr>
            <p:cNvPr id="45" name="Group 73"/>
            <p:cNvGrpSpPr>
              <a:grpSpLocks/>
            </p:cNvGrpSpPr>
            <p:nvPr/>
          </p:nvGrpSpPr>
          <p:grpSpPr bwMode="auto">
            <a:xfrm>
              <a:off x="1197" y="1398"/>
              <a:ext cx="2068" cy="642"/>
              <a:chOff x="1728" y="1539"/>
              <a:chExt cx="1962" cy="708"/>
            </a:xfrm>
          </p:grpSpPr>
          <p:sp>
            <p:nvSpPr>
              <p:cNvPr id="51" name="AutoShape 74"/>
              <p:cNvSpPr>
                <a:spLocks noChangeArrowheads="1"/>
              </p:cNvSpPr>
              <p:nvPr/>
            </p:nvSpPr>
            <p:spPr bwMode="auto">
              <a:xfrm>
                <a:off x="1728" y="1572"/>
                <a:ext cx="1962" cy="675"/>
              </a:xfrm>
              <a:prstGeom prst="roundRect">
                <a:avLst>
                  <a:gd name="adj" fmla="val 4819"/>
                </a:avLst>
              </a:prstGeom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2" name="Picture 75" descr="a_01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>
                <a:lum bright="-1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9" r="9076" b="49646"/>
              <a:stretch>
                <a:fillRect/>
              </a:stretch>
            </p:blipFill>
            <p:spPr bwMode="auto">
              <a:xfrm>
                <a:off x="1729" y="1539"/>
                <a:ext cx="1959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AutoShape 76"/>
              <p:cNvSpPr>
                <a:spLocks noChangeArrowheads="1"/>
              </p:cNvSpPr>
              <p:nvPr/>
            </p:nvSpPr>
            <p:spPr bwMode="auto">
              <a:xfrm>
                <a:off x="1869" y="1640"/>
                <a:ext cx="1681" cy="238"/>
              </a:xfrm>
              <a:prstGeom prst="roundRect">
                <a:avLst>
                  <a:gd name="adj" fmla="val 928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995363" latinLnBrk="0">
                  <a:lnSpc>
                    <a:spcPts val="1300"/>
                  </a:lnSpc>
                </a:pPr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Supporting Committee for e-Procurement</a:t>
                </a:r>
              </a:p>
            </p:txBody>
          </p:sp>
          <p:sp>
            <p:nvSpPr>
              <p:cNvPr id="54" name="Rectangle 77"/>
              <p:cNvSpPr>
                <a:spLocks noChangeArrowheads="1"/>
              </p:cNvSpPr>
              <p:nvPr/>
            </p:nvSpPr>
            <p:spPr bwMode="gray">
              <a:xfrm>
                <a:off x="1904" y="1912"/>
                <a:ext cx="1610" cy="30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fontAlgn="ctr" latinLnBrk="0">
                  <a:buSzPct val="80000"/>
                </a:pPr>
                <a:r>
                  <a:rPr lang="en-US" altLang="ko-KR" sz="1400" dirty="0">
                    <a:latin typeface="Arial" pitchFamily="34" charset="0"/>
                    <a:ea typeface="산돌고딕B" charset="-127"/>
                    <a:cs typeface="Arial" pitchFamily="34" charset="0"/>
                  </a:rPr>
                  <a:t>Cross-governmental </a:t>
                </a:r>
              </a:p>
              <a:p>
                <a:pPr algn="ctr" fontAlgn="ctr" latinLnBrk="0">
                  <a:buSzPct val="80000"/>
                </a:pPr>
                <a:r>
                  <a:rPr lang="en-US" altLang="ko-KR" sz="1400" dirty="0">
                    <a:latin typeface="Arial" pitchFamily="34" charset="0"/>
                    <a:ea typeface="산돌고딕B" charset="-127"/>
                    <a:cs typeface="Arial" pitchFamily="34" charset="0"/>
                  </a:rPr>
                  <a:t>Advisory Committee </a:t>
                </a:r>
              </a:p>
            </p:txBody>
          </p:sp>
        </p:grpSp>
        <p:grpSp>
          <p:nvGrpSpPr>
            <p:cNvPr id="46" name="Group 78"/>
            <p:cNvGrpSpPr>
              <a:grpSpLocks/>
            </p:cNvGrpSpPr>
            <p:nvPr/>
          </p:nvGrpSpPr>
          <p:grpSpPr bwMode="auto">
            <a:xfrm>
              <a:off x="696" y="2160"/>
              <a:ext cx="2252" cy="611"/>
              <a:chOff x="1621" y="1539"/>
              <a:chExt cx="2136" cy="674"/>
            </a:xfrm>
          </p:grpSpPr>
          <p:sp>
            <p:nvSpPr>
              <p:cNvPr id="47" name="AutoShape 79"/>
              <p:cNvSpPr>
                <a:spLocks noChangeArrowheads="1"/>
              </p:cNvSpPr>
              <p:nvPr/>
            </p:nvSpPr>
            <p:spPr bwMode="auto">
              <a:xfrm>
                <a:off x="1621" y="1572"/>
                <a:ext cx="2136" cy="641"/>
              </a:xfrm>
              <a:prstGeom prst="roundRect">
                <a:avLst>
                  <a:gd name="adj" fmla="val 4819"/>
                </a:avLst>
              </a:prstGeom>
              <a:solidFill>
                <a:schemeClr val="bg1"/>
              </a:solidFill>
              <a:ln w="25400">
                <a:solidFill>
                  <a:srgbClr val="67879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48" name="Picture 80" descr="a_01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>
                <a:lum bright="-1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9" r="9076" b="49646"/>
              <a:stretch>
                <a:fillRect/>
              </a:stretch>
            </p:blipFill>
            <p:spPr bwMode="auto">
              <a:xfrm>
                <a:off x="1621" y="1539"/>
                <a:ext cx="213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AutoShape 81"/>
              <p:cNvSpPr>
                <a:spLocks noChangeArrowheads="1"/>
              </p:cNvSpPr>
              <p:nvPr/>
            </p:nvSpPr>
            <p:spPr bwMode="auto">
              <a:xfrm>
                <a:off x="1869" y="1640"/>
                <a:ext cx="1681" cy="238"/>
              </a:xfrm>
              <a:prstGeom prst="roundRect">
                <a:avLst>
                  <a:gd name="adj" fmla="val 928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995363" latinLnBrk="0"/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ea typeface="다음_SemiBold"/>
                    <a:cs typeface="Arial" pitchFamily="34" charset="0"/>
                  </a:rPr>
                  <a:t>Project Work Group</a:t>
                </a:r>
              </a:p>
            </p:txBody>
          </p:sp>
          <p:sp>
            <p:nvSpPr>
              <p:cNvPr id="50" name="Rectangle 82"/>
              <p:cNvSpPr>
                <a:spLocks noChangeArrowheads="1"/>
              </p:cNvSpPr>
              <p:nvPr/>
            </p:nvSpPr>
            <p:spPr bwMode="gray">
              <a:xfrm>
                <a:off x="1621" y="1912"/>
                <a:ext cx="2136" cy="30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 fontAlgn="ctr" latinLnBrk="0">
                  <a:buSzPct val="80000"/>
                </a:pPr>
                <a:r>
                  <a:rPr lang="en-US" altLang="ko-KR" sz="1400" dirty="0">
                    <a:latin typeface="Arial" pitchFamily="34" charset="0"/>
                    <a:ea typeface="산돌고딕B" charset="-127"/>
                    <a:cs typeface="Arial" pitchFamily="34" charset="0"/>
                  </a:rPr>
                  <a:t>Director General of Government Goods </a:t>
                </a:r>
              </a:p>
              <a:p>
                <a:pPr algn="ctr" fontAlgn="ctr" latinLnBrk="0">
                  <a:buSzPct val="80000"/>
                </a:pPr>
                <a:r>
                  <a:rPr lang="en-US" altLang="ko-KR" sz="1400" dirty="0">
                    <a:latin typeface="Arial" pitchFamily="34" charset="0"/>
                    <a:ea typeface="산돌고딕B" charset="-127"/>
                    <a:cs typeface="Arial" pitchFamily="34" charset="0"/>
                  </a:rPr>
                  <a:t>and Information Management, PPS</a:t>
                </a:r>
              </a:p>
            </p:txBody>
          </p:sp>
        </p:grpSp>
        <p:cxnSp>
          <p:nvCxnSpPr>
            <p:cNvPr id="39" name="AutoShape 63"/>
            <p:cNvCxnSpPr>
              <a:cxnSpLocks noChangeShapeType="1"/>
              <a:stCxn id="58" idx="2"/>
              <a:endCxn id="49" idx="0"/>
            </p:cNvCxnSpPr>
            <p:nvPr/>
          </p:nvCxnSpPr>
          <p:spPr bwMode="auto">
            <a:xfrm rot="16200000" flipH="1">
              <a:off x="1004" y="1412"/>
              <a:ext cx="933" cy="747"/>
            </a:xfrm>
            <a:prstGeom prst="bentConnector3">
              <a:avLst>
                <a:gd name="adj1" fmla="val 84671"/>
              </a:avLst>
            </a:prstGeom>
            <a:noFill/>
            <a:ln w="28575" cap="rnd" cmpd="sng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62761"/>
              </p:ext>
            </p:extLst>
          </p:nvPr>
        </p:nvGraphicFramePr>
        <p:xfrm>
          <a:off x="4987208" y="1714000"/>
          <a:ext cx="4049288" cy="4832477"/>
        </p:xfrm>
        <a:graphic>
          <a:graphicData uri="http://schemas.openxmlformats.org/drawingml/2006/table">
            <a:tbl>
              <a:tblPr/>
              <a:tblGrid>
                <a:gridCol w="1215426"/>
                <a:gridCol w="195107"/>
                <a:gridCol w="2638755"/>
              </a:tblGrid>
              <a:tr h="271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다음_SemiBold"/>
                          <a:cs typeface="한컴바탕" pitchFamily="18" charset="-127"/>
                        </a:rPr>
                        <a:t>Group</a:t>
                      </a:r>
                    </a:p>
                  </a:txBody>
                  <a:tcPr marL="72000" marR="72000" marT="25196" marB="25196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828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다음_SemiBold"/>
                          <a:cs typeface="한컴바탕" pitchFamily="18" charset="-127"/>
                        </a:rPr>
                        <a:t>Roles</a:t>
                      </a:r>
                    </a:p>
                  </a:txBody>
                  <a:tcPr marL="72000" marR="72000" marT="25196" marB="25196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828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49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Special Committee for e-Government</a:t>
                      </a:r>
                    </a:p>
                  </a:txBody>
                  <a:tcPr marL="72000" marR="72000" marT="25196" marB="25196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0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Oversees the overall project management</a:t>
                      </a:r>
                    </a:p>
                  </a:txBody>
                  <a:tcPr marL="72000" marR="72000" marT="25196" marB="25196" anchor="ctr" horzOverflow="overflow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Supporting Committee for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E-Procurement</a:t>
                      </a:r>
                    </a:p>
                  </a:txBody>
                  <a:tcPr marL="72000" marR="72000" marT="25196" marB="25196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0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10 public institutions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Coordinates standardization, data exchange linkage, </a:t>
                      </a:r>
                      <a:r>
                        <a:rPr kumimoji="0" lang="en-US" altLang="ko-K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etc</a:t>
                      </a:r>
                      <a:endParaRPr kumimoji="0" lang="en-US" altLang="ko-K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산돌고딕B"/>
                        <a:cs typeface="Times New Roman" pitchFamily="18" charset="0"/>
                      </a:endParaRP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Coordinates legal, institutional revisions</a:t>
                      </a:r>
                    </a:p>
                  </a:txBody>
                  <a:tcPr marL="72000" marR="72000" marT="25196" marB="25196" anchor="ctr" horzOverflow="overflow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58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Project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Work Group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(PPS)</a:t>
                      </a:r>
                    </a:p>
                  </a:txBody>
                  <a:tcPr marL="72000" marR="72000" marT="25196" marB="25196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0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Director level officers from PPS and 5 ministries   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Manages project implementation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(system design and development)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Development of user training programs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Consists of Project Support Group and Project Implementation Group</a:t>
                      </a:r>
                    </a:p>
                  </a:txBody>
                  <a:tcPr marL="72000" marR="72000" marT="25196" marB="25196" anchor="ctr" horzOverflow="overflow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6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다음_SemiBold"/>
                          <a:cs typeface="다음_SemiBold"/>
                        </a:rPr>
                        <a:t>Review Group</a:t>
                      </a:r>
                    </a:p>
                  </a:txBody>
                  <a:tcPr marL="72000" marR="72000" marT="25196" marB="25196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0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60 public institutions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산돌고딕B"/>
                          <a:cs typeface="Times New Roman" pitchFamily="18" charset="0"/>
                        </a:rPr>
                        <a:t>Review on legal, institutional revisions and user feedback</a:t>
                      </a:r>
                    </a:p>
                  </a:txBody>
                  <a:tcPr marL="72000" marR="72000" marT="25196" marB="25196" anchor="ctr" horzOverflow="overflow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6" name="Group 111"/>
          <p:cNvGrpSpPr>
            <a:grpSpLocks/>
          </p:cNvGrpSpPr>
          <p:nvPr/>
        </p:nvGrpSpPr>
        <p:grpSpPr bwMode="auto">
          <a:xfrm>
            <a:off x="5070757" y="1350067"/>
            <a:ext cx="3714468" cy="276884"/>
            <a:chOff x="167" y="928"/>
            <a:chExt cx="2635" cy="189"/>
          </a:xfrm>
        </p:grpSpPr>
        <p:sp>
          <p:nvSpPr>
            <p:cNvPr id="67" name="AutoShape 112"/>
            <p:cNvSpPr>
              <a:spLocks noChangeArrowheads="1"/>
            </p:cNvSpPr>
            <p:nvPr/>
          </p:nvSpPr>
          <p:spPr bwMode="auto">
            <a:xfrm>
              <a:off x="167" y="935"/>
              <a:ext cx="2635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1D1D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8" name="Picture 113" descr="공통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969"/>
              <a:ext cx="11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114"/>
            <p:cNvSpPr txBox="1">
              <a:spLocks noChangeArrowheads="1"/>
            </p:cNvSpPr>
            <p:nvPr/>
          </p:nvSpPr>
          <p:spPr bwMode="auto">
            <a:xfrm>
              <a:off x="383" y="928"/>
              <a:ext cx="133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25413" indent="-125413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atinLnBrk="0"/>
              <a:r>
                <a:rPr kumimoji="0" lang="en-US" altLang="ko-KR" b="1" dirty="0">
                  <a:solidFill>
                    <a:srgbClr val="000000"/>
                  </a:solidFill>
                  <a:latin typeface="Times New Roman" pitchFamily="18" charset="0"/>
                  <a:ea typeface="산돌고딕B" charset="-127"/>
                  <a:cs typeface="Times New Roman" pitchFamily="18" charset="0"/>
                </a:rPr>
                <a:t>Missions and Roles</a:t>
              </a:r>
            </a:p>
          </p:txBody>
        </p:sp>
      </p:grpSp>
      <p:sp>
        <p:nvSpPr>
          <p:cNvPr id="70" name="Line 63"/>
          <p:cNvSpPr>
            <a:spLocks noChangeShapeType="1"/>
          </p:cNvSpPr>
          <p:nvPr/>
        </p:nvSpPr>
        <p:spPr bwMode="auto">
          <a:xfrm>
            <a:off x="6361113" y="1210950"/>
            <a:ext cx="0" cy="205099"/>
          </a:xfrm>
          <a:prstGeom prst="line">
            <a:avLst/>
          </a:prstGeom>
          <a:noFill/>
          <a:ln w="25400">
            <a:solidFill>
              <a:srgbClr val="BCD3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1838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90" y="5954803"/>
            <a:ext cx="1512168" cy="617469"/>
          </a:xfrm>
          <a:prstGeom prst="rect">
            <a:avLst/>
          </a:prstGeom>
        </p:spPr>
      </p:pic>
      <p:pic>
        <p:nvPicPr>
          <p:cNvPr id="27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6" r="59293" b="6396"/>
          <a:stretch>
            <a:fillRect/>
          </a:stretch>
        </p:blipFill>
        <p:spPr bwMode="auto">
          <a:xfrm>
            <a:off x="0" y="2678113"/>
            <a:ext cx="3722688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82833"/>
            <a:ext cx="1512168" cy="61746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5" y="3971476"/>
            <a:ext cx="1512168" cy="61746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7" y="3300638"/>
            <a:ext cx="1512168" cy="61746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7" y="2643182"/>
            <a:ext cx="1512168" cy="61746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7" y="2000240"/>
            <a:ext cx="1512168" cy="617469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5" y="1420484"/>
            <a:ext cx="1512168" cy="617469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40" name="직사각형 39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8" t="23434" r="53232" b="14746"/>
          <a:stretch>
            <a:fillRect/>
          </a:stretch>
        </p:blipFill>
        <p:spPr bwMode="auto">
          <a:xfrm>
            <a:off x="3824288" y="1496085"/>
            <a:ext cx="461962" cy="364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97155" y="1398262"/>
            <a:ext cx="1692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2002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7925" y="200024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2004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7925" y="2630486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2006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7925" y="3286124"/>
            <a:ext cx="1584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2008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7925" y="397260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2010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7925" y="5273117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2012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0200" y="1539023"/>
            <a:ext cx="4032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Lunch KONEPS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0200" y="2143131"/>
            <a:ext cx="4536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Personalized Service based on CRM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0200" y="2743138"/>
            <a:ext cx="4032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Integrated Shopping mall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0200" y="3441176"/>
            <a:ext cx="4680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On-Line proposal assessment system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4044046"/>
            <a:ext cx="4032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e-tendering by fingerprint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0200" y="5286388"/>
            <a:ext cx="500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Integration centralized and decentralized procurement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57960"/>
            <a:ext cx="1512168" cy="61746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447925" y="4643446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2011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73661" y="4743116"/>
            <a:ext cx="4680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Apply web accessibility and standard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69" y="5429264"/>
            <a:ext cx="360000" cy="360000"/>
          </a:xfrm>
          <a:prstGeom prst="rect">
            <a:avLst/>
          </a:prstGeom>
        </p:spPr>
      </p:pic>
      <p:grpSp>
        <p:nvGrpSpPr>
          <p:cNvPr id="57" name="그룹 56"/>
          <p:cNvGrpSpPr/>
          <p:nvPr/>
        </p:nvGrpSpPr>
        <p:grpSpPr>
          <a:xfrm>
            <a:off x="250825" y="804962"/>
            <a:ext cx="8065591" cy="907044"/>
            <a:chOff x="250825" y="804962"/>
            <a:chExt cx="8065591" cy="1814088"/>
          </a:xfrm>
        </p:grpSpPr>
        <p:sp>
          <p:nvSpPr>
            <p:cNvPr id="58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1814088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Launch the KONEPS 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(After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KONEPS)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7" name="직사각형 46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43374" y="5929330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2014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35649" y="6072206"/>
            <a:ext cx="500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Smart KONEPS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18" y="61251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828264" y="1196752"/>
            <a:ext cx="7216344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36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ko-KR" sz="36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altLang="ko-KR" sz="36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function of KONEPS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880000" y="2531224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168000" y="1988840"/>
            <a:ext cx="692966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Main process of KONEPS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3168000" y="2728084"/>
            <a:ext cx="5561510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Main Service of KONEPS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880000" y="3232140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880000" y="3952220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4"/>
          <p:cNvSpPr txBox="1">
            <a:spLocks noChangeArrowheads="1"/>
          </p:cNvSpPr>
          <p:nvPr/>
        </p:nvSpPr>
        <p:spPr bwMode="auto">
          <a:xfrm>
            <a:off x="3168000" y="3407562"/>
            <a:ext cx="6488988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types and partner systems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880000" y="4614076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24"/>
          <p:cNvSpPr txBox="1">
            <a:spLocks noChangeArrowheads="1"/>
          </p:cNvSpPr>
          <p:nvPr/>
        </p:nvSpPr>
        <p:spPr bwMode="auto">
          <a:xfrm>
            <a:off x="3168000" y="4096236"/>
            <a:ext cx="4409381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mechanics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Main process of KONEPS</a:t>
            </a:r>
          </a:p>
        </p:txBody>
      </p:sp>
      <p:grpSp>
        <p:nvGrpSpPr>
          <p:cNvPr id="120" name="그룹 11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21" name="직사각형 12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grpSp>
        <p:nvGrpSpPr>
          <p:cNvPr id="124" name="그룹 123"/>
          <p:cNvGrpSpPr/>
          <p:nvPr/>
        </p:nvGrpSpPr>
        <p:grpSpPr>
          <a:xfrm>
            <a:off x="198632" y="2999030"/>
            <a:ext cx="8650043" cy="960924"/>
            <a:chOff x="256434" y="3372416"/>
            <a:chExt cx="8650043" cy="960924"/>
          </a:xfrm>
        </p:grpSpPr>
        <p:sp>
          <p:nvSpPr>
            <p:cNvPr id="125" name="Oval 84"/>
            <p:cNvSpPr>
              <a:spLocks noChangeArrowheads="1"/>
            </p:cNvSpPr>
            <p:nvPr/>
          </p:nvSpPr>
          <p:spPr bwMode="auto">
            <a:xfrm>
              <a:off x="309423" y="3372416"/>
              <a:ext cx="1195339" cy="960924"/>
            </a:xfrm>
            <a:custGeom>
              <a:avLst/>
              <a:gdLst/>
              <a:ahLst/>
              <a:cxnLst/>
              <a:rect l="l" t="t" r="r" b="b"/>
              <a:pathLst>
                <a:path w="1195339" h="960924">
                  <a:moveTo>
                    <a:pt x="480470" y="0"/>
                  </a:moveTo>
                  <a:cubicBezTo>
                    <a:pt x="714281" y="0"/>
                    <a:pt x="909085" y="167006"/>
                    <a:pt x="951651" y="388321"/>
                  </a:cubicBezTo>
                  <a:lnTo>
                    <a:pt x="1037809" y="388321"/>
                  </a:lnTo>
                  <a:lnTo>
                    <a:pt x="1037809" y="289831"/>
                  </a:lnTo>
                  <a:lnTo>
                    <a:pt x="1195339" y="486812"/>
                  </a:lnTo>
                  <a:lnTo>
                    <a:pt x="1037809" y="683792"/>
                  </a:lnTo>
                  <a:lnTo>
                    <a:pt x="1037809" y="585302"/>
                  </a:lnTo>
                  <a:lnTo>
                    <a:pt x="948692" y="585302"/>
                  </a:lnTo>
                  <a:cubicBezTo>
                    <a:pt x="901533" y="800317"/>
                    <a:pt x="709758" y="960924"/>
                    <a:pt x="480470" y="960924"/>
                  </a:cubicBezTo>
                  <a:cubicBezTo>
                    <a:pt x="215114" y="960924"/>
                    <a:pt x="0" y="745814"/>
                    <a:pt x="0" y="480462"/>
                  </a:cubicBezTo>
                  <a:cubicBezTo>
                    <a:pt x="0" y="215110"/>
                    <a:pt x="215114" y="0"/>
                    <a:pt x="48047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256434" y="3634549"/>
              <a:ext cx="1093890" cy="44986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r>
                <a:rPr lang="en-US" altLang="ko-KR" sz="1400" spc="-30" dirty="0" smtClean="0">
                  <a:gradFill>
                    <a:gsLst>
                      <a:gs pos="53000">
                        <a:srgbClr val="FFC000"/>
                      </a:gs>
                      <a:gs pos="29000">
                        <a:srgbClr val="FFFF00"/>
                      </a:gs>
                      <a:gs pos="81000">
                        <a:srgbClr val="FFFF00"/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Supplier</a:t>
              </a:r>
            </a:p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r>
                <a:rPr lang="en-US" altLang="ko-KR" sz="1400" spc="-30" dirty="0" smtClean="0">
                  <a:gradFill>
                    <a:gsLst>
                      <a:gs pos="53000">
                        <a:srgbClr val="FFC000"/>
                      </a:gs>
                      <a:gs pos="29000">
                        <a:srgbClr val="FFFF00"/>
                      </a:gs>
                      <a:gs pos="81000">
                        <a:srgbClr val="FFFF00"/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Registration</a:t>
              </a:r>
              <a:endParaRPr lang="en-US" altLang="ko-KR" sz="1400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84"/>
            <p:cNvSpPr>
              <a:spLocks noChangeArrowheads="1"/>
            </p:cNvSpPr>
            <p:nvPr/>
          </p:nvSpPr>
          <p:spPr bwMode="auto">
            <a:xfrm>
              <a:off x="1582109" y="3372416"/>
              <a:ext cx="1195339" cy="960924"/>
            </a:xfrm>
            <a:custGeom>
              <a:avLst/>
              <a:gdLst/>
              <a:ahLst/>
              <a:cxnLst/>
              <a:rect l="l" t="t" r="r" b="b"/>
              <a:pathLst>
                <a:path w="1195339" h="960924">
                  <a:moveTo>
                    <a:pt x="480470" y="0"/>
                  </a:moveTo>
                  <a:cubicBezTo>
                    <a:pt x="714281" y="0"/>
                    <a:pt x="909085" y="167006"/>
                    <a:pt x="951651" y="388321"/>
                  </a:cubicBezTo>
                  <a:lnTo>
                    <a:pt x="1037809" y="388321"/>
                  </a:lnTo>
                  <a:lnTo>
                    <a:pt x="1037809" y="289831"/>
                  </a:lnTo>
                  <a:lnTo>
                    <a:pt x="1195339" y="486812"/>
                  </a:lnTo>
                  <a:lnTo>
                    <a:pt x="1037809" y="683792"/>
                  </a:lnTo>
                  <a:lnTo>
                    <a:pt x="1037809" y="585302"/>
                  </a:lnTo>
                  <a:lnTo>
                    <a:pt x="948692" y="585302"/>
                  </a:lnTo>
                  <a:cubicBezTo>
                    <a:pt x="901533" y="800317"/>
                    <a:pt x="709758" y="960924"/>
                    <a:pt x="480470" y="960924"/>
                  </a:cubicBezTo>
                  <a:cubicBezTo>
                    <a:pt x="215114" y="960924"/>
                    <a:pt x="0" y="745814"/>
                    <a:pt x="0" y="480462"/>
                  </a:cubicBezTo>
                  <a:cubicBezTo>
                    <a:pt x="0" y="215110"/>
                    <a:pt x="215114" y="0"/>
                    <a:pt x="48047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84"/>
            <p:cNvSpPr>
              <a:spLocks noChangeArrowheads="1"/>
            </p:cNvSpPr>
            <p:nvPr/>
          </p:nvSpPr>
          <p:spPr bwMode="auto">
            <a:xfrm>
              <a:off x="2854795" y="3372416"/>
              <a:ext cx="1195339" cy="960924"/>
            </a:xfrm>
            <a:custGeom>
              <a:avLst/>
              <a:gdLst/>
              <a:ahLst/>
              <a:cxnLst/>
              <a:rect l="l" t="t" r="r" b="b"/>
              <a:pathLst>
                <a:path w="1195339" h="960924">
                  <a:moveTo>
                    <a:pt x="480470" y="0"/>
                  </a:moveTo>
                  <a:cubicBezTo>
                    <a:pt x="714281" y="0"/>
                    <a:pt x="909085" y="167006"/>
                    <a:pt x="951651" y="388321"/>
                  </a:cubicBezTo>
                  <a:lnTo>
                    <a:pt x="1037809" y="388321"/>
                  </a:lnTo>
                  <a:lnTo>
                    <a:pt x="1037809" y="289831"/>
                  </a:lnTo>
                  <a:lnTo>
                    <a:pt x="1195339" y="486812"/>
                  </a:lnTo>
                  <a:lnTo>
                    <a:pt x="1037809" y="683792"/>
                  </a:lnTo>
                  <a:lnTo>
                    <a:pt x="1037809" y="585302"/>
                  </a:lnTo>
                  <a:lnTo>
                    <a:pt x="948692" y="585302"/>
                  </a:lnTo>
                  <a:cubicBezTo>
                    <a:pt x="901533" y="800317"/>
                    <a:pt x="709758" y="960924"/>
                    <a:pt x="480470" y="960924"/>
                  </a:cubicBezTo>
                  <a:cubicBezTo>
                    <a:pt x="215114" y="960924"/>
                    <a:pt x="0" y="745814"/>
                    <a:pt x="0" y="480462"/>
                  </a:cubicBezTo>
                  <a:cubicBezTo>
                    <a:pt x="0" y="215110"/>
                    <a:pt x="215114" y="0"/>
                    <a:pt x="48047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84"/>
            <p:cNvSpPr>
              <a:spLocks noChangeArrowheads="1"/>
            </p:cNvSpPr>
            <p:nvPr/>
          </p:nvSpPr>
          <p:spPr bwMode="auto">
            <a:xfrm>
              <a:off x="4127481" y="3372416"/>
              <a:ext cx="1195339" cy="960924"/>
            </a:xfrm>
            <a:custGeom>
              <a:avLst/>
              <a:gdLst/>
              <a:ahLst/>
              <a:cxnLst/>
              <a:rect l="l" t="t" r="r" b="b"/>
              <a:pathLst>
                <a:path w="1195339" h="960924">
                  <a:moveTo>
                    <a:pt x="480470" y="0"/>
                  </a:moveTo>
                  <a:cubicBezTo>
                    <a:pt x="714281" y="0"/>
                    <a:pt x="909085" y="167006"/>
                    <a:pt x="951651" y="388321"/>
                  </a:cubicBezTo>
                  <a:lnTo>
                    <a:pt x="1037809" y="388321"/>
                  </a:lnTo>
                  <a:lnTo>
                    <a:pt x="1037809" y="289831"/>
                  </a:lnTo>
                  <a:lnTo>
                    <a:pt x="1195339" y="486812"/>
                  </a:lnTo>
                  <a:lnTo>
                    <a:pt x="1037809" y="683792"/>
                  </a:lnTo>
                  <a:lnTo>
                    <a:pt x="1037809" y="585302"/>
                  </a:lnTo>
                  <a:lnTo>
                    <a:pt x="948692" y="585302"/>
                  </a:lnTo>
                  <a:cubicBezTo>
                    <a:pt x="901533" y="800317"/>
                    <a:pt x="709758" y="960924"/>
                    <a:pt x="480470" y="960924"/>
                  </a:cubicBezTo>
                  <a:cubicBezTo>
                    <a:pt x="215114" y="960924"/>
                    <a:pt x="0" y="745814"/>
                    <a:pt x="0" y="480462"/>
                  </a:cubicBezTo>
                  <a:cubicBezTo>
                    <a:pt x="0" y="215110"/>
                    <a:pt x="215114" y="0"/>
                    <a:pt x="48047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84"/>
            <p:cNvSpPr>
              <a:spLocks noChangeArrowheads="1"/>
            </p:cNvSpPr>
            <p:nvPr/>
          </p:nvSpPr>
          <p:spPr bwMode="auto">
            <a:xfrm>
              <a:off x="5400167" y="3372416"/>
              <a:ext cx="1195339" cy="960924"/>
            </a:xfrm>
            <a:custGeom>
              <a:avLst/>
              <a:gdLst/>
              <a:ahLst/>
              <a:cxnLst/>
              <a:rect l="l" t="t" r="r" b="b"/>
              <a:pathLst>
                <a:path w="1195339" h="960924">
                  <a:moveTo>
                    <a:pt x="480470" y="0"/>
                  </a:moveTo>
                  <a:cubicBezTo>
                    <a:pt x="714281" y="0"/>
                    <a:pt x="909085" y="167006"/>
                    <a:pt x="951651" y="388321"/>
                  </a:cubicBezTo>
                  <a:lnTo>
                    <a:pt x="1037809" y="388321"/>
                  </a:lnTo>
                  <a:lnTo>
                    <a:pt x="1037809" y="289831"/>
                  </a:lnTo>
                  <a:lnTo>
                    <a:pt x="1195339" y="486812"/>
                  </a:lnTo>
                  <a:lnTo>
                    <a:pt x="1037809" y="683792"/>
                  </a:lnTo>
                  <a:lnTo>
                    <a:pt x="1037809" y="585302"/>
                  </a:lnTo>
                  <a:lnTo>
                    <a:pt x="948692" y="585302"/>
                  </a:lnTo>
                  <a:cubicBezTo>
                    <a:pt x="901533" y="800317"/>
                    <a:pt x="709758" y="960924"/>
                    <a:pt x="480470" y="960924"/>
                  </a:cubicBezTo>
                  <a:cubicBezTo>
                    <a:pt x="215114" y="960924"/>
                    <a:pt x="0" y="745814"/>
                    <a:pt x="0" y="480462"/>
                  </a:cubicBezTo>
                  <a:cubicBezTo>
                    <a:pt x="0" y="215110"/>
                    <a:pt x="215114" y="0"/>
                    <a:pt x="48047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84"/>
            <p:cNvSpPr>
              <a:spLocks noChangeArrowheads="1"/>
            </p:cNvSpPr>
            <p:nvPr/>
          </p:nvSpPr>
          <p:spPr bwMode="auto">
            <a:xfrm>
              <a:off x="6672853" y="3372416"/>
              <a:ext cx="1195339" cy="960924"/>
            </a:xfrm>
            <a:custGeom>
              <a:avLst/>
              <a:gdLst/>
              <a:ahLst/>
              <a:cxnLst/>
              <a:rect l="l" t="t" r="r" b="b"/>
              <a:pathLst>
                <a:path w="1195339" h="960924">
                  <a:moveTo>
                    <a:pt x="480470" y="0"/>
                  </a:moveTo>
                  <a:cubicBezTo>
                    <a:pt x="714281" y="0"/>
                    <a:pt x="909085" y="167006"/>
                    <a:pt x="951651" y="388321"/>
                  </a:cubicBezTo>
                  <a:lnTo>
                    <a:pt x="1037809" y="388321"/>
                  </a:lnTo>
                  <a:lnTo>
                    <a:pt x="1037809" y="289831"/>
                  </a:lnTo>
                  <a:lnTo>
                    <a:pt x="1195339" y="486812"/>
                  </a:lnTo>
                  <a:lnTo>
                    <a:pt x="1037809" y="683792"/>
                  </a:lnTo>
                  <a:lnTo>
                    <a:pt x="1037809" y="585302"/>
                  </a:lnTo>
                  <a:lnTo>
                    <a:pt x="948692" y="585302"/>
                  </a:lnTo>
                  <a:cubicBezTo>
                    <a:pt x="901533" y="800317"/>
                    <a:pt x="709758" y="960924"/>
                    <a:pt x="480470" y="960924"/>
                  </a:cubicBezTo>
                  <a:cubicBezTo>
                    <a:pt x="215114" y="960924"/>
                    <a:pt x="0" y="745814"/>
                    <a:pt x="0" y="480462"/>
                  </a:cubicBezTo>
                  <a:cubicBezTo>
                    <a:pt x="0" y="215110"/>
                    <a:pt x="215114" y="0"/>
                    <a:pt x="48047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Oval 84"/>
            <p:cNvSpPr>
              <a:spLocks noChangeArrowheads="1"/>
            </p:cNvSpPr>
            <p:nvPr/>
          </p:nvSpPr>
          <p:spPr bwMode="auto">
            <a:xfrm>
              <a:off x="7945536" y="3372416"/>
              <a:ext cx="960941" cy="960922"/>
            </a:xfrm>
            <a:prstGeom prst="ellipse">
              <a:avLst/>
            </a:prstGeom>
            <a:gradFill flip="none" rotWithShape="1">
              <a:gsLst>
                <a:gs pos="19000">
                  <a:srgbClr val="2D7B91"/>
                </a:gs>
                <a:gs pos="77000">
                  <a:schemeClr val="accent5">
                    <a:lumMod val="99000"/>
                    <a:lumOff val="1000"/>
                  </a:schemeClr>
                </a:gs>
                <a:gs pos="0">
                  <a:srgbClr val="56A0B5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6" name="그룹 155"/>
            <p:cNvGrpSpPr/>
            <p:nvPr/>
          </p:nvGrpSpPr>
          <p:grpSpPr>
            <a:xfrm>
              <a:off x="1623492" y="3522914"/>
              <a:ext cx="7254100" cy="635046"/>
              <a:chOff x="1623492" y="3522914"/>
              <a:chExt cx="7254100" cy="635046"/>
            </a:xfrm>
          </p:grpSpPr>
          <p:sp>
            <p:nvSpPr>
              <p:cNvPr id="157" name="직사각형 156"/>
              <p:cNvSpPr/>
              <p:nvPr/>
            </p:nvSpPr>
            <p:spPr>
              <a:xfrm>
                <a:off x="1623492" y="3634550"/>
                <a:ext cx="862737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Invitation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For Bid</a:t>
                </a:r>
              </a:p>
            </p:txBody>
          </p:sp>
          <p:sp>
            <p:nvSpPr>
              <p:cNvPr id="158" name="직사각형 157"/>
              <p:cNvSpPr/>
              <p:nvPr/>
            </p:nvSpPr>
            <p:spPr>
              <a:xfrm>
                <a:off x="2953803" y="3746193"/>
                <a:ext cx="755656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Bidding</a:t>
                </a:r>
              </a:p>
            </p:txBody>
          </p:sp>
          <p:sp>
            <p:nvSpPr>
              <p:cNvPr id="159" name="직사각형 158"/>
              <p:cNvSpPr/>
              <p:nvPr/>
            </p:nvSpPr>
            <p:spPr>
              <a:xfrm>
                <a:off x="4053523" y="3634550"/>
                <a:ext cx="1128194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Bid Opening</a:t>
                </a:r>
              </a:p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/Evaluation</a:t>
                </a:r>
              </a:p>
            </p:txBody>
          </p:sp>
          <p:sp>
            <p:nvSpPr>
              <p:cNvPr id="160" name="직사각형 159"/>
              <p:cNvSpPr/>
              <p:nvPr/>
            </p:nvSpPr>
            <p:spPr>
              <a:xfrm>
                <a:off x="5359207" y="3746193"/>
                <a:ext cx="1057662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Contracting</a:t>
                </a:r>
              </a:p>
            </p:txBody>
          </p:sp>
          <p:sp>
            <p:nvSpPr>
              <p:cNvPr id="161" name="직사각형 160"/>
              <p:cNvSpPr/>
              <p:nvPr/>
            </p:nvSpPr>
            <p:spPr>
              <a:xfrm>
                <a:off x="6587321" y="3522914"/>
                <a:ext cx="1145506" cy="635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Delivery/</a:t>
                </a:r>
              </a:p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 Inspection/</a:t>
                </a:r>
              </a:p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Acceptance</a:t>
                </a:r>
              </a:p>
            </p:txBody>
          </p:sp>
          <p:sp>
            <p:nvSpPr>
              <p:cNvPr id="162" name="직사각형 161"/>
              <p:cNvSpPr/>
              <p:nvPr/>
            </p:nvSpPr>
            <p:spPr>
              <a:xfrm>
                <a:off x="8012932" y="3746190"/>
                <a:ext cx="864660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r>
                  <a:rPr lang="en-US" altLang="ko-KR" sz="1400" spc="-30" dirty="0">
                    <a:gradFill>
                      <a:gsLst>
                        <a:gs pos="53000">
                          <a:srgbClr val="FFC000"/>
                        </a:gs>
                        <a:gs pos="29000">
                          <a:srgbClr val="FFFF00"/>
                        </a:gs>
                        <a:gs pos="81000">
                          <a:srgbClr val="FFFF0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Payment</a:t>
                </a:r>
              </a:p>
            </p:txBody>
          </p:sp>
        </p:grpSp>
      </p:grpSp>
      <p:sp>
        <p:nvSpPr>
          <p:cNvPr id="163" name="모서리가 둥근 직사각형 162"/>
          <p:cNvSpPr/>
          <p:nvPr/>
        </p:nvSpPr>
        <p:spPr>
          <a:xfrm>
            <a:off x="230958" y="5746559"/>
            <a:ext cx="8662217" cy="8507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1743868" y="5867423"/>
            <a:ext cx="7076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SzPct val="100000"/>
              <a:buBlip>
                <a:blip r:embed="rId3"/>
              </a:buBlip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All processes are digitalized from supplier registration to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pPr marL="180975" indent="-180975">
              <a:buSzPct val="100000"/>
              <a:buBlip>
                <a:blip r:embed="rId3"/>
              </a:buBlip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One-stop 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service is provided by using the linkage with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156 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external systems </a:t>
            </a:r>
          </a:p>
        </p:txBody>
      </p:sp>
      <p:sp>
        <p:nvSpPr>
          <p:cNvPr id="165" name="직사각형 164"/>
          <p:cNvSpPr/>
          <p:nvPr/>
        </p:nvSpPr>
        <p:spPr>
          <a:xfrm>
            <a:off x="382381" y="5818568"/>
            <a:ext cx="1459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altLang="ko-KR" sz="2000" spc="-4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>
              <a:buSzPct val="100000"/>
            </a:pPr>
            <a:r>
              <a:rPr lang="en-US" altLang="ko-KR" sz="2000" spc="-4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</a:p>
        </p:txBody>
      </p:sp>
      <p:grpSp>
        <p:nvGrpSpPr>
          <p:cNvPr id="166" name="그룹 165"/>
          <p:cNvGrpSpPr/>
          <p:nvPr/>
        </p:nvGrpSpPr>
        <p:grpSpPr>
          <a:xfrm>
            <a:off x="781050" y="2694726"/>
            <a:ext cx="7528760" cy="1710698"/>
            <a:chOff x="781050" y="2549600"/>
            <a:chExt cx="7528760" cy="1710698"/>
          </a:xfrm>
        </p:grpSpPr>
        <p:cxnSp>
          <p:nvCxnSpPr>
            <p:cNvPr id="167" name="직선 연결선 166"/>
            <p:cNvCxnSpPr/>
            <p:nvPr/>
          </p:nvCxnSpPr>
          <p:spPr>
            <a:xfrm flipH="1">
              <a:off x="781050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8" name="직선 연결선 167"/>
            <p:cNvCxnSpPr/>
            <p:nvPr/>
          </p:nvCxnSpPr>
          <p:spPr>
            <a:xfrm flipH="1">
              <a:off x="781050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9" name="직선 연결선 168"/>
            <p:cNvCxnSpPr/>
            <p:nvPr/>
          </p:nvCxnSpPr>
          <p:spPr>
            <a:xfrm flipH="1">
              <a:off x="787400" y="2549600"/>
              <a:ext cx="1273711" cy="2698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0" name="직선 연결선 169"/>
            <p:cNvCxnSpPr/>
            <p:nvPr/>
          </p:nvCxnSpPr>
          <p:spPr>
            <a:xfrm flipH="1">
              <a:off x="2035281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1" name="직선 연결선 170"/>
            <p:cNvCxnSpPr/>
            <p:nvPr/>
          </p:nvCxnSpPr>
          <p:spPr>
            <a:xfrm flipH="1">
              <a:off x="3289512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2" name="직선 연결선 171"/>
            <p:cNvCxnSpPr/>
            <p:nvPr/>
          </p:nvCxnSpPr>
          <p:spPr>
            <a:xfrm flipH="1">
              <a:off x="3289512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3" name="직선 연결선 172"/>
            <p:cNvCxnSpPr/>
            <p:nvPr/>
          </p:nvCxnSpPr>
          <p:spPr>
            <a:xfrm flipH="1">
              <a:off x="4543743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4" name="직선 연결선 173"/>
            <p:cNvCxnSpPr/>
            <p:nvPr/>
          </p:nvCxnSpPr>
          <p:spPr>
            <a:xfrm flipH="1">
              <a:off x="4543743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98" name="직선 연결선 197"/>
            <p:cNvCxnSpPr/>
            <p:nvPr/>
          </p:nvCxnSpPr>
          <p:spPr>
            <a:xfrm flipH="1">
              <a:off x="5797974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2" name="직선 연결선 211"/>
            <p:cNvCxnSpPr/>
            <p:nvPr/>
          </p:nvCxnSpPr>
          <p:spPr>
            <a:xfrm flipH="1">
              <a:off x="5797974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8" name="직선 연결선 217"/>
            <p:cNvCxnSpPr/>
            <p:nvPr/>
          </p:nvCxnSpPr>
          <p:spPr>
            <a:xfrm flipH="1">
              <a:off x="7052205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9" name="직선 연결선 218"/>
            <p:cNvCxnSpPr/>
            <p:nvPr/>
          </p:nvCxnSpPr>
          <p:spPr>
            <a:xfrm flipH="1">
              <a:off x="7052205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0" name="직선 연결선 219"/>
            <p:cNvCxnSpPr/>
            <p:nvPr/>
          </p:nvCxnSpPr>
          <p:spPr>
            <a:xfrm flipH="1">
              <a:off x="8306436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1" name="직선 연결선 220"/>
            <p:cNvCxnSpPr/>
            <p:nvPr/>
          </p:nvCxnSpPr>
          <p:spPr>
            <a:xfrm flipH="1">
              <a:off x="8306436" y="3811204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2" name="직선 연결선 221"/>
            <p:cNvCxnSpPr/>
            <p:nvPr/>
          </p:nvCxnSpPr>
          <p:spPr>
            <a:xfrm flipH="1">
              <a:off x="2035281" y="2549600"/>
              <a:ext cx="3374" cy="307900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3" name="직선 연결선 222"/>
            <p:cNvCxnSpPr>
              <a:stCxn id="318" idx="0"/>
            </p:cNvCxnSpPr>
            <p:nvPr/>
          </p:nvCxnSpPr>
          <p:spPr>
            <a:xfrm flipH="1" flipV="1">
              <a:off x="3346451" y="4018626"/>
              <a:ext cx="1212454" cy="241672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2" name="직선 연결선 241"/>
            <p:cNvCxnSpPr>
              <a:stCxn id="313" idx="0"/>
            </p:cNvCxnSpPr>
            <p:nvPr/>
          </p:nvCxnSpPr>
          <p:spPr>
            <a:xfrm flipV="1">
              <a:off x="5808645" y="3953330"/>
              <a:ext cx="851587" cy="306968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3" name="직선 연결선 242"/>
            <p:cNvCxnSpPr>
              <a:stCxn id="313" idx="0"/>
            </p:cNvCxnSpPr>
            <p:nvPr/>
          </p:nvCxnSpPr>
          <p:spPr>
            <a:xfrm flipV="1">
              <a:off x="5808645" y="3998052"/>
              <a:ext cx="2219739" cy="262246"/>
            </a:xfrm>
            <a:prstGeom prst="line">
              <a:avLst/>
            </a:prstGeom>
            <a:noFill/>
            <a:ln w="44450">
              <a:solidFill>
                <a:srgbClr val="4BA3D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244" name="그룹 243"/>
          <p:cNvGrpSpPr/>
          <p:nvPr/>
        </p:nvGrpSpPr>
        <p:grpSpPr>
          <a:xfrm>
            <a:off x="234629" y="1389726"/>
            <a:ext cx="1150111" cy="1421154"/>
            <a:chOff x="279079" y="1244600"/>
            <a:chExt cx="1272786" cy="1421154"/>
          </a:xfrm>
        </p:grpSpPr>
        <p:sp>
          <p:nvSpPr>
            <p:cNvPr id="245" name="모서리가 둥근 직사각형 244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6" name="그룹 245"/>
            <p:cNvGrpSpPr/>
            <p:nvPr/>
          </p:nvGrpSpPr>
          <p:grpSpPr>
            <a:xfrm>
              <a:off x="279178" y="1319054"/>
              <a:ext cx="1272687" cy="1346700"/>
              <a:chOff x="603219" y="1473656"/>
              <a:chExt cx="1272687" cy="1346700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603219" y="1473656"/>
                <a:ext cx="1272686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 Authorities</a:t>
                </a:r>
              </a:p>
            </p:txBody>
          </p:sp>
          <p:sp>
            <p:nvSpPr>
              <p:cNvPr id="261" name="직사각형 260"/>
              <p:cNvSpPr/>
              <p:nvPr/>
            </p:nvSpPr>
            <p:spPr>
              <a:xfrm>
                <a:off x="618792" y="2137092"/>
                <a:ext cx="1257114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Contract / </a:t>
                </a:r>
              </a:p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Performance/</a:t>
                </a:r>
              </a:p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Payment Bond</a:t>
                </a:r>
              </a:p>
            </p:txBody>
          </p:sp>
        </p:grpSp>
        <p:cxnSp>
          <p:nvCxnSpPr>
            <p:cNvPr id="247" name="직선 연결선 246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그룹 261"/>
          <p:cNvGrpSpPr/>
          <p:nvPr/>
        </p:nvGrpSpPr>
        <p:grpSpPr>
          <a:xfrm>
            <a:off x="1484369" y="1389726"/>
            <a:ext cx="1150111" cy="1305362"/>
            <a:chOff x="279079" y="1244600"/>
            <a:chExt cx="1272786" cy="1305362"/>
          </a:xfrm>
        </p:grpSpPr>
        <p:sp>
          <p:nvSpPr>
            <p:cNvPr id="263" name="모서리가 둥근 직사각형 262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4" name="그룹 263"/>
            <p:cNvGrpSpPr/>
            <p:nvPr/>
          </p:nvGrpSpPr>
          <p:grpSpPr>
            <a:xfrm>
              <a:off x="279178" y="1319054"/>
              <a:ext cx="1272687" cy="1051234"/>
              <a:chOff x="603219" y="1473656"/>
              <a:chExt cx="1272687" cy="1051234"/>
            </a:xfrm>
          </p:grpSpPr>
          <p:sp>
            <p:nvSpPr>
              <p:cNvPr id="266" name="직사각형 265"/>
              <p:cNvSpPr/>
              <p:nvPr/>
            </p:nvSpPr>
            <p:spPr>
              <a:xfrm>
                <a:off x="603219" y="1473656"/>
                <a:ext cx="1272686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Bidding</a:t>
                </a:r>
                <a:endParaRPr lang="en-US" altLang="ko-KR" sz="1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</a:p>
            </p:txBody>
          </p:sp>
          <p:sp>
            <p:nvSpPr>
              <p:cNvPr id="267" name="직사각형 266"/>
              <p:cNvSpPr/>
              <p:nvPr/>
            </p:nvSpPr>
            <p:spPr>
              <a:xfrm>
                <a:off x="618792" y="2137092"/>
                <a:ext cx="1257114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Integrated</a:t>
                </a:r>
              </a:p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Notice</a:t>
                </a:r>
              </a:p>
            </p:txBody>
          </p:sp>
        </p:grpSp>
        <p:cxnSp>
          <p:nvCxnSpPr>
            <p:cNvPr id="265" name="직선 연결선 264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그룹 267"/>
          <p:cNvGrpSpPr/>
          <p:nvPr/>
        </p:nvGrpSpPr>
        <p:grpSpPr>
          <a:xfrm>
            <a:off x="2734109" y="1389726"/>
            <a:ext cx="1150111" cy="1305362"/>
            <a:chOff x="279079" y="1244600"/>
            <a:chExt cx="1272786" cy="1305362"/>
          </a:xfrm>
        </p:grpSpPr>
        <p:sp>
          <p:nvSpPr>
            <p:cNvPr id="269" name="모서리가 둥근 직사각형 268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0" name="그룹 269"/>
            <p:cNvGrpSpPr/>
            <p:nvPr/>
          </p:nvGrpSpPr>
          <p:grpSpPr>
            <a:xfrm>
              <a:off x="279178" y="1319054"/>
              <a:ext cx="1272687" cy="1198967"/>
              <a:chOff x="603219" y="1473656"/>
              <a:chExt cx="1272687" cy="1198967"/>
            </a:xfrm>
          </p:grpSpPr>
          <p:sp>
            <p:nvSpPr>
              <p:cNvPr id="272" name="직사각형 271"/>
              <p:cNvSpPr/>
              <p:nvPr/>
            </p:nvSpPr>
            <p:spPr>
              <a:xfrm>
                <a:off x="603219" y="1473656"/>
                <a:ext cx="1272686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PG System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(KFTC)</a:t>
                </a:r>
              </a:p>
            </p:txBody>
          </p:sp>
          <p:sp>
            <p:nvSpPr>
              <p:cNvPr id="273" name="직사각형 272"/>
              <p:cNvSpPr/>
              <p:nvPr/>
            </p:nvSpPr>
            <p:spPr>
              <a:xfrm>
                <a:off x="618792" y="2137092"/>
                <a:ext cx="1257114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Commission </a:t>
                </a:r>
                <a:r>
                  <a:rPr lang="en-US" altLang="ko-KR" sz="1200" spc="-2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for Bid </a:t>
                </a: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Participation</a:t>
                </a:r>
              </a:p>
            </p:txBody>
          </p:sp>
        </p:grpSp>
        <p:cxnSp>
          <p:nvCxnSpPr>
            <p:cNvPr id="271" name="직선 연결선 270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그룹 273"/>
          <p:cNvGrpSpPr/>
          <p:nvPr/>
        </p:nvGrpSpPr>
        <p:grpSpPr>
          <a:xfrm>
            <a:off x="3983849" y="1389726"/>
            <a:ext cx="1231093" cy="1305362"/>
            <a:chOff x="279079" y="1244600"/>
            <a:chExt cx="1362406" cy="1305362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6" name="그룹 275"/>
            <p:cNvGrpSpPr/>
            <p:nvPr/>
          </p:nvGrpSpPr>
          <p:grpSpPr>
            <a:xfrm>
              <a:off x="279178" y="1319054"/>
              <a:ext cx="1362307" cy="903502"/>
              <a:chOff x="603219" y="1473656"/>
              <a:chExt cx="1362307" cy="903502"/>
            </a:xfrm>
          </p:grpSpPr>
          <p:sp>
            <p:nvSpPr>
              <p:cNvPr id="278" name="직사각형 277"/>
              <p:cNvSpPr/>
              <p:nvPr/>
            </p:nvSpPr>
            <p:spPr>
              <a:xfrm>
                <a:off x="603219" y="1473656"/>
                <a:ext cx="1362307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Associations</a:t>
                </a:r>
              </a:p>
            </p:txBody>
          </p:sp>
          <p:sp>
            <p:nvSpPr>
              <p:cNvPr id="279" name="직사각형 278"/>
              <p:cNvSpPr/>
              <p:nvPr/>
            </p:nvSpPr>
            <p:spPr>
              <a:xfrm>
                <a:off x="618792" y="2137092"/>
                <a:ext cx="1257114" cy="24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Supplier Data</a:t>
                </a:r>
                <a:endParaRPr lang="en-US" altLang="ko-KR" sz="12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7" name="직선 연결선 276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그룹 279"/>
          <p:cNvGrpSpPr/>
          <p:nvPr/>
        </p:nvGrpSpPr>
        <p:grpSpPr>
          <a:xfrm>
            <a:off x="5233589" y="1389726"/>
            <a:ext cx="1150111" cy="1305362"/>
            <a:chOff x="279079" y="1244600"/>
            <a:chExt cx="1272786" cy="1305362"/>
          </a:xfrm>
        </p:grpSpPr>
        <p:sp>
          <p:nvSpPr>
            <p:cNvPr id="281" name="모서리가 둥근 직사각형 280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2" name="그룹 281"/>
            <p:cNvGrpSpPr/>
            <p:nvPr/>
          </p:nvGrpSpPr>
          <p:grpSpPr>
            <a:xfrm>
              <a:off x="279178" y="1319054"/>
              <a:ext cx="1272687" cy="1051234"/>
              <a:chOff x="603219" y="1473656"/>
              <a:chExt cx="1272687" cy="1051234"/>
            </a:xfrm>
          </p:grpSpPr>
          <p:sp>
            <p:nvSpPr>
              <p:cNvPr id="284" name="직사각형 283"/>
              <p:cNvSpPr/>
              <p:nvPr/>
            </p:nvSpPr>
            <p:spPr>
              <a:xfrm>
                <a:off x="603219" y="1473656"/>
                <a:ext cx="1272686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 Authorities</a:t>
                </a:r>
              </a:p>
            </p:txBody>
          </p:sp>
          <p:sp>
            <p:nvSpPr>
              <p:cNvPr id="285" name="직사각형 284"/>
              <p:cNvSpPr/>
              <p:nvPr/>
            </p:nvSpPr>
            <p:spPr>
              <a:xfrm>
                <a:off x="618792" y="2137092"/>
                <a:ext cx="1257114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Authentication</a:t>
                </a:r>
              </a:p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</a:t>
                </a:r>
              </a:p>
            </p:txBody>
          </p:sp>
        </p:grpSp>
        <p:cxnSp>
          <p:nvCxnSpPr>
            <p:cNvPr id="283" name="직선 연결선 282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285"/>
          <p:cNvGrpSpPr/>
          <p:nvPr/>
        </p:nvGrpSpPr>
        <p:grpSpPr>
          <a:xfrm>
            <a:off x="6483329" y="1389726"/>
            <a:ext cx="1303381" cy="1305362"/>
            <a:chOff x="279079" y="1244600"/>
            <a:chExt cx="1442404" cy="1305362"/>
          </a:xfrm>
        </p:grpSpPr>
        <p:sp>
          <p:nvSpPr>
            <p:cNvPr id="287" name="모서리가 둥근 직사각형 286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8" name="그룹 287"/>
            <p:cNvGrpSpPr/>
            <p:nvPr/>
          </p:nvGrpSpPr>
          <p:grpSpPr>
            <a:xfrm>
              <a:off x="279178" y="1319054"/>
              <a:ext cx="1442305" cy="1051234"/>
              <a:chOff x="603219" y="1473656"/>
              <a:chExt cx="1442305" cy="1051234"/>
            </a:xfrm>
          </p:grpSpPr>
          <p:sp>
            <p:nvSpPr>
              <p:cNvPr id="290" name="직사각형 289"/>
              <p:cNvSpPr/>
              <p:nvPr/>
            </p:nvSpPr>
            <p:spPr>
              <a:xfrm>
                <a:off x="603219" y="1473656"/>
                <a:ext cx="1442305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Financial </a:t>
                </a:r>
                <a:r>
                  <a:rPr lang="en-US" altLang="ko-KR" sz="1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Accounting Systems</a:t>
                </a:r>
              </a:p>
            </p:txBody>
          </p:sp>
          <p:sp>
            <p:nvSpPr>
              <p:cNvPr id="291" name="직사각형 290"/>
              <p:cNvSpPr/>
              <p:nvPr/>
            </p:nvSpPr>
            <p:spPr>
              <a:xfrm>
                <a:off x="618792" y="2137092"/>
                <a:ext cx="1257114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Contract </a:t>
                </a:r>
              </a:p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information</a:t>
                </a:r>
              </a:p>
            </p:txBody>
          </p:sp>
        </p:grpSp>
        <p:cxnSp>
          <p:nvCxnSpPr>
            <p:cNvPr id="289" name="직선 연결선 288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그룹 291"/>
          <p:cNvGrpSpPr/>
          <p:nvPr/>
        </p:nvGrpSpPr>
        <p:grpSpPr>
          <a:xfrm>
            <a:off x="7733068" y="1389726"/>
            <a:ext cx="1150111" cy="1305362"/>
            <a:chOff x="279079" y="1244600"/>
            <a:chExt cx="1272786" cy="1305362"/>
          </a:xfrm>
        </p:grpSpPr>
        <p:sp>
          <p:nvSpPr>
            <p:cNvPr id="293" name="모서리가 둥근 직사각형 292"/>
            <p:cNvSpPr/>
            <p:nvPr/>
          </p:nvSpPr>
          <p:spPr>
            <a:xfrm>
              <a:off x="279079" y="1244600"/>
              <a:ext cx="1272786" cy="1305362"/>
            </a:xfrm>
            <a:prstGeom prst="roundRect">
              <a:avLst>
                <a:gd name="adj" fmla="val 4680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4" name="그룹 293"/>
            <p:cNvGrpSpPr/>
            <p:nvPr/>
          </p:nvGrpSpPr>
          <p:grpSpPr>
            <a:xfrm>
              <a:off x="279178" y="1319054"/>
              <a:ext cx="1272687" cy="1051234"/>
              <a:chOff x="603219" y="1473656"/>
              <a:chExt cx="1272687" cy="1051234"/>
            </a:xfrm>
          </p:grpSpPr>
          <p:sp>
            <p:nvSpPr>
              <p:cNvPr id="296" name="직사각형 295"/>
              <p:cNvSpPr/>
              <p:nvPr/>
            </p:nvSpPr>
            <p:spPr>
              <a:xfrm>
                <a:off x="603219" y="1473656"/>
                <a:ext cx="1272686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G4C System</a:t>
                </a:r>
              </a:p>
            </p:txBody>
          </p:sp>
          <p:sp>
            <p:nvSpPr>
              <p:cNvPr id="297" name="직사각형 296"/>
              <p:cNvSpPr/>
              <p:nvPr/>
            </p:nvSpPr>
            <p:spPr>
              <a:xfrm>
                <a:off x="618792" y="2137092"/>
                <a:ext cx="1257114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for</a:t>
                </a:r>
              </a:p>
              <a:p>
                <a:pPr algn="ctr" latinLnBrk="0">
                  <a:lnSpc>
                    <a:spcPct val="80000"/>
                  </a:lnSpc>
                  <a:defRPr/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Tax Payment</a:t>
                </a:r>
              </a:p>
            </p:txBody>
          </p:sp>
        </p:grpSp>
        <p:cxnSp>
          <p:nvCxnSpPr>
            <p:cNvPr id="295" name="직선 연결선 294"/>
            <p:cNvCxnSpPr/>
            <p:nvPr/>
          </p:nvCxnSpPr>
          <p:spPr>
            <a:xfrm>
              <a:off x="369404" y="1957095"/>
              <a:ext cx="1092137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그룹 297"/>
          <p:cNvGrpSpPr/>
          <p:nvPr/>
        </p:nvGrpSpPr>
        <p:grpSpPr>
          <a:xfrm>
            <a:off x="234629" y="4260298"/>
            <a:ext cx="8658546" cy="1280261"/>
            <a:chOff x="234629" y="4115172"/>
            <a:chExt cx="8658546" cy="1280261"/>
          </a:xfrm>
        </p:grpSpPr>
        <p:grpSp>
          <p:nvGrpSpPr>
            <p:cNvPr id="299" name="그룹 298"/>
            <p:cNvGrpSpPr/>
            <p:nvPr/>
          </p:nvGrpSpPr>
          <p:grpSpPr>
            <a:xfrm>
              <a:off x="234629" y="4115172"/>
              <a:ext cx="8658546" cy="1280261"/>
              <a:chOff x="234629" y="4115172"/>
              <a:chExt cx="8658546" cy="1280261"/>
            </a:xfrm>
          </p:grpSpPr>
          <p:grpSp>
            <p:nvGrpSpPr>
              <p:cNvPr id="301" name="그룹 300"/>
              <p:cNvGrpSpPr/>
              <p:nvPr/>
            </p:nvGrpSpPr>
            <p:grpSpPr>
              <a:xfrm>
                <a:off x="234629" y="4115172"/>
                <a:ext cx="1150111" cy="1155328"/>
                <a:chOff x="279079" y="1244600"/>
                <a:chExt cx="1272786" cy="1155328"/>
              </a:xfrm>
            </p:grpSpPr>
            <p:sp>
              <p:nvSpPr>
                <p:cNvPr id="338" name="모서리가 둥근 직사각형 337"/>
                <p:cNvSpPr/>
                <p:nvPr/>
              </p:nvSpPr>
              <p:spPr>
                <a:xfrm>
                  <a:off x="279079" y="1244600"/>
                  <a:ext cx="1272786" cy="1155328"/>
                </a:xfrm>
                <a:prstGeom prst="roundRect">
                  <a:avLst>
                    <a:gd name="adj" fmla="val 4680"/>
                  </a:avLst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25400" dir="2700000" algn="tl" rotWithShape="0">
                    <a:prstClr val="black">
                      <a:alpha val="5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en-US" altLang="ko-KR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9" name="그룹 338"/>
                <p:cNvGrpSpPr/>
                <p:nvPr/>
              </p:nvGrpSpPr>
              <p:grpSpPr>
                <a:xfrm>
                  <a:off x="279178" y="1365310"/>
                  <a:ext cx="1272687" cy="864085"/>
                  <a:chOff x="603219" y="1519912"/>
                  <a:chExt cx="1272687" cy="864085"/>
                </a:xfrm>
              </p:grpSpPr>
              <p:sp>
                <p:nvSpPr>
                  <p:cNvPr id="341" name="직사각형 340"/>
                  <p:cNvSpPr/>
                  <p:nvPr/>
                </p:nvSpPr>
                <p:spPr>
                  <a:xfrm>
                    <a:off x="603219" y="1519912"/>
                    <a:ext cx="1272686" cy="4370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 smtClean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G4C System</a:t>
                    </a:r>
                    <a:endParaRPr lang="en-US" altLang="ko-KR" sz="140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2" name="직사각형 341"/>
                  <p:cNvSpPr/>
                  <p:nvPr/>
                </p:nvSpPr>
                <p:spPr>
                  <a:xfrm>
                    <a:off x="618792" y="1996199"/>
                    <a:ext cx="1257114" cy="3877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Supplier</a:t>
                    </a:r>
                  </a:p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Registration</a:t>
                    </a:r>
                  </a:p>
                </p:txBody>
              </p:sp>
            </p:grpSp>
            <p:cxnSp>
              <p:nvCxnSpPr>
                <p:cNvPr id="340" name="직선 연결선 339"/>
                <p:cNvCxnSpPr/>
                <p:nvPr/>
              </p:nvCxnSpPr>
              <p:spPr>
                <a:xfrm>
                  <a:off x="369404" y="1816202"/>
                  <a:ext cx="1092138" cy="0"/>
                </a:xfrm>
                <a:prstGeom prst="line">
                  <a:avLst/>
                </a:pr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그룹 301"/>
              <p:cNvGrpSpPr/>
              <p:nvPr/>
            </p:nvGrpSpPr>
            <p:grpSpPr>
              <a:xfrm>
                <a:off x="1484369" y="4115172"/>
                <a:ext cx="1150111" cy="1155328"/>
                <a:chOff x="279079" y="1244600"/>
                <a:chExt cx="1272786" cy="1155328"/>
              </a:xfrm>
            </p:grpSpPr>
            <p:sp>
              <p:nvSpPr>
                <p:cNvPr id="333" name="모서리가 둥근 직사각형 332"/>
                <p:cNvSpPr/>
                <p:nvPr/>
              </p:nvSpPr>
              <p:spPr>
                <a:xfrm>
                  <a:off x="279079" y="1244600"/>
                  <a:ext cx="1272786" cy="1155328"/>
                </a:xfrm>
                <a:prstGeom prst="roundRect">
                  <a:avLst>
                    <a:gd name="adj" fmla="val 4680"/>
                  </a:avLst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25400" dir="2700000" algn="tl" rotWithShape="0">
                    <a:prstClr val="black">
                      <a:alpha val="5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en-US" altLang="ko-KR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4" name="그룹 333"/>
                <p:cNvGrpSpPr/>
                <p:nvPr/>
              </p:nvGrpSpPr>
              <p:grpSpPr>
                <a:xfrm>
                  <a:off x="279178" y="1415684"/>
                  <a:ext cx="1272687" cy="813711"/>
                  <a:chOff x="603219" y="1570286"/>
                  <a:chExt cx="1272687" cy="813711"/>
                </a:xfrm>
              </p:grpSpPr>
              <p:sp>
                <p:nvSpPr>
                  <p:cNvPr id="336" name="직사각형 335"/>
                  <p:cNvSpPr/>
                  <p:nvPr/>
                </p:nvSpPr>
                <p:spPr>
                  <a:xfrm>
                    <a:off x="603219" y="1570286"/>
                    <a:ext cx="1272686" cy="26468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 smtClean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Public Org</a:t>
                    </a:r>
                    <a:endParaRPr lang="en-US" altLang="ko-KR" sz="140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7" name="직사각형 336"/>
                  <p:cNvSpPr/>
                  <p:nvPr/>
                </p:nvSpPr>
                <p:spPr>
                  <a:xfrm>
                    <a:off x="618792" y="1996199"/>
                    <a:ext cx="1257114" cy="3877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Integrated</a:t>
                    </a:r>
                  </a:p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Notice</a:t>
                    </a:r>
                  </a:p>
                </p:txBody>
              </p:sp>
            </p:grpSp>
            <p:cxnSp>
              <p:nvCxnSpPr>
                <p:cNvPr id="335" name="직선 연결선 334"/>
                <p:cNvCxnSpPr/>
                <p:nvPr/>
              </p:nvCxnSpPr>
              <p:spPr>
                <a:xfrm>
                  <a:off x="369404" y="1816202"/>
                  <a:ext cx="1092138" cy="0"/>
                </a:xfrm>
                <a:prstGeom prst="line">
                  <a:avLst/>
                </a:pr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그룹 302"/>
              <p:cNvGrpSpPr/>
              <p:nvPr/>
            </p:nvGrpSpPr>
            <p:grpSpPr>
              <a:xfrm>
                <a:off x="2734109" y="4115172"/>
                <a:ext cx="1150111" cy="1155328"/>
                <a:chOff x="279079" y="1244600"/>
                <a:chExt cx="1272786" cy="1155328"/>
              </a:xfrm>
            </p:grpSpPr>
            <p:sp>
              <p:nvSpPr>
                <p:cNvPr id="323" name="모서리가 둥근 직사각형 322"/>
                <p:cNvSpPr/>
                <p:nvPr/>
              </p:nvSpPr>
              <p:spPr>
                <a:xfrm>
                  <a:off x="279079" y="1244600"/>
                  <a:ext cx="1272786" cy="1155328"/>
                </a:xfrm>
                <a:prstGeom prst="roundRect">
                  <a:avLst>
                    <a:gd name="adj" fmla="val 4680"/>
                  </a:avLst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25400" dir="2700000" algn="tl" rotWithShape="0">
                    <a:prstClr val="black">
                      <a:alpha val="5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en-US" altLang="ko-KR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4" name="그룹 323"/>
                <p:cNvGrpSpPr/>
                <p:nvPr/>
              </p:nvGrpSpPr>
              <p:grpSpPr>
                <a:xfrm>
                  <a:off x="279178" y="1350516"/>
                  <a:ext cx="1272687" cy="878879"/>
                  <a:chOff x="603219" y="1505118"/>
                  <a:chExt cx="1272687" cy="878879"/>
                </a:xfrm>
              </p:grpSpPr>
              <p:sp>
                <p:nvSpPr>
                  <p:cNvPr id="327" name="직사각형 326"/>
                  <p:cNvSpPr/>
                  <p:nvPr/>
                </p:nvSpPr>
                <p:spPr>
                  <a:xfrm>
                    <a:off x="603219" y="1505118"/>
                    <a:ext cx="1272686" cy="4370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Surely</a:t>
                    </a:r>
                  </a:p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Company</a:t>
                    </a:r>
                  </a:p>
                </p:txBody>
              </p:sp>
              <p:sp>
                <p:nvSpPr>
                  <p:cNvPr id="332" name="직사각형 331"/>
                  <p:cNvSpPr/>
                  <p:nvPr/>
                </p:nvSpPr>
                <p:spPr>
                  <a:xfrm>
                    <a:off x="618792" y="1996199"/>
                    <a:ext cx="1257114" cy="3877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Bid</a:t>
                    </a:r>
                  </a:p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Bond</a:t>
                    </a:r>
                  </a:p>
                </p:txBody>
              </p:sp>
            </p:grpSp>
            <p:cxnSp>
              <p:nvCxnSpPr>
                <p:cNvPr id="325" name="직선 연결선 324"/>
                <p:cNvCxnSpPr/>
                <p:nvPr/>
              </p:nvCxnSpPr>
              <p:spPr>
                <a:xfrm>
                  <a:off x="369404" y="1816202"/>
                  <a:ext cx="1092138" cy="0"/>
                </a:xfrm>
                <a:prstGeom prst="line">
                  <a:avLst/>
                </a:pr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그룹 303"/>
              <p:cNvGrpSpPr/>
              <p:nvPr/>
            </p:nvGrpSpPr>
            <p:grpSpPr>
              <a:xfrm>
                <a:off x="3958538" y="4115172"/>
                <a:ext cx="1302442" cy="1155328"/>
                <a:chOff x="251068" y="1244600"/>
                <a:chExt cx="1441365" cy="1155328"/>
              </a:xfrm>
            </p:grpSpPr>
            <p:sp>
              <p:nvSpPr>
                <p:cNvPr id="318" name="모서리가 둥근 직사각형 317"/>
                <p:cNvSpPr/>
                <p:nvPr/>
              </p:nvSpPr>
              <p:spPr>
                <a:xfrm>
                  <a:off x="279079" y="1244600"/>
                  <a:ext cx="1272786" cy="1155328"/>
                </a:xfrm>
                <a:prstGeom prst="roundRect">
                  <a:avLst>
                    <a:gd name="adj" fmla="val 4680"/>
                  </a:avLst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25400" dir="2700000" algn="tl" rotWithShape="0">
                    <a:prstClr val="black">
                      <a:alpha val="5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en-US" altLang="ko-KR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9" name="그룹 318"/>
                <p:cNvGrpSpPr/>
                <p:nvPr/>
              </p:nvGrpSpPr>
              <p:grpSpPr>
                <a:xfrm>
                  <a:off x="251068" y="1319054"/>
                  <a:ext cx="1441365" cy="1051234"/>
                  <a:chOff x="575109" y="1473656"/>
                  <a:chExt cx="1441365" cy="1051234"/>
                </a:xfrm>
              </p:grpSpPr>
              <p:sp>
                <p:nvSpPr>
                  <p:cNvPr id="321" name="직사각형 320"/>
                  <p:cNvSpPr/>
                  <p:nvPr/>
                </p:nvSpPr>
                <p:spPr>
                  <a:xfrm>
                    <a:off x="575109" y="1473656"/>
                    <a:ext cx="1441365" cy="6093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Encryption</a:t>
                    </a:r>
                  </a:p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Key Issuance</a:t>
                    </a:r>
                  </a:p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System</a:t>
                    </a:r>
                  </a:p>
                </p:txBody>
              </p:sp>
              <p:sp>
                <p:nvSpPr>
                  <p:cNvPr id="322" name="직사각형 321"/>
                  <p:cNvSpPr/>
                  <p:nvPr/>
                </p:nvSpPr>
                <p:spPr>
                  <a:xfrm>
                    <a:off x="618792" y="2137092"/>
                    <a:ext cx="1257114" cy="3877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Encryption</a:t>
                    </a:r>
                  </a:p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Time Stamp</a:t>
                    </a:r>
                  </a:p>
                </p:txBody>
              </p:sp>
            </p:grpSp>
            <p:cxnSp>
              <p:nvCxnSpPr>
                <p:cNvPr id="320" name="직선 연결선 319"/>
                <p:cNvCxnSpPr/>
                <p:nvPr/>
              </p:nvCxnSpPr>
              <p:spPr>
                <a:xfrm>
                  <a:off x="369404" y="1957095"/>
                  <a:ext cx="1092137" cy="0"/>
                </a:xfrm>
                <a:prstGeom prst="line">
                  <a:avLst/>
                </a:pr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그룹 304"/>
              <p:cNvGrpSpPr/>
              <p:nvPr/>
            </p:nvGrpSpPr>
            <p:grpSpPr>
              <a:xfrm>
                <a:off x="5233589" y="4115172"/>
                <a:ext cx="1150111" cy="1280261"/>
                <a:chOff x="279079" y="1244600"/>
                <a:chExt cx="1272786" cy="1280261"/>
              </a:xfrm>
            </p:grpSpPr>
            <p:sp>
              <p:nvSpPr>
                <p:cNvPr id="313" name="모서리가 둥근 직사각형 312"/>
                <p:cNvSpPr/>
                <p:nvPr/>
              </p:nvSpPr>
              <p:spPr>
                <a:xfrm>
                  <a:off x="279079" y="1244600"/>
                  <a:ext cx="1272786" cy="1155328"/>
                </a:xfrm>
                <a:prstGeom prst="roundRect">
                  <a:avLst>
                    <a:gd name="adj" fmla="val 4680"/>
                  </a:avLst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25400" dir="2700000" algn="tl" rotWithShape="0">
                    <a:prstClr val="black">
                      <a:alpha val="5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en-US" altLang="ko-KR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4" name="그룹 313"/>
                <p:cNvGrpSpPr/>
                <p:nvPr/>
              </p:nvGrpSpPr>
              <p:grpSpPr>
                <a:xfrm>
                  <a:off x="279178" y="1350516"/>
                  <a:ext cx="1272687" cy="1174345"/>
                  <a:chOff x="603219" y="1505118"/>
                  <a:chExt cx="1272687" cy="1174345"/>
                </a:xfrm>
              </p:grpSpPr>
              <p:sp>
                <p:nvSpPr>
                  <p:cNvPr id="316" name="직사각형 315"/>
                  <p:cNvSpPr/>
                  <p:nvPr/>
                </p:nvSpPr>
                <p:spPr>
                  <a:xfrm>
                    <a:off x="603219" y="1505118"/>
                    <a:ext cx="1272686" cy="4370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Surely</a:t>
                    </a:r>
                  </a:p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Company</a:t>
                    </a:r>
                  </a:p>
                </p:txBody>
              </p:sp>
              <p:sp>
                <p:nvSpPr>
                  <p:cNvPr id="317" name="직사각형 316"/>
                  <p:cNvSpPr/>
                  <p:nvPr/>
                </p:nvSpPr>
                <p:spPr>
                  <a:xfrm>
                    <a:off x="618792" y="1996199"/>
                    <a:ext cx="1257114" cy="6832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Contract / </a:t>
                    </a:r>
                  </a:p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Performance/</a:t>
                    </a:r>
                  </a:p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Payment Bond</a:t>
                    </a:r>
                  </a:p>
                </p:txBody>
              </p:sp>
            </p:grpSp>
            <p:cxnSp>
              <p:nvCxnSpPr>
                <p:cNvPr id="315" name="직선 연결선 314"/>
                <p:cNvCxnSpPr/>
                <p:nvPr/>
              </p:nvCxnSpPr>
              <p:spPr>
                <a:xfrm>
                  <a:off x="369404" y="1816202"/>
                  <a:ext cx="1092138" cy="0"/>
                </a:xfrm>
                <a:prstGeom prst="line">
                  <a:avLst/>
                </a:pr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" name="그룹 305"/>
              <p:cNvGrpSpPr/>
              <p:nvPr/>
            </p:nvGrpSpPr>
            <p:grpSpPr>
              <a:xfrm>
                <a:off x="6483329" y="4115172"/>
                <a:ext cx="2409846" cy="1155328"/>
                <a:chOff x="279080" y="1244600"/>
                <a:chExt cx="2666889" cy="1155328"/>
              </a:xfrm>
            </p:grpSpPr>
            <p:sp>
              <p:nvSpPr>
                <p:cNvPr id="307" name="모서리가 둥근 직사각형 306"/>
                <p:cNvSpPr/>
                <p:nvPr/>
              </p:nvSpPr>
              <p:spPr>
                <a:xfrm>
                  <a:off x="279080" y="1244600"/>
                  <a:ext cx="2666889" cy="1155328"/>
                </a:xfrm>
                <a:prstGeom prst="roundRect">
                  <a:avLst>
                    <a:gd name="adj" fmla="val 4680"/>
                  </a:avLst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90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25400" dir="2700000" algn="tl" rotWithShape="0">
                    <a:prstClr val="black">
                      <a:alpha val="5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en-US" altLang="ko-KR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8" name="그룹 307"/>
                <p:cNvGrpSpPr/>
                <p:nvPr/>
              </p:nvGrpSpPr>
              <p:grpSpPr>
                <a:xfrm>
                  <a:off x="279178" y="1319054"/>
                  <a:ext cx="2448166" cy="1051234"/>
                  <a:chOff x="603219" y="1473656"/>
                  <a:chExt cx="2448166" cy="1051234"/>
                </a:xfrm>
              </p:grpSpPr>
              <p:sp>
                <p:nvSpPr>
                  <p:cNvPr id="310" name="직사각형 309"/>
                  <p:cNvSpPr/>
                  <p:nvPr/>
                </p:nvSpPr>
                <p:spPr>
                  <a:xfrm>
                    <a:off x="603219" y="1473656"/>
                    <a:ext cx="1272686" cy="6093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Financial </a:t>
                    </a:r>
                    <a:r>
                      <a:rPr lang="en-US" altLang="ko-KR" sz="1400" dirty="0" smtClean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&amp; </a:t>
                    </a: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Accounting Systems</a:t>
                    </a:r>
                  </a:p>
                </p:txBody>
              </p:sp>
              <p:sp>
                <p:nvSpPr>
                  <p:cNvPr id="311" name="직사각형 310"/>
                  <p:cNvSpPr/>
                  <p:nvPr/>
                </p:nvSpPr>
                <p:spPr>
                  <a:xfrm>
                    <a:off x="618792" y="2137092"/>
                    <a:ext cx="1257114" cy="3877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defRPr/>
                    </a:pPr>
                    <a:r>
                      <a:rPr lang="en-US" altLang="ko-KR" sz="1200" spc="-20" dirty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Electronic Fund Transfer</a:t>
                    </a:r>
                  </a:p>
                </p:txBody>
              </p:sp>
              <p:sp>
                <p:nvSpPr>
                  <p:cNvPr id="312" name="직사각형 311"/>
                  <p:cNvSpPr/>
                  <p:nvPr/>
                </p:nvSpPr>
                <p:spPr>
                  <a:xfrm>
                    <a:off x="2233288" y="1646011"/>
                    <a:ext cx="818097" cy="26468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latinLnBrk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ko-KR" sz="1400" dirty="0">
                        <a:gradFill>
                          <a:gsLst>
                            <a:gs pos="0">
                              <a:srgbClr val="0070C0"/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Banks</a:t>
                    </a:r>
                  </a:p>
                </p:txBody>
              </p:sp>
            </p:grpSp>
            <p:cxnSp>
              <p:nvCxnSpPr>
                <p:cNvPr id="309" name="직선 연결선 308"/>
                <p:cNvCxnSpPr/>
                <p:nvPr/>
              </p:nvCxnSpPr>
              <p:spPr>
                <a:xfrm>
                  <a:off x="369404" y="1957095"/>
                  <a:ext cx="2475179" cy="0"/>
                </a:xfrm>
                <a:prstGeom prst="line">
                  <a:avLst/>
                </a:prstGeom>
                <a:ln w="158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0" name="오른쪽 화살표 299"/>
            <p:cNvSpPr/>
            <p:nvPr/>
          </p:nvSpPr>
          <p:spPr>
            <a:xfrm>
              <a:off x="7551822" y="4286250"/>
              <a:ext cx="400549" cy="394438"/>
            </a:xfrm>
            <a:prstGeom prst="rightArrow">
              <a:avLst/>
            </a:prstGeom>
            <a:gradFill flip="none" rotWithShape="1">
              <a:gsLst>
                <a:gs pos="80000">
                  <a:srgbClr val="FFC000"/>
                </a:gs>
                <a:gs pos="0">
                  <a:schemeClr val="bg1">
                    <a:alpha val="1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4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Main Service of KONEPS</a:t>
            </a:r>
          </a:p>
        </p:txBody>
      </p:sp>
      <p:grpSp>
        <p:nvGrpSpPr>
          <p:cNvPr id="120" name="그룹 11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21" name="직사각형 12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pic>
        <p:nvPicPr>
          <p:cNvPr id="129" name="Picture 5" descr="2패이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3373"/>
            <a:ext cx="7344815" cy="49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6"/>
          <p:cNvGrpSpPr>
            <a:grpSpLocks/>
          </p:cNvGrpSpPr>
          <p:nvPr/>
        </p:nvGrpSpPr>
        <p:grpSpPr bwMode="auto">
          <a:xfrm>
            <a:off x="5864842" y="1681848"/>
            <a:ext cx="2307557" cy="1675143"/>
            <a:chOff x="3529" y="1077"/>
            <a:chExt cx="1477" cy="1048"/>
          </a:xfrm>
        </p:grpSpPr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3529" y="1077"/>
              <a:ext cx="1306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332668"/>
                  </a:solidFill>
                  <a:latin typeface="Times New Roman" pitchFamily="18" charset="0"/>
                  <a:ea typeface="산돌고딕B" pitchFamily="18" charset="-127"/>
                  <a:cs typeface="Times New Roman" pitchFamily="18" charset="0"/>
                </a:rPr>
                <a:t>e-Contracting</a:t>
              </a:r>
            </a:p>
          </p:txBody>
        </p:sp>
        <p:sp>
          <p:nvSpPr>
            <p:cNvPr id="132" name="Rectangle 8"/>
            <p:cNvSpPr>
              <a:spLocks noChangeArrowheads="1"/>
            </p:cNvSpPr>
            <p:nvPr/>
          </p:nvSpPr>
          <p:spPr bwMode="auto">
            <a:xfrm>
              <a:off x="3594" y="1366"/>
              <a:ext cx="1412" cy="75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buSzPct val="80000"/>
                <a:buFontTx/>
                <a:buBlip>
                  <a:blip r:embed="rId4"/>
                </a:buBlip>
              </a:pPr>
              <a:r>
                <a: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Contract Registration 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4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Contract Composition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4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Contract Review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4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Contract Closure</a:t>
              </a:r>
            </a:p>
          </p:txBody>
        </p:sp>
      </p:grpSp>
      <p:grpSp>
        <p:nvGrpSpPr>
          <p:cNvPr id="134" name="Group 9"/>
          <p:cNvGrpSpPr>
            <a:grpSpLocks/>
          </p:cNvGrpSpPr>
          <p:nvPr/>
        </p:nvGrpSpPr>
        <p:grpSpPr bwMode="auto">
          <a:xfrm>
            <a:off x="1044087" y="1606726"/>
            <a:ext cx="2336231" cy="1670787"/>
            <a:chOff x="536" y="1071"/>
            <a:chExt cx="1493" cy="1044"/>
          </a:xfrm>
        </p:grpSpPr>
        <p:sp>
          <p:nvSpPr>
            <p:cNvPr id="135" name="Text Box 10"/>
            <p:cNvSpPr txBox="1">
              <a:spLocks noChangeArrowheads="1"/>
            </p:cNvSpPr>
            <p:nvPr/>
          </p:nvSpPr>
          <p:spPr bwMode="auto">
            <a:xfrm>
              <a:off x="629" y="1071"/>
              <a:ext cx="1307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A2266"/>
                  </a:solidFill>
                  <a:latin typeface="Times New Roman" pitchFamily="18" charset="0"/>
                  <a:ea typeface="산돌고딕B" pitchFamily="18" charset="-127"/>
                  <a:cs typeface="Times New Roman" pitchFamily="18" charset="0"/>
                </a:rPr>
                <a:t>e-Bidding</a:t>
              </a:r>
            </a:p>
          </p:txBody>
        </p:sp>
        <p:sp>
          <p:nvSpPr>
            <p:cNvPr id="136" name="Rectangle 11"/>
            <p:cNvSpPr>
              <a:spLocks noChangeArrowheads="1"/>
            </p:cNvSpPr>
            <p:nvPr/>
          </p:nvSpPr>
          <p:spPr bwMode="auto">
            <a:xfrm>
              <a:off x="536" y="1357"/>
              <a:ext cx="1493" cy="7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buSzPct val="80000"/>
                <a:buFontTx/>
                <a:buBlip>
                  <a:blip r:embed="rId5"/>
                </a:buBlip>
              </a:pPr>
              <a:r>
                <a: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Bid Notice Registration 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5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Price Assessment/RFQ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5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Auction Management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5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Evaluation / Analysis</a:t>
              </a:r>
            </a:p>
          </p:txBody>
        </p:sp>
      </p:grpSp>
      <p:sp>
        <p:nvSpPr>
          <p:cNvPr id="137" name="Text Box 12"/>
          <p:cNvSpPr txBox="1">
            <a:spLocks noChangeArrowheads="1"/>
          </p:cNvSpPr>
          <p:nvPr/>
        </p:nvSpPr>
        <p:spPr bwMode="auto">
          <a:xfrm>
            <a:off x="5756685" y="4221088"/>
            <a:ext cx="2041760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rgbClr val="125052"/>
                </a:solidFill>
                <a:latin typeface="Times New Roman" pitchFamily="18" charset="0"/>
                <a:ea typeface="산돌고딕B" pitchFamily="18" charset="-127"/>
                <a:cs typeface="Times New Roman" pitchFamily="18" charset="0"/>
              </a:rPr>
              <a:t>e-Shopping </a:t>
            </a:r>
            <a:endParaRPr lang="en-US" altLang="ko-KR" sz="2000" b="1" dirty="0" smtClean="0">
              <a:solidFill>
                <a:srgbClr val="125052"/>
              </a:solidFill>
              <a:latin typeface="Times New Roman" pitchFamily="18" charset="0"/>
              <a:ea typeface="산돌고딕B" pitchFamily="18" charset="-127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ko-KR" sz="2000" b="1" dirty="0" smtClean="0">
                <a:solidFill>
                  <a:srgbClr val="125052"/>
                </a:solidFill>
                <a:latin typeface="Times New Roman" pitchFamily="18" charset="0"/>
                <a:ea typeface="산돌고딕B" pitchFamily="18" charset="-127"/>
                <a:cs typeface="Times New Roman" pitchFamily="18" charset="0"/>
              </a:rPr>
              <a:t>Mall</a:t>
            </a:r>
            <a:endParaRPr lang="en-US" altLang="ko-KR" sz="2000" b="1" dirty="0">
              <a:solidFill>
                <a:srgbClr val="125052"/>
              </a:solidFill>
              <a:latin typeface="Times New Roman" pitchFamily="18" charset="0"/>
              <a:ea typeface="산돌고딕B" pitchFamily="18" charset="-127"/>
              <a:cs typeface="Times New Roman" pitchFamily="18" charset="0"/>
            </a:endParaRP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5901263" y="4720860"/>
            <a:ext cx="2127121" cy="121264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SzPct val="80000"/>
              <a:buFontTx/>
              <a:buBlip>
                <a:blip r:embed="rId6"/>
              </a:buBlip>
            </a:pPr>
            <a:r>
              <a: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Registration </a:t>
            </a:r>
          </a:p>
          <a:p>
            <a:pPr>
              <a:lnSpc>
                <a:spcPct val="130000"/>
              </a:lnSpc>
              <a:buSzPct val="80000"/>
              <a:buFontTx/>
              <a:buBlip>
                <a:blip r:embed="rId6"/>
              </a:buBlip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Product List Inquiry </a:t>
            </a:r>
          </a:p>
          <a:p>
            <a:pPr>
              <a:lnSpc>
                <a:spcPct val="130000"/>
              </a:lnSpc>
              <a:buSzPct val="80000"/>
              <a:buFontTx/>
              <a:buBlip>
                <a:blip r:embed="rId6"/>
              </a:buBlip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Product Search</a:t>
            </a:r>
          </a:p>
          <a:p>
            <a:pPr>
              <a:lnSpc>
                <a:spcPct val="130000"/>
              </a:lnSpc>
              <a:buSzPct val="80000"/>
              <a:buFontTx/>
              <a:buBlip>
                <a:blip r:embed="rId6"/>
              </a:buBlip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e-Mall</a:t>
            </a:r>
          </a:p>
        </p:txBody>
      </p:sp>
      <p:grpSp>
        <p:nvGrpSpPr>
          <p:cNvPr id="139" name="Group 14"/>
          <p:cNvGrpSpPr>
            <a:grpSpLocks/>
          </p:cNvGrpSpPr>
          <p:nvPr/>
        </p:nvGrpSpPr>
        <p:grpSpPr bwMode="auto">
          <a:xfrm>
            <a:off x="1043608" y="4149686"/>
            <a:ext cx="2188763" cy="1924089"/>
            <a:chOff x="820" y="2662"/>
            <a:chExt cx="1400" cy="1203"/>
          </a:xfrm>
        </p:grpSpPr>
        <p:sp>
          <p:nvSpPr>
            <p:cNvPr id="140" name="Text Box 15"/>
            <p:cNvSpPr txBox="1">
              <a:spLocks noChangeArrowheads="1"/>
            </p:cNvSpPr>
            <p:nvPr/>
          </p:nvSpPr>
          <p:spPr bwMode="auto">
            <a:xfrm>
              <a:off x="820" y="2662"/>
              <a:ext cx="1307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124620"/>
                  </a:solidFill>
                  <a:latin typeface="Times New Roman" pitchFamily="18" charset="0"/>
                  <a:ea typeface="산돌고딕B" pitchFamily="18" charset="-127"/>
                  <a:cs typeface="Times New Roman" pitchFamily="18" charset="0"/>
                </a:rPr>
                <a:t>e-Payment</a:t>
              </a:r>
            </a:p>
          </p:txBody>
        </p:sp>
        <p:sp>
          <p:nvSpPr>
            <p:cNvPr id="141" name="Rectangle 16"/>
            <p:cNvSpPr>
              <a:spLocks noChangeArrowheads="1"/>
            </p:cNvSpPr>
            <p:nvPr/>
          </p:nvSpPr>
          <p:spPr bwMode="auto">
            <a:xfrm>
              <a:off x="884" y="2932"/>
              <a:ext cx="1336" cy="93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buSzPct val="80000"/>
                <a:buFontTx/>
                <a:buBlip>
                  <a:blip r:embed="rId7"/>
                </a:buBlip>
              </a:pPr>
              <a:r>
                <a: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Payment Request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7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Payment Verification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7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Expenditure Mgmt.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7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Monetary Transfer</a:t>
              </a:r>
            </a:p>
            <a:p>
              <a:pPr>
                <a:lnSpc>
                  <a:spcPct val="130000"/>
                </a:lnSpc>
                <a:buSzPct val="80000"/>
                <a:buFontTx/>
                <a:buBlip>
                  <a:blip r:embed="rId7"/>
                </a:buBlip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Fee Management</a:t>
              </a:r>
            </a:p>
          </p:txBody>
        </p:sp>
      </p:grp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3923928" y="3571517"/>
            <a:ext cx="1270679" cy="58470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KONEPS</a:t>
            </a:r>
          </a:p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System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3524896" y="2852936"/>
            <a:ext cx="2031997" cy="1951661"/>
            <a:chOff x="8967634" y="2930330"/>
            <a:chExt cx="1579716" cy="1579712"/>
          </a:xfrm>
        </p:grpSpPr>
        <p:grpSp>
          <p:nvGrpSpPr>
            <p:cNvPr id="25" name="그룹 24"/>
            <p:cNvGrpSpPr/>
            <p:nvPr/>
          </p:nvGrpSpPr>
          <p:grpSpPr>
            <a:xfrm>
              <a:off x="8967634" y="2930330"/>
              <a:ext cx="1579716" cy="1579712"/>
              <a:chOff x="3548120" y="2492955"/>
              <a:chExt cx="2047759" cy="2047759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3548120" y="2492955"/>
                <a:ext cx="2047759" cy="2047759"/>
              </a:xfrm>
              <a:prstGeom prst="ellipse">
                <a:avLst/>
              </a:prstGeom>
              <a:noFill/>
              <a:ln w="66675">
                <a:gradFill flip="none" rotWithShape="1">
                  <a:gsLst>
                    <a:gs pos="0">
                      <a:srgbClr val="00B0F0"/>
                    </a:gs>
                    <a:gs pos="100000">
                      <a:srgbClr val="C9F1FF"/>
                    </a:gs>
                  </a:gsLst>
                  <a:lin ang="2700000" scaled="1"/>
                  <a:tileRect/>
                </a:gradFill>
              </a:ln>
              <a:effectLst>
                <a:outerShdw blurRad="50800" dist="25400" dir="5400000" algn="t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>
                <a:off x="3657599" y="2634073"/>
                <a:ext cx="1828800" cy="1765523"/>
                <a:chOff x="3779912" y="1988841"/>
                <a:chExt cx="1828800" cy="1765523"/>
              </a:xfrm>
            </p:grpSpPr>
            <p:sp>
              <p:nvSpPr>
                <p:cNvPr id="29" name="타원 28"/>
                <p:cNvSpPr/>
                <p:nvPr/>
              </p:nvSpPr>
              <p:spPr>
                <a:xfrm>
                  <a:off x="3779912" y="1988841"/>
                  <a:ext cx="1828800" cy="1765523"/>
                </a:xfrm>
                <a:prstGeom prst="ellipse">
                  <a:avLst/>
                </a:prstGeom>
                <a:gradFill>
                  <a:gsLst>
                    <a:gs pos="95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rgbClr val="65C2F1"/>
                  </a:solidFill>
                </a:ln>
                <a:effectLst>
                  <a:outerShdw blurRad="50800" dist="25400" dir="5400000" algn="t" rotWithShape="0">
                    <a:prstClr val="black">
                      <a:alpha val="6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" name="그룹 29"/>
                <p:cNvGrpSpPr/>
                <p:nvPr/>
              </p:nvGrpSpPr>
              <p:grpSpPr>
                <a:xfrm>
                  <a:off x="3823309" y="2007837"/>
                  <a:ext cx="1780108" cy="1633567"/>
                  <a:chOff x="2808604" y="3751706"/>
                  <a:chExt cx="1750554" cy="1634330"/>
                </a:xfrm>
              </p:grpSpPr>
              <p:pic>
                <p:nvPicPr>
                  <p:cNvPr id="31" name="Picture 2" descr="D:\시우컴퍼니\2013.09.10_조달청\IMAGE\tds003tg0706_300dpi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colorTemperature colorTemp="4700"/>
                            </a14:imgEffect>
                            <a14:imgEffect>
                              <a14:brightnessContrast bright="17000" contrast="-7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08604" y="3751706"/>
                    <a:ext cx="1750554" cy="16343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그림 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81" t="53738" r="38181" b="27945"/>
                  <a:stretch>
                    <a:fillRect/>
                  </a:stretch>
                </p:blipFill>
                <p:spPr bwMode="auto">
                  <a:xfrm>
                    <a:off x="2828642" y="3890284"/>
                    <a:ext cx="1671411" cy="97622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01600" sx="102000" sy="102000" algn="ctr" rotWithShape="0">
                      <a:schemeClr val="bg1">
                        <a:alpha val="87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9075438" y="3736082"/>
              <a:ext cx="1402062" cy="42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Korea on-line e-procurement system</a:t>
              </a:r>
              <a:endParaRPr lang="en-US" altLang="ko-KR" sz="1400" spc="-2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6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types and partner systems</a:t>
            </a: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01" name="직사각형 10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56614" y="1446470"/>
            <a:ext cx="3711330" cy="5006717"/>
            <a:chOff x="238373" y="1446470"/>
            <a:chExt cx="3711330" cy="5006717"/>
          </a:xfrm>
        </p:grpSpPr>
        <p:sp>
          <p:nvSpPr>
            <p:cNvPr id="105" name="모서리가 둥근 직사각형 104"/>
            <p:cNvSpPr/>
            <p:nvPr/>
          </p:nvSpPr>
          <p:spPr>
            <a:xfrm rot="16200000">
              <a:off x="-408217" y="2095268"/>
              <a:ext cx="5006717" cy="3709122"/>
            </a:xfrm>
            <a:prstGeom prst="roundRect">
              <a:avLst>
                <a:gd name="adj" fmla="val 1814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9000">
                  <a:schemeClr val="tx2">
                    <a:lumMod val="5000"/>
                    <a:lumOff val="95000"/>
                    <a:alpha val="48000"/>
                  </a:schemeClr>
                </a:gs>
                <a:gs pos="14000">
                  <a:schemeClr val="tx2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19050">
              <a:noFill/>
            </a:ln>
            <a:effectLst>
              <a:outerShdw blurRad="88900" dist="12700" dir="5400000" algn="t" rotWithShape="0">
                <a:prstClr val="black">
                  <a:alpha val="44000"/>
                </a:prstClr>
              </a:outerShdw>
            </a:effectLst>
            <a:scene3d>
              <a:camera prst="orthographicFront"/>
              <a:lightRig rig="threePt" dir="t"/>
            </a:scene3d>
            <a:sp3d extrusionH="342900">
              <a:bevelT w="6350" h="0"/>
              <a:extrusionClr>
                <a:srgbClr val="F5862B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0" latinLnBrk="0" hangingPunct="0"/>
              <a:endParaRPr lang="ko-KR" altLang="en-US" sz="2000" spc="-15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  <a:effectLst>
                  <a:reflection blurRad="6350" stA="13000" endPos="41000" dist="63500" dir="5400000" sy="-100000" algn="bl" rotWithShape="0"/>
                </a:effectLst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6" name="TextBox 11"/>
            <p:cNvSpPr txBox="1">
              <a:spLocks noChangeArrowheads="1"/>
            </p:cNvSpPr>
            <p:nvPr/>
          </p:nvSpPr>
          <p:spPr bwMode="auto">
            <a:xfrm>
              <a:off x="587525" y="1927191"/>
              <a:ext cx="278999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Using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the standard linkage solution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of KONEPS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procurement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information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is sent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and received in real time or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 batches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 document format</a:t>
              </a: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238373" y="1542535"/>
              <a:ext cx="3449310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70C0">
                    <a:alpha val="82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altLang="ko-KR" spc="-10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ko-KR" b="1" spc="-10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Document Send/Receive Type</a:t>
              </a:r>
              <a:endParaRPr lang="en-US" altLang="ko-KR" b="1" spc="-10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1800000" algn="ctr" rotWithShape="0">
                    <a:prstClr val="black">
                      <a:alpha val="68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1"/>
            <p:cNvSpPr txBox="1">
              <a:spLocks noChangeArrowheads="1"/>
            </p:cNvSpPr>
            <p:nvPr/>
          </p:nvSpPr>
          <p:spPr bwMode="auto">
            <a:xfrm>
              <a:off x="587525" y="3714752"/>
              <a:ext cx="27899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Only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the information requested by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 entity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is provided in XML format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 real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238373" y="3357562"/>
              <a:ext cx="3449310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70C0">
                    <a:alpha val="82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altLang="ko-KR" b="1" spc="-10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Inquiry Service Type</a:t>
              </a:r>
            </a:p>
          </p:txBody>
        </p:sp>
        <p:sp>
          <p:nvSpPr>
            <p:cNvPr id="110" name="TextBox 11"/>
            <p:cNvSpPr txBox="1">
              <a:spLocks noChangeArrowheads="1"/>
            </p:cNvSpPr>
            <p:nvPr/>
          </p:nvSpPr>
          <p:spPr bwMode="auto">
            <a:xfrm>
              <a:off x="587525" y="5175679"/>
              <a:ext cx="278999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Document 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relay is mediated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through KONEPS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between procurement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info company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and supplier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238373" y="4791023"/>
              <a:ext cx="3449310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70C0">
                    <a:alpha val="82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altLang="ko-KR" spc="-2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ko-KR" b="1" spc="-10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Relay Type</a:t>
              </a: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3371850" y="1406297"/>
            <a:ext cx="5556126" cy="5046891"/>
            <a:chOff x="3371850" y="1406297"/>
            <a:chExt cx="5556126" cy="5046891"/>
          </a:xfrm>
        </p:grpSpPr>
        <p:grpSp>
          <p:nvGrpSpPr>
            <p:cNvPr id="113" name="그룹 112"/>
            <p:cNvGrpSpPr/>
            <p:nvPr/>
          </p:nvGrpSpPr>
          <p:grpSpPr>
            <a:xfrm>
              <a:off x="4352197" y="1992085"/>
              <a:ext cx="3557571" cy="3637143"/>
              <a:chOff x="4381500" y="1854200"/>
              <a:chExt cx="3557571" cy="3637143"/>
            </a:xfrm>
          </p:grpSpPr>
          <p:sp>
            <p:nvSpPr>
              <p:cNvPr id="213" name="Text Box 1233"/>
              <p:cNvSpPr txBox="1">
                <a:spLocks noChangeArrowheads="1"/>
              </p:cNvSpPr>
              <p:nvPr/>
            </p:nvSpPr>
            <p:spPr bwMode="auto">
              <a:xfrm rot="5400000">
                <a:off x="4950619" y="2520830"/>
                <a:ext cx="1063625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Registration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Text Box 1233"/>
              <p:cNvSpPr txBox="1">
                <a:spLocks noChangeArrowheads="1"/>
              </p:cNvSpPr>
              <p:nvPr/>
            </p:nvSpPr>
            <p:spPr bwMode="auto">
              <a:xfrm rot="5400000">
                <a:off x="5217130" y="2471807"/>
                <a:ext cx="965577" cy="21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Bid, Contract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Text Box 1233"/>
              <p:cNvSpPr txBox="1">
                <a:spLocks noChangeArrowheads="1"/>
              </p:cNvSpPr>
              <p:nvPr/>
            </p:nvSpPr>
            <p:spPr bwMode="auto">
              <a:xfrm rot="17640952">
                <a:off x="5894387" y="2275715"/>
                <a:ext cx="1046163" cy="203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54000" rIns="5400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Credit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Text Box 1233"/>
              <p:cNvSpPr txBox="1">
                <a:spLocks noChangeArrowheads="1"/>
              </p:cNvSpPr>
              <p:nvPr/>
            </p:nvSpPr>
            <p:spPr bwMode="auto">
              <a:xfrm rot="18351772">
                <a:off x="4278313" y="4126740"/>
                <a:ext cx="687387" cy="203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guarantee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Text Box 1233"/>
              <p:cNvSpPr txBox="1">
                <a:spLocks noChangeArrowheads="1"/>
              </p:cNvSpPr>
              <p:nvPr/>
            </p:nvSpPr>
            <p:spPr bwMode="auto">
              <a:xfrm rot="19529682">
                <a:off x="4381500" y="4591050"/>
                <a:ext cx="1017588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Bid, Contract Info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Text Box 1233"/>
              <p:cNvSpPr txBox="1">
                <a:spLocks noChangeArrowheads="1"/>
              </p:cNvSpPr>
              <p:nvPr/>
            </p:nvSpPr>
            <p:spPr bwMode="auto">
              <a:xfrm rot="16200000">
                <a:off x="4927113" y="4851581"/>
                <a:ext cx="94297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Pre-performed result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Text Box 1233"/>
              <p:cNvSpPr txBox="1">
                <a:spLocks noChangeArrowheads="1"/>
              </p:cNvSpPr>
              <p:nvPr/>
            </p:nvSpPr>
            <p:spPr bwMode="auto">
              <a:xfrm rot="16200000">
                <a:off x="5248015" y="4932282"/>
                <a:ext cx="840310" cy="21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Contract Info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Text Box 1233"/>
              <p:cNvSpPr txBox="1">
                <a:spLocks noChangeArrowheads="1"/>
              </p:cNvSpPr>
              <p:nvPr/>
            </p:nvSpPr>
            <p:spPr bwMode="auto">
              <a:xfrm rot="16197041" flipH="1">
                <a:off x="6159638" y="4902999"/>
                <a:ext cx="922388" cy="203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Certified Info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 Box 1233"/>
              <p:cNvSpPr txBox="1">
                <a:spLocks noChangeArrowheads="1"/>
              </p:cNvSpPr>
              <p:nvPr/>
            </p:nvSpPr>
            <p:spPr bwMode="auto">
              <a:xfrm rot="19519712">
                <a:off x="6526965" y="2799067"/>
                <a:ext cx="1377950" cy="438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54000" rIns="54000">
                <a:spAutoFit/>
              </a:bodyPr>
              <a:lstStyle>
                <a:defPPr>
                  <a:defRPr lang="ko-KR"/>
                </a:defPPr>
                <a:lvl1pPr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Tax calculation sheet,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Billing statement,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Order sheet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Text Box 1233"/>
              <p:cNvSpPr txBox="1">
                <a:spLocks noChangeArrowheads="1"/>
              </p:cNvSpPr>
              <p:nvPr/>
            </p:nvSpPr>
            <p:spPr bwMode="auto">
              <a:xfrm rot="1964458">
                <a:off x="6645003" y="4496605"/>
                <a:ext cx="1128712" cy="424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54000" rIns="54000">
                <a:spAutoFit/>
              </a:bodyPr>
              <a:lstStyle/>
              <a:p>
                <a:pPr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Housing bond, development bond, network Loan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Text Box 1233"/>
              <p:cNvSpPr txBox="1">
                <a:spLocks noChangeArrowheads="1"/>
              </p:cNvSpPr>
              <p:nvPr/>
            </p:nvSpPr>
            <p:spPr bwMode="auto">
              <a:xfrm rot="2959227">
                <a:off x="4169569" y="3155776"/>
                <a:ext cx="1098550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Contract,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Invitation tender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Catalog Info.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Text Box 1233"/>
              <p:cNvSpPr txBox="1">
                <a:spLocks noChangeArrowheads="1"/>
              </p:cNvSpPr>
              <p:nvPr/>
            </p:nvSpPr>
            <p:spPr bwMode="auto">
              <a:xfrm>
                <a:off x="6757971" y="3560097"/>
                <a:ext cx="1181100" cy="20313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 lIns="54000" rIns="5400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  <a:defRPr/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Quality Certified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Text Box 1233"/>
              <p:cNvSpPr txBox="1">
                <a:spLocks noChangeArrowheads="1"/>
              </p:cNvSpPr>
              <p:nvPr/>
            </p:nvSpPr>
            <p:spPr bwMode="auto">
              <a:xfrm>
                <a:off x="6904417" y="3854670"/>
                <a:ext cx="871886" cy="20313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 wrap="square" lIns="54000" rIns="5400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  <a:defRPr/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Catalog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4" name="그룹 113"/>
            <p:cNvGrpSpPr/>
            <p:nvPr/>
          </p:nvGrpSpPr>
          <p:grpSpPr>
            <a:xfrm>
              <a:off x="4330700" y="2147660"/>
              <a:ext cx="3436210" cy="3541939"/>
              <a:chOff x="4330700" y="2147660"/>
              <a:chExt cx="3436210" cy="3541939"/>
            </a:xfrm>
          </p:grpSpPr>
          <p:sp>
            <p:nvSpPr>
              <p:cNvPr id="194" name="Line 77"/>
              <p:cNvSpPr>
                <a:spLocks noChangeShapeType="1"/>
              </p:cNvSpPr>
              <p:nvPr/>
            </p:nvSpPr>
            <p:spPr bwMode="auto">
              <a:xfrm flipV="1">
                <a:off x="6756400" y="2988241"/>
                <a:ext cx="985600" cy="698632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78"/>
              <p:cNvSpPr>
                <a:spLocks noChangeShapeType="1"/>
              </p:cNvSpPr>
              <p:nvPr/>
            </p:nvSpPr>
            <p:spPr bwMode="auto">
              <a:xfrm>
                <a:off x="6788150" y="4176485"/>
                <a:ext cx="968744" cy="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Line 79"/>
              <p:cNvSpPr>
                <a:spLocks noChangeShapeType="1"/>
              </p:cNvSpPr>
              <p:nvPr/>
            </p:nvSpPr>
            <p:spPr bwMode="auto">
              <a:xfrm flipH="1">
                <a:off x="6891706" y="3903435"/>
                <a:ext cx="865188" cy="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자유형 14"/>
              <p:cNvSpPr>
                <a:spLocks/>
              </p:cNvSpPr>
              <p:nvPr/>
            </p:nvSpPr>
            <p:spPr bwMode="auto">
              <a:xfrm>
                <a:off x="5692047" y="2160360"/>
                <a:ext cx="936625" cy="722313"/>
              </a:xfrm>
              <a:custGeom>
                <a:avLst/>
                <a:gdLst>
                  <a:gd name="T0" fmla="*/ 354 w 1416106"/>
                  <a:gd name="T1" fmla="*/ 0 h 1092346"/>
                  <a:gd name="T2" fmla="*/ 241 w 1416106"/>
                  <a:gd name="T3" fmla="*/ 1884 h 1092346"/>
                  <a:gd name="T4" fmla="*/ 109 w 1416106"/>
                  <a:gd name="T5" fmla="*/ 1947 h 1092346"/>
                  <a:gd name="T6" fmla="*/ 0 w 1416106"/>
                  <a:gd name="T7" fmla="*/ 32 h 10923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6106"/>
                  <a:gd name="T13" fmla="*/ 0 h 1092346"/>
                  <a:gd name="T14" fmla="*/ 1416106 w 1416106"/>
                  <a:gd name="T15" fmla="*/ 1092346 h 10923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6106" h="1092346">
                    <a:moveTo>
                      <a:pt x="1416106" y="0"/>
                    </a:moveTo>
                    <a:cubicBezTo>
                      <a:pt x="1271123" y="395161"/>
                      <a:pt x="1126141" y="790322"/>
                      <a:pt x="962952" y="954860"/>
                    </a:cubicBezTo>
                    <a:cubicBezTo>
                      <a:pt x="799763" y="1119398"/>
                      <a:pt x="597462" y="1143674"/>
                      <a:pt x="436970" y="987228"/>
                    </a:cubicBezTo>
                    <a:cubicBezTo>
                      <a:pt x="276478" y="830782"/>
                      <a:pt x="138239" y="423483"/>
                      <a:pt x="0" y="16184"/>
                    </a:cubicBezTo>
                  </a:path>
                </a:pathLst>
              </a:custGeom>
              <a:noFill/>
              <a:ln w="15875" cmpd="sng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Line 76"/>
              <p:cNvSpPr>
                <a:spLocks noChangeShapeType="1"/>
              </p:cNvSpPr>
              <p:nvPr/>
            </p:nvSpPr>
            <p:spPr bwMode="auto">
              <a:xfrm flipH="1">
                <a:off x="6496050" y="2147660"/>
                <a:ext cx="226285" cy="110989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Line 76"/>
              <p:cNvSpPr>
                <a:spLocks noChangeShapeType="1"/>
              </p:cNvSpPr>
              <p:nvPr/>
            </p:nvSpPr>
            <p:spPr bwMode="auto">
              <a:xfrm flipH="1">
                <a:off x="5579335" y="2147660"/>
                <a:ext cx="0" cy="107179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Line 76"/>
              <p:cNvSpPr>
                <a:spLocks noChangeShapeType="1"/>
              </p:cNvSpPr>
              <p:nvPr/>
            </p:nvSpPr>
            <p:spPr bwMode="auto">
              <a:xfrm flipH="1" flipV="1">
                <a:off x="5372960" y="2218681"/>
                <a:ext cx="0" cy="1223018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4"/>
              <p:cNvSpPr>
                <a:spLocks/>
              </p:cNvSpPr>
              <p:nvPr/>
            </p:nvSpPr>
            <p:spPr bwMode="auto">
              <a:xfrm>
                <a:off x="4455385" y="2173131"/>
                <a:ext cx="754838" cy="2739954"/>
              </a:xfrm>
              <a:custGeom>
                <a:avLst/>
                <a:gdLst>
                  <a:gd name="T0" fmla="*/ 189 w 463"/>
                  <a:gd name="T1" fmla="*/ 0 h 1688"/>
                  <a:gd name="T2" fmla="*/ 431 w 463"/>
                  <a:gd name="T3" fmla="*/ 885 h 1688"/>
                  <a:gd name="T4" fmla="*/ 0 w 463"/>
                  <a:gd name="T5" fmla="*/ 1688 h 1688"/>
                  <a:gd name="T6" fmla="*/ 0 60000 65536"/>
                  <a:gd name="T7" fmla="*/ 0 60000 65536"/>
                  <a:gd name="T8" fmla="*/ 0 60000 65536"/>
                  <a:gd name="T9" fmla="*/ 0 w 463"/>
                  <a:gd name="T10" fmla="*/ 0 h 1688"/>
                  <a:gd name="T11" fmla="*/ 463 w 463"/>
                  <a:gd name="T12" fmla="*/ 1688 h 1688"/>
                  <a:gd name="connsiteX0" fmla="*/ 5584 w 9397"/>
                  <a:gd name="connsiteY0" fmla="*/ 0 h 10000"/>
                  <a:gd name="connsiteX1" fmla="*/ 9309 w 9397"/>
                  <a:gd name="connsiteY1" fmla="*/ 5243 h 10000"/>
                  <a:gd name="connsiteX2" fmla="*/ 0 w 9397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97" h="10000">
                    <a:moveTo>
                      <a:pt x="5584" y="0"/>
                    </a:moveTo>
                    <a:cubicBezTo>
                      <a:pt x="6448" y="877"/>
                      <a:pt x="10000" y="3578"/>
                      <a:pt x="9309" y="5243"/>
                    </a:cubicBezTo>
                    <a:cubicBezTo>
                      <a:pt x="8618" y="6908"/>
                      <a:pt x="1447" y="9212"/>
                      <a:pt x="0" y="10000"/>
                    </a:cubicBezTo>
                  </a:path>
                </a:pathLst>
              </a:custGeom>
              <a:noFill/>
              <a:ln w="158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5"/>
              <p:cNvSpPr>
                <a:spLocks/>
              </p:cNvSpPr>
              <p:nvPr/>
            </p:nvSpPr>
            <p:spPr bwMode="auto">
              <a:xfrm>
                <a:off x="4333604" y="2214253"/>
                <a:ext cx="780145" cy="2653643"/>
              </a:xfrm>
              <a:custGeom>
                <a:avLst/>
                <a:gdLst>
                  <a:gd name="T0" fmla="*/ 100 w 409"/>
                  <a:gd name="T1" fmla="*/ 0 h 1609"/>
                  <a:gd name="T2" fmla="*/ 304 w 409"/>
                  <a:gd name="T3" fmla="*/ 755 h 1609"/>
                  <a:gd name="T4" fmla="*/ 0 w 409"/>
                  <a:gd name="T5" fmla="*/ 1418 h 1609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609"/>
                  <a:gd name="T11" fmla="*/ 409 w 409"/>
                  <a:gd name="T12" fmla="*/ 1609 h 1609"/>
                  <a:gd name="connsiteX0" fmla="*/ 4983 w 11371"/>
                  <a:gd name="connsiteY0" fmla="*/ 0 h 10520"/>
                  <a:gd name="connsiteX1" fmla="*/ 11340 w 11371"/>
                  <a:gd name="connsiteY1" fmla="*/ 5326 h 10520"/>
                  <a:gd name="connsiteX2" fmla="*/ 0 w 11371"/>
                  <a:gd name="connsiteY2" fmla="*/ 10520 h 10520"/>
                  <a:gd name="connsiteX0" fmla="*/ 6744 w 11384"/>
                  <a:gd name="connsiteY0" fmla="*/ 0 h 10347"/>
                  <a:gd name="connsiteX1" fmla="*/ 11340 w 11384"/>
                  <a:gd name="connsiteY1" fmla="*/ 5153 h 10347"/>
                  <a:gd name="connsiteX2" fmla="*/ 0 w 11384"/>
                  <a:gd name="connsiteY2" fmla="*/ 10347 h 1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4" h="10347">
                    <a:moveTo>
                      <a:pt x="6744" y="0"/>
                    </a:moveTo>
                    <a:cubicBezTo>
                      <a:pt x="7795" y="889"/>
                      <a:pt x="11853" y="3488"/>
                      <a:pt x="11340" y="5153"/>
                    </a:cubicBezTo>
                    <a:cubicBezTo>
                      <a:pt x="10826" y="6819"/>
                      <a:pt x="1980" y="9371"/>
                      <a:pt x="0" y="10347"/>
                    </a:cubicBezTo>
                  </a:path>
                </a:pathLst>
              </a:custGeom>
              <a:noFill/>
              <a:ln w="15875" cap="flat" cmpd="sng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Line 46"/>
              <p:cNvSpPr>
                <a:spLocks noChangeShapeType="1"/>
              </p:cNvSpPr>
              <p:nvPr/>
            </p:nvSpPr>
            <p:spPr bwMode="auto">
              <a:xfrm flipV="1">
                <a:off x="4330700" y="4497160"/>
                <a:ext cx="859697" cy="55109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Line 47"/>
              <p:cNvSpPr>
                <a:spLocks noChangeShapeType="1"/>
              </p:cNvSpPr>
              <p:nvPr/>
            </p:nvSpPr>
            <p:spPr bwMode="auto">
              <a:xfrm flipH="1">
                <a:off x="4455384" y="4533900"/>
                <a:ext cx="973866" cy="688748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Line 48"/>
              <p:cNvSpPr>
                <a:spLocks noChangeShapeType="1"/>
              </p:cNvSpPr>
              <p:nvPr/>
            </p:nvSpPr>
            <p:spPr bwMode="auto">
              <a:xfrm flipH="1" flipV="1">
                <a:off x="4413249" y="2869945"/>
                <a:ext cx="679449" cy="794003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Line 50"/>
              <p:cNvSpPr>
                <a:spLocks noChangeShapeType="1"/>
              </p:cNvSpPr>
              <p:nvPr/>
            </p:nvSpPr>
            <p:spPr bwMode="auto">
              <a:xfrm flipV="1">
                <a:off x="5463447" y="4675952"/>
                <a:ext cx="0" cy="1013647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Line 51"/>
              <p:cNvSpPr>
                <a:spLocks noChangeShapeType="1"/>
              </p:cNvSpPr>
              <p:nvPr/>
            </p:nvSpPr>
            <p:spPr bwMode="auto">
              <a:xfrm>
                <a:off x="5714272" y="4691531"/>
                <a:ext cx="0" cy="933747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Line 52"/>
              <p:cNvSpPr>
                <a:spLocks noChangeShapeType="1"/>
              </p:cNvSpPr>
              <p:nvPr/>
            </p:nvSpPr>
            <p:spPr bwMode="auto">
              <a:xfrm flipV="1">
                <a:off x="6674710" y="4682921"/>
                <a:ext cx="0" cy="949325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Line 77"/>
              <p:cNvSpPr>
                <a:spLocks noChangeShapeType="1"/>
              </p:cNvSpPr>
              <p:nvPr/>
            </p:nvSpPr>
            <p:spPr bwMode="auto">
              <a:xfrm>
                <a:off x="6795360" y="4335780"/>
                <a:ext cx="971550" cy="614363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>
              <a:off x="5221179" y="3177456"/>
              <a:ext cx="1579716" cy="1579712"/>
              <a:chOff x="8967634" y="2930330"/>
              <a:chExt cx="1579716" cy="1579712"/>
            </a:xfrm>
          </p:grpSpPr>
          <p:grpSp>
            <p:nvGrpSpPr>
              <p:cNvPr id="186" name="그룹 185"/>
              <p:cNvGrpSpPr/>
              <p:nvPr/>
            </p:nvGrpSpPr>
            <p:grpSpPr>
              <a:xfrm>
                <a:off x="8967634" y="2930330"/>
                <a:ext cx="1579716" cy="1579712"/>
                <a:chOff x="3548120" y="2492955"/>
                <a:chExt cx="2047759" cy="2047759"/>
              </a:xfrm>
            </p:grpSpPr>
            <p:sp>
              <p:nvSpPr>
                <p:cNvPr id="188" name="타원 187"/>
                <p:cNvSpPr/>
                <p:nvPr/>
              </p:nvSpPr>
              <p:spPr>
                <a:xfrm>
                  <a:off x="3548120" y="2492955"/>
                  <a:ext cx="2047759" cy="2047759"/>
                </a:xfrm>
                <a:prstGeom prst="ellipse">
                  <a:avLst/>
                </a:prstGeom>
                <a:noFill/>
                <a:ln w="66675">
                  <a:gradFill flip="none" rotWithShape="1">
                    <a:gsLst>
                      <a:gs pos="0">
                        <a:srgbClr val="00B0F0"/>
                      </a:gs>
                      <a:gs pos="100000">
                        <a:srgbClr val="C9F1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50800" dist="25400" dir="5400000" algn="t" rotWithShape="0">
                    <a:prstClr val="black">
                      <a:alpha val="6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9" name="그룹 188"/>
                <p:cNvGrpSpPr/>
                <p:nvPr/>
              </p:nvGrpSpPr>
              <p:grpSpPr>
                <a:xfrm>
                  <a:off x="3657599" y="2634073"/>
                  <a:ext cx="1828800" cy="1765523"/>
                  <a:chOff x="3779912" y="1988841"/>
                  <a:chExt cx="1828800" cy="1765523"/>
                </a:xfrm>
              </p:grpSpPr>
              <p:sp>
                <p:nvSpPr>
                  <p:cNvPr id="190" name="타원 189"/>
                  <p:cNvSpPr/>
                  <p:nvPr/>
                </p:nvSpPr>
                <p:spPr>
                  <a:xfrm>
                    <a:off x="3779912" y="1988841"/>
                    <a:ext cx="1828800" cy="1765523"/>
                  </a:xfrm>
                  <a:prstGeom prst="ellipse">
                    <a:avLst/>
                  </a:prstGeom>
                  <a:gradFill>
                    <a:gsLst>
                      <a:gs pos="95000">
                        <a:schemeClr val="bg1"/>
                      </a:gs>
                      <a:gs pos="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ln>
                    <a:solidFill>
                      <a:srgbClr val="65C2F1"/>
                    </a:solidFill>
                  </a:ln>
                  <a:effectLst>
                    <a:outerShdw blurRad="50800" dist="25400" dir="5400000" algn="t" rotWithShape="0">
                      <a:prstClr val="black">
                        <a:alpha val="6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pc="-20" dirty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91" name="그룹 190"/>
                  <p:cNvGrpSpPr/>
                  <p:nvPr/>
                </p:nvGrpSpPr>
                <p:grpSpPr>
                  <a:xfrm>
                    <a:off x="3823309" y="2007837"/>
                    <a:ext cx="1780108" cy="1633567"/>
                    <a:chOff x="2808604" y="3751706"/>
                    <a:chExt cx="1750554" cy="1634330"/>
                  </a:xfrm>
                </p:grpSpPr>
                <p:pic>
                  <p:nvPicPr>
                    <p:cNvPr id="192" name="Picture 2" descr="D:\시우컴퍼니\2013.09.10_조달청\IMAGE\tds003tg0706_300dpi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colorTemperature colorTemp="4700"/>
                              </a14:imgEffect>
                              <a14:imgEffect>
                                <a14:brightnessContrast bright="17000" contrast="-7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08604" y="3751706"/>
                      <a:ext cx="1750554" cy="163433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93" name="그림 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281" t="53738" r="38181" b="27945"/>
                    <a:stretch>
                      <a:fillRect/>
                    </a:stretch>
                  </p:blipFill>
                  <p:spPr bwMode="auto">
                    <a:xfrm>
                      <a:off x="2828642" y="3890284"/>
                      <a:ext cx="1671411" cy="97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101600" sx="102000" sy="102000" algn="ctr" rotWithShape="0">
                        <a:schemeClr val="bg1">
                          <a:alpha val="87000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sp>
            <p:nvSpPr>
              <p:cNvPr id="187" name="TextBox 186"/>
              <p:cNvSpPr txBox="1"/>
              <p:nvPr/>
            </p:nvSpPr>
            <p:spPr>
              <a:xfrm>
                <a:off x="9075438" y="3736082"/>
                <a:ext cx="14020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spc="-2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Standard Linkage</a:t>
                </a:r>
              </a:p>
              <a:p>
                <a:pPr algn="ctr"/>
                <a:r>
                  <a:rPr lang="en-US" altLang="ko-KR" sz="1400" spc="-2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4564922" y="1406297"/>
              <a:ext cx="1315774" cy="788513"/>
              <a:chOff x="215624" y="2625308"/>
              <a:chExt cx="1312945" cy="700039"/>
            </a:xfrm>
          </p:grpSpPr>
          <p:sp>
            <p:nvSpPr>
              <p:cNvPr id="183" name="모서리가 둥근 직사각형 182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Bidding System</a:t>
                </a:r>
              </a:p>
            </p:txBody>
          </p:sp>
          <p:sp>
            <p:nvSpPr>
              <p:cNvPr id="185" name="직사각형 184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그룹 116"/>
            <p:cNvGrpSpPr/>
            <p:nvPr/>
          </p:nvGrpSpPr>
          <p:grpSpPr>
            <a:xfrm>
              <a:off x="6025733" y="1406297"/>
              <a:ext cx="1315774" cy="788513"/>
              <a:chOff x="215624" y="2625308"/>
              <a:chExt cx="1312945" cy="700039"/>
            </a:xfrm>
          </p:grpSpPr>
          <p:sp>
            <p:nvSpPr>
              <p:cNvPr id="180" name="모서리가 둥근 직사각형 179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직사각형 180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Credit Certificate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Authorities</a:t>
                </a:r>
              </a:p>
            </p:txBody>
          </p:sp>
          <p:sp>
            <p:nvSpPr>
              <p:cNvPr id="182" name="직사각형 181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7740526" y="2511197"/>
              <a:ext cx="1187450" cy="788513"/>
              <a:chOff x="215624" y="2625308"/>
              <a:chExt cx="1312945" cy="700039"/>
            </a:xfrm>
          </p:grpSpPr>
          <p:sp>
            <p:nvSpPr>
              <p:cNvPr id="177" name="모서리가 둥근 직사각형 176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215624" y="2730938"/>
                <a:ext cx="1312945" cy="21313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Supplier</a:t>
                </a:r>
              </a:p>
            </p:txBody>
          </p:sp>
          <p:sp>
            <p:nvSpPr>
              <p:cNvPr id="179" name="직사각형 178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그룹 118"/>
            <p:cNvGrpSpPr/>
            <p:nvPr/>
          </p:nvGrpSpPr>
          <p:grpSpPr>
            <a:xfrm>
              <a:off x="7740526" y="3429001"/>
              <a:ext cx="1187450" cy="1070861"/>
              <a:chOff x="215624" y="2509941"/>
              <a:chExt cx="1312945" cy="950706"/>
            </a:xfrm>
          </p:grpSpPr>
          <p:sp>
            <p:nvSpPr>
              <p:cNvPr id="155" name="모서리가 둥근 직사각형 154"/>
              <p:cNvSpPr/>
              <p:nvPr/>
            </p:nvSpPr>
            <p:spPr>
              <a:xfrm>
                <a:off x="251583" y="2509941"/>
                <a:ext cx="1241027" cy="887913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215624" y="2522930"/>
                <a:ext cx="1312945" cy="6065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Product Quality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</a:t>
                </a:r>
                <a:b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Authorities</a:t>
                </a:r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215624" y="31163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그룹 128"/>
            <p:cNvGrpSpPr/>
            <p:nvPr/>
          </p:nvGrpSpPr>
          <p:grpSpPr>
            <a:xfrm>
              <a:off x="7740526" y="4562247"/>
              <a:ext cx="1187450" cy="788513"/>
              <a:chOff x="215624" y="2625308"/>
              <a:chExt cx="1312945" cy="700039"/>
            </a:xfrm>
          </p:grpSpPr>
          <p:sp>
            <p:nvSpPr>
              <p:cNvPr id="151" name="모서리가 둥근 직사각형 150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직사각형 151"/>
              <p:cNvSpPr/>
              <p:nvPr/>
            </p:nvSpPr>
            <p:spPr>
              <a:xfrm>
                <a:off x="215624" y="2730938"/>
                <a:ext cx="1312945" cy="21313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Bank</a:t>
                </a:r>
                <a:endParaRPr lang="en-US" altLang="ko-KR" sz="12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직사각형 153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그룹 129"/>
            <p:cNvGrpSpPr/>
            <p:nvPr/>
          </p:nvGrpSpPr>
          <p:grpSpPr>
            <a:xfrm>
              <a:off x="4991233" y="5664675"/>
              <a:ext cx="1080956" cy="788513"/>
              <a:chOff x="215624" y="2625308"/>
              <a:chExt cx="1312945" cy="700039"/>
            </a:xfrm>
          </p:grpSpPr>
          <p:sp>
            <p:nvSpPr>
              <p:cNvPr id="147" name="모서리가 둥근 직사각형 146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>
                <a:off x="215624" y="26653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Associations</a:t>
                </a:r>
              </a:p>
            </p:txBody>
          </p:sp>
          <p:sp>
            <p:nvSpPr>
              <p:cNvPr id="149" name="직사각형 148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1" name="그룹 130"/>
            <p:cNvGrpSpPr/>
            <p:nvPr/>
          </p:nvGrpSpPr>
          <p:grpSpPr>
            <a:xfrm>
              <a:off x="6277768" y="5664675"/>
              <a:ext cx="1080956" cy="788513"/>
              <a:chOff x="215624" y="2625308"/>
              <a:chExt cx="1312945" cy="700039"/>
            </a:xfrm>
          </p:grpSpPr>
          <p:sp>
            <p:nvSpPr>
              <p:cNvPr id="143" name="모서리가 둥근 직사각형 142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직사각형 143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Authorities</a:t>
                </a: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2" name="그룹 131"/>
            <p:cNvGrpSpPr/>
            <p:nvPr/>
          </p:nvGrpSpPr>
          <p:grpSpPr>
            <a:xfrm>
              <a:off x="3371850" y="2475996"/>
              <a:ext cx="1019716" cy="817265"/>
              <a:chOff x="215624" y="2599782"/>
              <a:chExt cx="1312945" cy="725565"/>
            </a:xfrm>
          </p:grpSpPr>
          <p:sp>
            <p:nvSpPr>
              <p:cNvPr id="140" name="모서리가 둥근 직사각형 139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직사각형 140"/>
              <p:cNvSpPr/>
              <p:nvPr/>
            </p:nvSpPr>
            <p:spPr>
              <a:xfrm>
                <a:off x="215624" y="2599782"/>
                <a:ext cx="1312945" cy="47544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Government/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Public Org</a:t>
                </a:r>
              </a:p>
            </p:txBody>
          </p:sp>
          <p:sp>
            <p:nvSpPr>
              <p:cNvPr id="142" name="직사각형 141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59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그룹 133"/>
            <p:cNvGrpSpPr/>
            <p:nvPr/>
          </p:nvGrpSpPr>
          <p:grpSpPr>
            <a:xfrm>
              <a:off x="3371850" y="4603040"/>
              <a:ext cx="1019716" cy="788513"/>
              <a:chOff x="215624" y="2625308"/>
              <a:chExt cx="1312945" cy="700039"/>
            </a:xfrm>
          </p:grpSpPr>
          <p:sp>
            <p:nvSpPr>
              <p:cNvPr id="137" name="모서리가 둥근 직사각형 136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Surety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Company</a:t>
                </a: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5" name="Picture 62" descr="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2504" y="2970940"/>
              <a:ext cx="301880" cy="28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63" descr="0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4844" y="3872115"/>
              <a:ext cx="299906" cy="28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2" name="그룹 231"/>
          <p:cNvGrpSpPr/>
          <p:nvPr/>
        </p:nvGrpSpPr>
        <p:grpSpPr>
          <a:xfrm>
            <a:off x="238520" y="1444526"/>
            <a:ext cx="535855" cy="528370"/>
            <a:chOff x="272679" y="1450876"/>
            <a:chExt cx="535855" cy="528370"/>
          </a:xfrm>
        </p:grpSpPr>
        <p:pic>
          <p:nvPicPr>
            <p:cNvPr id="233" name="Picture 2" descr="C:\Users\Flapino\Desktop\2013.09.04_조달청_회의ppt\이미지\무제-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" y="1486948"/>
              <a:ext cx="492298" cy="4922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직사각형 233"/>
            <p:cNvSpPr/>
            <p:nvPr/>
          </p:nvSpPr>
          <p:spPr>
            <a:xfrm>
              <a:off x="272679" y="1450876"/>
              <a:ext cx="5358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" name="그룹 234"/>
          <p:cNvGrpSpPr/>
          <p:nvPr/>
        </p:nvGrpSpPr>
        <p:grpSpPr>
          <a:xfrm>
            <a:off x="238520" y="3257820"/>
            <a:ext cx="535855" cy="528370"/>
            <a:chOff x="272679" y="1450876"/>
            <a:chExt cx="535855" cy="528370"/>
          </a:xfrm>
        </p:grpSpPr>
        <p:pic>
          <p:nvPicPr>
            <p:cNvPr id="236" name="Picture 2" descr="C:\Users\Flapino\Desktop\2013.09.04_조달청_회의ppt\이미지\무제-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" y="1486948"/>
              <a:ext cx="492298" cy="4922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직사각형 236"/>
            <p:cNvSpPr/>
            <p:nvPr/>
          </p:nvSpPr>
          <p:spPr>
            <a:xfrm>
              <a:off x="272679" y="1450876"/>
              <a:ext cx="535855" cy="5232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238520" y="4695726"/>
            <a:ext cx="535855" cy="528370"/>
            <a:chOff x="272679" y="1450876"/>
            <a:chExt cx="535855" cy="528370"/>
          </a:xfrm>
        </p:grpSpPr>
        <p:pic>
          <p:nvPicPr>
            <p:cNvPr id="239" name="Picture 2" descr="C:\Users\Flapino\Desktop\2013.09.04_조달청_회의ppt\이미지\무제-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" y="1486948"/>
              <a:ext cx="492298" cy="4922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직사각형 239"/>
            <p:cNvSpPr/>
            <p:nvPr/>
          </p:nvSpPr>
          <p:spPr>
            <a:xfrm>
              <a:off x="272679" y="1450876"/>
              <a:ext cx="5358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9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880000" y="2060848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Ⅰ Public Procurement in Korea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880000" y="3356992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Main Function of KONEPS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880000" y="393305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KONEPS Effect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880000" y="4509120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Ⅴ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Recent Update Status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275856" y="1052736"/>
            <a:ext cx="3183895" cy="830997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48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altLang="ko-KR" sz="4800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80000" y="5661248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Ⅶ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Recommendation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592000" y="618446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880000" y="2708920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Ⅱ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KONEPS Implementation 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592000" y="258406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592000" y="3246171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592000" y="3880212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592000" y="4456276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592000" y="5042584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2880000" y="5085184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592000" y="561864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"/>
    </mc:Choice>
    <mc:Fallback>
      <p:transition spd="slow" advTm="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mechanics(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01" name="직사각형 10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grpSp>
        <p:nvGrpSpPr>
          <p:cNvPr id="120" name="그룹 119"/>
          <p:cNvGrpSpPr/>
          <p:nvPr/>
        </p:nvGrpSpPr>
        <p:grpSpPr>
          <a:xfrm>
            <a:off x="880179" y="4689293"/>
            <a:ext cx="7344816" cy="1764043"/>
            <a:chOff x="880179" y="4615127"/>
            <a:chExt cx="7344816" cy="1764043"/>
          </a:xfrm>
        </p:grpSpPr>
        <p:sp>
          <p:nvSpPr>
            <p:cNvPr id="121" name="모서리가 둥근 직사각형 120"/>
            <p:cNvSpPr/>
            <p:nvPr/>
          </p:nvSpPr>
          <p:spPr>
            <a:xfrm>
              <a:off x="880179" y="4615127"/>
              <a:ext cx="7344816" cy="1753279"/>
            </a:xfrm>
            <a:prstGeom prst="roundRect">
              <a:avLst>
                <a:gd name="adj" fmla="val 6526"/>
              </a:avLst>
            </a:prstGeom>
            <a:gradFill flip="none" rotWithShape="1">
              <a:gsLst>
                <a:gs pos="15000">
                  <a:srgbClr val="D9D9D9">
                    <a:lumMod val="87000"/>
                  </a:srgbClr>
                </a:gs>
                <a:gs pos="52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ko-KR" altLang="en-US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endParaRPr>
            </a:p>
          </p:txBody>
        </p:sp>
        <p:sp>
          <p:nvSpPr>
            <p:cNvPr id="122" name="모서리가 둥근 직사각형 121"/>
            <p:cNvSpPr/>
            <p:nvPr/>
          </p:nvSpPr>
          <p:spPr>
            <a:xfrm>
              <a:off x="971600" y="4713962"/>
              <a:ext cx="2600268" cy="1555610"/>
            </a:xfrm>
            <a:prstGeom prst="roundRect">
              <a:avLst>
                <a:gd name="adj" fmla="val 4650"/>
              </a:avLst>
            </a:prstGeom>
            <a:gradFill>
              <a:gsLst>
                <a:gs pos="48000">
                  <a:schemeClr val="accent3">
                    <a:lumMod val="69000"/>
                  </a:schemeClr>
                </a:gs>
                <a:gs pos="83000">
                  <a:schemeClr val="accent3">
                    <a:lumMod val="84000"/>
                  </a:schemeClr>
                </a:gs>
                <a:gs pos="2000">
                  <a:schemeClr val="accent3">
                    <a:lumMod val="86000"/>
                  </a:schemeClr>
                </a:gs>
              </a:gsLst>
              <a:lin ang="16200000" scaled="1"/>
            </a:gradFill>
            <a:ln w="19050">
              <a:solidFill>
                <a:srgbClr val="83A343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r>
                <a:rPr lang="en-US" altLang="ko-KR" sz="2000" b="1" spc="-30" dirty="0">
                  <a:gradFill>
                    <a:gsLst>
                      <a:gs pos="53000">
                        <a:srgbClr val="FFC000"/>
                      </a:gs>
                      <a:gs pos="29000">
                        <a:srgbClr val="FFFF00"/>
                      </a:gs>
                      <a:gs pos="81000">
                        <a:srgbClr val="FFFF00"/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Procurement info</a:t>
              </a:r>
            </a:p>
            <a:p>
              <a:pPr indent="-152400" fontAlgn="base">
                <a:lnSpc>
                  <a:spcPct val="80000"/>
                </a:lnSpc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endParaRPr lang="en-US" altLang="ko-KR" sz="400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endParaRP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Purchase request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Bidding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Contract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Supplier registration info</a:t>
              </a:r>
            </a:p>
          </p:txBody>
        </p:sp>
        <p:sp>
          <p:nvSpPr>
            <p:cNvPr id="123" name="모서리가 둥근 직사각형 122"/>
            <p:cNvSpPr/>
            <p:nvPr/>
          </p:nvSpPr>
          <p:spPr>
            <a:xfrm>
              <a:off x="5652120" y="4713962"/>
              <a:ext cx="2448968" cy="1555610"/>
            </a:xfrm>
            <a:prstGeom prst="roundRect">
              <a:avLst>
                <a:gd name="adj" fmla="val 4650"/>
              </a:avLst>
            </a:prstGeom>
            <a:gradFill>
              <a:gsLst>
                <a:gs pos="48000">
                  <a:schemeClr val="accent3">
                    <a:lumMod val="69000"/>
                  </a:schemeClr>
                </a:gs>
                <a:gs pos="83000">
                  <a:schemeClr val="accent3">
                    <a:lumMod val="84000"/>
                  </a:schemeClr>
                </a:gs>
                <a:gs pos="2000">
                  <a:schemeClr val="accent3">
                    <a:lumMod val="86000"/>
                  </a:schemeClr>
                </a:gs>
              </a:gsLst>
              <a:lin ang="16200000" scaled="1"/>
            </a:gradFill>
            <a:ln w="19050">
              <a:solidFill>
                <a:srgbClr val="83A343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r>
                <a:rPr lang="en-US" altLang="ko-KR" sz="2000" b="1" spc="-30" dirty="0">
                  <a:gradFill>
                    <a:gsLst>
                      <a:gs pos="53000">
                        <a:srgbClr val="FFC000"/>
                      </a:gs>
                      <a:gs pos="29000">
                        <a:srgbClr val="FFFF00"/>
                      </a:gs>
                      <a:gs pos="81000">
                        <a:srgbClr val="FFFF00"/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Basic info</a:t>
              </a:r>
            </a:p>
            <a:p>
              <a:pPr indent="-152400" fontAlgn="base">
                <a:lnSpc>
                  <a:spcPct val="80000"/>
                </a:lnSpc>
                <a:spcAft>
                  <a:spcPts val="100"/>
                </a:spcAft>
                <a:buFont typeface="Wingdings" panose="05000000000000000000" pitchFamily="2" charset="2"/>
                <a:buChar char="§"/>
              </a:pPr>
              <a:endParaRPr lang="en-US" altLang="ko-KR" sz="400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endParaRP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Quality Certification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Product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Catalog info</a:t>
              </a: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3419872" y="5664744"/>
              <a:ext cx="2304256" cy="714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70000"/>
                </a:lnSpc>
                <a:spcAft>
                  <a:spcPts val="100"/>
                </a:spcAft>
              </a:pPr>
              <a:r>
                <a:rPr lang="en-US" altLang="ko-KR" sz="2800" spc="-70" dirty="0" smtClean="0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100000">
                        <a:srgbClr val="83A343">
                          <a:lumMod val="36000"/>
                        </a:srgbClr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Information</a:t>
              </a:r>
            </a:p>
            <a:p>
              <a:pPr lvl="0" algn="ctr" fontAlgn="base">
                <a:lnSpc>
                  <a:spcPct val="70000"/>
                </a:lnSpc>
                <a:spcAft>
                  <a:spcPts val="100"/>
                </a:spcAft>
              </a:pPr>
              <a:r>
                <a:rPr lang="en-US" altLang="ko-KR" sz="2800" spc="-70" dirty="0" smtClean="0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100000">
                        <a:srgbClr val="83A343">
                          <a:lumMod val="36000"/>
                        </a:srgbClr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sharing</a:t>
              </a:r>
              <a:endParaRPr lang="en-US" altLang="ko-KR" sz="2800" spc="-70" dirty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0">
                      <a:srgbClr val="83A343">
                        <a:lumMod val="36000"/>
                      </a:srgbClr>
                    </a:gs>
                  </a:gsLst>
                  <a:lin ang="5400000" scaled="0"/>
                </a:gradFill>
                <a:latin typeface="HelveticaNeueLTpro-Bdcn" pitchFamily="34" charset="0"/>
              </a:endParaRPr>
            </a:p>
          </p:txBody>
        </p:sp>
        <p:pic>
          <p:nvPicPr>
            <p:cNvPr id="125" name="Picture 2" descr="I:\01. 안경섭\png\아이콘4\Internet &amp; Network\Icon (7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937" y="4768969"/>
              <a:ext cx="1003300" cy="100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" name="그룹 125"/>
          <p:cNvGrpSpPr/>
          <p:nvPr/>
        </p:nvGrpSpPr>
        <p:grpSpPr>
          <a:xfrm>
            <a:off x="880179" y="1340768"/>
            <a:ext cx="7344816" cy="1753279"/>
            <a:chOff x="880179" y="1340768"/>
            <a:chExt cx="7344816" cy="1753279"/>
          </a:xfrm>
        </p:grpSpPr>
        <p:sp>
          <p:nvSpPr>
            <p:cNvPr id="127" name="모서리가 둥근 직사각형 126"/>
            <p:cNvSpPr/>
            <p:nvPr/>
          </p:nvSpPr>
          <p:spPr>
            <a:xfrm>
              <a:off x="880179" y="1340768"/>
              <a:ext cx="7344816" cy="1753279"/>
            </a:xfrm>
            <a:prstGeom prst="roundRect">
              <a:avLst>
                <a:gd name="adj" fmla="val 6526"/>
              </a:avLst>
            </a:prstGeom>
            <a:gradFill flip="none" rotWithShape="1">
              <a:gsLst>
                <a:gs pos="15000">
                  <a:srgbClr val="D9D9D9">
                    <a:lumMod val="87000"/>
                  </a:srgbClr>
                </a:gs>
                <a:gs pos="52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ko-KR" altLang="en-US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endParaRPr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971600" y="1439603"/>
              <a:ext cx="2600268" cy="1555610"/>
            </a:xfrm>
            <a:prstGeom prst="roundRect">
              <a:avLst>
                <a:gd name="adj" fmla="val 4650"/>
              </a:avLst>
            </a:prstGeom>
            <a:gradFill flip="none" rotWithShape="1">
              <a:gsLst>
                <a:gs pos="83000">
                  <a:schemeClr val="accent5">
                    <a:lumMod val="75000"/>
                  </a:schemeClr>
                </a:gs>
                <a:gs pos="0">
                  <a:srgbClr val="56A0B5"/>
                </a:gs>
                <a:gs pos="48000">
                  <a:srgbClr val="296F83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r>
                <a:rPr lang="en-US" altLang="ko-KR" sz="2000" b="1" spc="-30" dirty="0" smtClean="0">
                  <a:gradFill>
                    <a:gsLst>
                      <a:gs pos="53000">
                        <a:srgbClr val="FFC000"/>
                      </a:gs>
                      <a:gs pos="29000">
                        <a:srgbClr val="FFFF00"/>
                      </a:gs>
                      <a:gs pos="81000">
                        <a:srgbClr val="FFFF00"/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Procurement Process</a:t>
              </a:r>
            </a:p>
            <a:p>
              <a:pPr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z="400" spc="-30" dirty="0" smtClean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endParaRP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Supplier credit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Past performance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Bond/ guarantees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Tax info</a:t>
              </a:r>
            </a:p>
            <a:p>
              <a:pPr marL="152400" indent="-152400" fontAlgn="base">
                <a:lnSpc>
                  <a:spcPct val="8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Product certification info</a:t>
              </a:r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5652120" y="1439603"/>
              <a:ext cx="2448968" cy="1555610"/>
            </a:xfrm>
            <a:prstGeom prst="roundRect">
              <a:avLst>
                <a:gd name="adj" fmla="val 4650"/>
              </a:avLst>
            </a:prstGeom>
            <a:gradFill flip="none" rotWithShape="1">
              <a:gsLst>
                <a:gs pos="83000">
                  <a:schemeClr val="accent5">
                    <a:lumMod val="75000"/>
                  </a:schemeClr>
                </a:gs>
                <a:gs pos="0">
                  <a:srgbClr val="56A0B5"/>
                </a:gs>
                <a:gs pos="48000">
                  <a:srgbClr val="296F83"/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r>
                <a:rPr lang="en-US" altLang="ko-KR" sz="2000" b="1" spc="-30" dirty="0">
                  <a:gradFill>
                    <a:gsLst>
                      <a:gs pos="53000">
                        <a:srgbClr val="FFC000"/>
                      </a:gs>
                      <a:gs pos="29000">
                        <a:srgbClr val="FFFF00"/>
                      </a:gs>
                      <a:gs pos="81000">
                        <a:srgbClr val="FFFF00"/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Function support</a:t>
              </a:r>
            </a:p>
            <a:p>
              <a:pPr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z="400" spc="-30" dirty="0" smtClean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endParaRPr>
            </a:p>
            <a:p>
              <a:pPr marL="152400" indent="-152400" fontAlgn="base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Public authentication</a:t>
              </a:r>
            </a:p>
            <a:p>
              <a:pPr marL="152400" indent="-152400" fontAlgn="base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Electronic settlement</a:t>
              </a:r>
            </a:p>
            <a:p>
              <a:pPr marL="152400" indent="-152400" fontAlgn="base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Electronic payment</a:t>
              </a: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3419872" y="2170138"/>
              <a:ext cx="2304256" cy="714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70000"/>
                </a:lnSpc>
                <a:spcAft>
                  <a:spcPts val="100"/>
                </a:spcAft>
              </a:pPr>
              <a:r>
                <a:rPr lang="en-US" altLang="ko-KR" sz="2800" spc="-70" dirty="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100000">
                        <a:srgbClr val="19434F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Processing</a:t>
              </a:r>
            </a:p>
            <a:p>
              <a:pPr lvl="0" algn="ctr" fontAlgn="base">
                <a:lnSpc>
                  <a:spcPct val="70000"/>
                </a:lnSpc>
                <a:spcAft>
                  <a:spcPts val="100"/>
                </a:spcAft>
              </a:pPr>
              <a:r>
                <a:rPr lang="en-US" altLang="ko-KR" sz="2800" spc="-70" dirty="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100000">
                        <a:srgbClr val="19434F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support</a:t>
              </a:r>
            </a:p>
          </p:txBody>
        </p:sp>
        <p:pic>
          <p:nvPicPr>
            <p:cNvPr id="150" name="Picture 3" descr="I:\01. 안경섭\png\아이콘4\Internet &amp; Network\Icon (4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169" y="1521719"/>
              <a:ext cx="637332" cy="63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" name="그룹 152"/>
          <p:cNvGrpSpPr/>
          <p:nvPr/>
        </p:nvGrpSpPr>
        <p:grpSpPr>
          <a:xfrm>
            <a:off x="3657598" y="2977270"/>
            <a:ext cx="1828802" cy="1828800"/>
            <a:chOff x="3499417" y="2444251"/>
            <a:chExt cx="2145165" cy="2145165"/>
          </a:xfrm>
        </p:grpSpPr>
        <p:sp>
          <p:nvSpPr>
            <p:cNvPr id="156" name="타원 155"/>
            <p:cNvSpPr/>
            <p:nvPr/>
          </p:nvSpPr>
          <p:spPr>
            <a:xfrm>
              <a:off x="3499417" y="2444251"/>
              <a:ext cx="2145165" cy="2145165"/>
            </a:xfrm>
            <a:prstGeom prst="ellipse">
              <a:avLst/>
            </a:prstGeom>
            <a:noFill/>
            <a:ln w="101600">
              <a:gradFill flip="none" rotWithShape="1">
                <a:gsLst>
                  <a:gs pos="0">
                    <a:srgbClr val="00B0F0"/>
                  </a:gs>
                  <a:gs pos="100000">
                    <a:srgbClr val="C9F1FF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7" name="그룹 156"/>
            <p:cNvGrpSpPr/>
            <p:nvPr/>
          </p:nvGrpSpPr>
          <p:grpSpPr>
            <a:xfrm>
              <a:off x="3657599" y="2634072"/>
              <a:ext cx="1828800" cy="1765523"/>
              <a:chOff x="3779912" y="1988840"/>
              <a:chExt cx="1828800" cy="1765523"/>
            </a:xfrm>
          </p:grpSpPr>
          <p:sp>
            <p:nvSpPr>
              <p:cNvPr id="158" name="타원 157"/>
              <p:cNvSpPr/>
              <p:nvPr/>
            </p:nvSpPr>
            <p:spPr>
              <a:xfrm>
                <a:off x="3779912" y="1988840"/>
                <a:ext cx="1828800" cy="1765523"/>
              </a:xfrm>
              <a:prstGeom prst="ellipse">
                <a:avLst/>
              </a:prstGeom>
              <a:gradFill>
                <a:gsLst>
                  <a:gs pos="95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rgbClr val="65C2F1"/>
                </a:solidFill>
              </a:ln>
              <a:effectLst>
                <a:outerShdw blurRad="63500" dist="38100" dir="5400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HelveticaNeueLTpro-Mdcn" pitchFamily="34" charset="0"/>
                </a:endParaRPr>
              </a:p>
            </p:txBody>
          </p:sp>
          <p:grpSp>
            <p:nvGrpSpPr>
              <p:cNvPr id="159" name="그룹 158"/>
              <p:cNvGrpSpPr/>
              <p:nvPr/>
            </p:nvGrpSpPr>
            <p:grpSpPr>
              <a:xfrm>
                <a:off x="3823309" y="2007837"/>
                <a:ext cx="1780108" cy="1633567"/>
                <a:chOff x="2808604" y="3751706"/>
                <a:chExt cx="1750554" cy="1634330"/>
              </a:xfrm>
            </p:grpSpPr>
            <p:pic>
              <p:nvPicPr>
                <p:cNvPr id="160" name="Picture 2" descr="D:\시우컴퍼니\2013.09.10_조달청\IMAGE\tds003tg0706_300dpi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4700"/>
                          </a14:imgEffect>
                          <a14:imgEffect>
                            <a14:brightnessContrast bright="17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8604" y="3751706"/>
                  <a:ext cx="1750554" cy="1634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1" name="그림 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81" t="53738" r="38181" b="27945"/>
                <a:stretch>
                  <a:fillRect/>
                </a:stretch>
              </p:blipFill>
              <p:spPr bwMode="auto">
                <a:xfrm>
                  <a:off x="2828642" y="4127764"/>
                  <a:ext cx="1671412" cy="976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1600" sx="102000" sy="102000" algn="ctr" rotWithShape="0">
                    <a:schemeClr val="bg1">
                      <a:alpha val="87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87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907044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mechanics(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01" name="직사각형 10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4860032" y="1942180"/>
            <a:ext cx="4038997" cy="4392340"/>
          </a:xfrm>
          <a:prstGeom prst="roundRect">
            <a:avLst>
              <a:gd name="adj" fmla="val 2794"/>
            </a:avLst>
          </a:prstGeom>
          <a:gradFill flip="none" rotWithShape="1">
            <a:gsLst>
              <a:gs pos="15000">
                <a:srgbClr val="D9D9D9">
                  <a:lumMod val="87000"/>
                </a:srgbClr>
              </a:gs>
              <a:gs pos="52000">
                <a:schemeClr val="bg1">
                  <a:lumMod val="85000"/>
                </a:schemeClr>
              </a:gs>
              <a:gs pos="7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endParaRPr lang="ko-KR" altLang="en-US" spc="-30" dirty="0">
              <a:gradFill>
                <a:gsLst>
                  <a:gs pos="53000">
                    <a:schemeClr val="bg1">
                      <a:lumMod val="75000"/>
                    </a:schemeClr>
                  </a:gs>
                  <a:gs pos="29000">
                    <a:schemeClr val="bg1">
                      <a:lumMod val="95000"/>
                    </a:schemeClr>
                  </a:gs>
                  <a:gs pos="8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NeueLTpro-Bdcn" pitchFamily="34" charset="0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 flipH="1">
            <a:off x="1403648" y="2801898"/>
            <a:ext cx="3672408" cy="0"/>
          </a:xfrm>
          <a:prstGeom prst="line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65" name="그룹 164"/>
          <p:cNvGrpSpPr/>
          <p:nvPr/>
        </p:nvGrpSpPr>
        <p:grpSpPr>
          <a:xfrm>
            <a:off x="6167735" y="1124744"/>
            <a:ext cx="1423590" cy="1423588"/>
            <a:chOff x="3457575" y="2402409"/>
            <a:chExt cx="2228850" cy="2228850"/>
          </a:xfrm>
        </p:grpSpPr>
        <p:sp>
          <p:nvSpPr>
            <p:cNvPr id="166" name="타원 165"/>
            <p:cNvSpPr/>
            <p:nvPr/>
          </p:nvSpPr>
          <p:spPr>
            <a:xfrm>
              <a:off x="3457575" y="2402409"/>
              <a:ext cx="2228850" cy="2228850"/>
            </a:xfrm>
            <a:prstGeom prst="ellipse">
              <a:avLst/>
            </a:prstGeom>
            <a:noFill/>
            <a:ln w="66675">
              <a:gradFill flip="none" rotWithShape="1">
                <a:gsLst>
                  <a:gs pos="0">
                    <a:srgbClr val="00B0F0"/>
                  </a:gs>
                  <a:gs pos="100000">
                    <a:srgbClr val="C9F1FF"/>
                  </a:gs>
                </a:gsLst>
                <a:lin ang="2700000" scaled="1"/>
                <a:tileRect/>
              </a:gradFill>
            </a:ln>
            <a:effectLst>
              <a:outerShdw blurRad="50800" dist="254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7" name="그룹 166"/>
            <p:cNvGrpSpPr/>
            <p:nvPr/>
          </p:nvGrpSpPr>
          <p:grpSpPr>
            <a:xfrm>
              <a:off x="3657599" y="2634072"/>
              <a:ext cx="1828800" cy="1765523"/>
              <a:chOff x="3779912" y="1988840"/>
              <a:chExt cx="1828800" cy="1765523"/>
            </a:xfrm>
          </p:grpSpPr>
          <p:sp>
            <p:nvSpPr>
              <p:cNvPr id="168" name="타원 167"/>
              <p:cNvSpPr/>
              <p:nvPr/>
            </p:nvSpPr>
            <p:spPr>
              <a:xfrm>
                <a:off x="3779912" y="1988840"/>
                <a:ext cx="1828800" cy="1765523"/>
              </a:xfrm>
              <a:prstGeom prst="ellipse">
                <a:avLst/>
              </a:prstGeom>
              <a:gradFill>
                <a:gsLst>
                  <a:gs pos="95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rgbClr val="65C2F1"/>
                </a:solidFill>
              </a:ln>
              <a:effectLst>
                <a:outerShdw blurRad="50800" dist="25400" dir="5400000" algn="t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HelveticaNeueLTpro-Mdcn" pitchFamily="34" charset="0"/>
                </a:endParaRPr>
              </a:p>
            </p:txBody>
          </p:sp>
          <p:grpSp>
            <p:nvGrpSpPr>
              <p:cNvPr id="169" name="그룹 168"/>
              <p:cNvGrpSpPr/>
              <p:nvPr/>
            </p:nvGrpSpPr>
            <p:grpSpPr>
              <a:xfrm>
                <a:off x="3823309" y="2007837"/>
                <a:ext cx="1780108" cy="1633567"/>
                <a:chOff x="2808604" y="3751706"/>
                <a:chExt cx="1750554" cy="1634330"/>
              </a:xfrm>
            </p:grpSpPr>
            <p:pic>
              <p:nvPicPr>
                <p:cNvPr id="170" name="Picture 2" descr="D:\시우컴퍼니\2013.09.10_조달청\IMAGE\tds003tg0706_300dpi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4700"/>
                          </a14:imgEffect>
                          <a14:imgEffect>
                            <a14:brightnessContrast bright="17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8604" y="3751706"/>
                  <a:ext cx="1750554" cy="1634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1" name="그림 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281" t="53738" r="38181" b="27945"/>
                <a:stretch>
                  <a:fillRect/>
                </a:stretch>
              </p:blipFill>
              <p:spPr bwMode="auto">
                <a:xfrm>
                  <a:off x="2828642" y="4127764"/>
                  <a:ext cx="1671412" cy="976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1600" sx="102000" sy="102000" algn="ctr" rotWithShape="0">
                    <a:schemeClr val="bg1">
                      <a:alpha val="87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cxnSp>
        <p:nvCxnSpPr>
          <p:cNvPr id="172" name="직선 연결선 171"/>
          <p:cNvCxnSpPr/>
          <p:nvPr/>
        </p:nvCxnSpPr>
        <p:spPr>
          <a:xfrm flipH="1">
            <a:off x="1403648" y="3811960"/>
            <a:ext cx="3672408" cy="0"/>
          </a:xfrm>
          <a:prstGeom prst="line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73" name="직선 연결선 172"/>
          <p:cNvCxnSpPr/>
          <p:nvPr/>
        </p:nvCxnSpPr>
        <p:spPr>
          <a:xfrm flipH="1">
            <a:off x="1403648" y="4822022"/>
            <a:ext cx="3672408" cy="0"/>
          </a:xfrm>
          <a:prstGeom prst="line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74" name="직선 연결선 173"/>
          <p:cNvCxnSpPr/>
          <p:nvPr/>
        </p:nvCxnSpPr>
        <p:spPr>
          <a:xfrm flipH="1">
            <a:off x="1403648" y="5832084"/>
            <a:ext cx="3672408" cy="0"/>
          </a:xfrm>
          <a:prstGeom prst="line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75" name="그룹 174"/>
          <p:cNvGrpSpPr/>
          <p:nvPr/>
        </p:nvGrpSpPr>
        <p:grpSpPr>
          <a:xfrm>
            <a:off x="221555" y="2394697"/>
            <a:ext cx="1478884" cy="814404"/>
            <a:chOff x="215624" y="2559054"/>
            <a:chExt cx="1312945" cy="723025"/>
          </a:xfrm>
        </p:grpSpPr>
        <p:sp>
          <p:nvSpPr>
            <p:cNvPr id="176" name="모서리가 둥근 직사각형 175"/>
            <p:cNvSpPr/>
            <p:nvPr/>
          </p:nvSpPr>
          <p:spPr>
            <a:xfrm>
              <a:off x="251583" y="2559054"/>
              <a:ext cx="1241027" cy="723025"/>
            </a:xfrm>
            <a:prstGeom prst="roundRect">
              <a:avLst>
                <a:gd name="adj" fmla="val 12584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z="2000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215624" y="2719685"/>
              <a:ext cx="1312945" cy="4370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Credit Rating</a:t>
              </a:r>
            </a:p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Agencies</a:t>
              </a:r>
            </a:p>
          </p:txBody>
        </p:sp>
      </p:grpSp>
      <p:grpSp>
        <p:nvGrpSpPr>
          <p:cNvPr id="178" name="그룹 177"/>
          <p:cNvGrpSpPr/>
          <p:nvPr/>
        </p:nvGrpSpPr>
        <p:grpSpPr>
          <a:xfrm>
            <a:off x="221555" y="3404759"/>
            <a:ext cx="1478884" cy="887905"/>
            <a:chOff x="215624" y="3569116"/>
            <a:chExt cx="1312945" cy="788279"/>
          </a:xfrm>
        </p:grpSpPr>
        <p:sp>
          <p:nvSpPr>
            <p:cNvPr id="179" name="모서리가 둥근 직사각형 178"/>
            <p:cNvSpPr/>
            <p:nvPr/>
          </p:nvSpPr>
          <p:spPr>
            <a:xfrm>
              <a:off x="251583" y="3569116"/>
              <a:ext cx="1241027" cy="723025"/>
            </a:xfrm>
            <a:prstGeom prst="roundRect">
              <a:avLst>
                <a:gd name="adj" fmla="val 12584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z="2000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215624" y="3575920"/>
              <a:ext cx="1312945" cy="781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Product Quality</a:t>
              </a:r>
            </a:p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Certificate</a:t>
              </a:r>
              <a:b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</a:b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Authorities</a:t>
              </a: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221555" y="4414821"/>
            <a:ext cx="1478884" cy="814404"/>
            <a:chOff x="215624" y="4579178"/>
            <a:chExt cx="1312945" cy="723025"/>
          </a:xfrm>
        </p:grpSpPr>
        <p:sp>
          <p:nvSpPr>
            <p:cNvPr id="182" name="모서리가 둥근 직사각형 181"/>
            <p:cNvSpPr/>
            <p:nvPr/>
          </p:nvSpPr>
          <p:spPr>
            <a:xfrm>
              <a:off x="251583" y="4579178"/>
              <a:ext cx="1241027" cy="723025"/>
            </a:xfrm>
            <a:prstGeom prst="roundRect">
              <a:avLst>
                <a:gd name="adj" fmla="val 12584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z="2000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215624" y="4739808"/>
              <a:ext cx="1312945" cy="43172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Industry Associations</a:t>
              </a:r>
            </a:p>
          </p:txBody>
        </p:sp>
      </p:grpSp>
      <p:grpSp>
        <p:nvGrpSpPr>
          <p:cNvPr id="184" name="그룹 183"/>
          <p:cNvGrpSpPr/>
          <p:nvPr/>
        </p:nvGrpSpPr>
        <p:grpSpPr>
          <a:xfrm>
            <a:off x="221555" y="5424883"/>
            <a:ext cx="1478884" cy="814404"/>
            <a:chOff x="215624" y="5589240"/>
            <a:chExt cx="1312945" cy="723025"/>
          </a:xfrm>
        </p:grpSpPr>
        <p:sp>
          <p:nvSpPr>
            <p:cNvPr id="185" name="모서리가 둥근 직사각형 184"/>
            <p:cNvSpPr/>
            <p:nvPr/>
          </p:nvSpPr>
          <p:spPr>
            <a:xfrm>
              <a:off x="251583" y="5589240"/>
              <a:ext cx="1241027" cy="723025"/>
            </a:xfrm>
            <a:prstGeom prst="roundRect">
              <a:avLst>
                <a:gd name="adj" fmla="val 12584"/>
              </a:avLst>
            </a:pr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en-US" altLang="ko-KR" sz="2000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215624" y="5836048"/>
              <a:ext cx="1312945" cy="2646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Public Orgs.</a:t>
              </a:r>
            </a:p>
          </p:txBody>
        </p:sp>
      </p:grpSp>
      <p:grpSp>
        <p:nvGrpSpPr>
          <p:cNvPr id="187" name="그룹 186"/>
          <p:cNvGrpSpPr/>
          <p:nvPr/>
        </p:nvGrpSpPr>
        <p:grpSpPr>
          <a:xfrm>
            <a:off x="2195736" y="2525412"/>
            <a:ext cx="927288" cy="713448"/>
            <a:chOff x="324828" y="1749837"/>
            <a:chExt cx="3116003" cy="428348"/>
          </a:xfrm>
        </p:grpSpPr>
        <p:grpSp>
          <p:nvGrpSpPr>
            <p:cNvPr id="188" name="그룹 187"/>
            <p:cNvGrpSpPr/>
            <p:nvPr/>
          </p:nvGrpSpPr>
          <p:grpSpPr>
            <a:xfrm>
              <a:off x="324828" y="1749837"/>
              <a:ext cx="3116003" cy="428348"/>
              <a:chOff x="5634845" y="3033498"/>
              <a:chExt cx="2623486" cy="5532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90" name="모서리가 둥근 직사각형 189"/>
              <p:cNvSpPr/>
              <p:nvPr/>
            </p:nvSpPr>
            <p:spPr>
              <a:xfrm>
                <a:off x="5639556" y="3033501"/>
                <a:ext cx="2618775" cy="553223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rgbClr val="125CAE"/>
                  </a:gs>
                  <a:gs pos="99000">
                    <a:srgbClr val="11264F"/>
                  </a:gs>
                </a:gsLst>
                <a:lin ang="13500000" scaled="1"/>
                <a:tileRect/>
              </a:gra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indent="-342900" algn="ctr">
                  <a:spcBef>
                    <a:spcPct val="0"/>
                  </a:spcBef>
                  <a:buClr>
                    <a:srgbClr val="0000FF"/>
                  </a:buClr>
                </a:pPr>
                <a:endParaRPr lang="ko-KR" altLang="en-US" sz="1400" spc="-1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1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38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91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9" name="직사각형 188"/>
            <p:cNvSpPr/>
            <p:nvPr/>
          </p:nvSpPr>
          <p:spPr>
            <a:xfrm>
              <a:off x="330426" y="1809935"/>
              <a:ext cx="3110405" cy="314137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Credit Rating</a:t>
              </a:r>
            </a:p>
          </p:txBody>
        </p:sp>
      </p:grpSp>
      <p:grpSp>
        <p:nvGrpSpPr>
          <p:cNvPr id="192" name="그룹 191"/>
          <p:cNvGrpSpPr/>
          <p:nvPr/>
        </p:nvGrpSpPr>
        <p:grpSpPr>
          <a:xfrm>
            <a:off x="2534034" y="5502436"/>
            <a:ext cx="1389894" cy="713448"/>
            <a:chOff x="324828" y="1749838"/>
            <a:chExt cx="3116003" cy="428348"/>
          </a:xfrm>
        </p:grpSpPr>
        <p:grpSp>
          <p:nvGrpSpPr>
            <p:cNvPr id="193" name="그룹 192"/>
            <p:cNvGrpSpPr/>
            <p:nvPr/>
          </p:nvGrpSpPr>
          <p:grpSpPr>
            <a:xfrm>
              <a:off x="324828" y="1749838"/>
              <a:ext cx="3116003" cy="428348"/>
              <a:chOff x="5634845" y="3033498"/>
              <a:chExt cx="2623486" cy="5532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95" name="모서리가 둥근 직사각형 194"/>
              <p:cNvSpPr/>
              <p:nvPr/>
            </p:nvSpPr>
            <p:spPr>
              <a:xfrm>
                <a:off x="5639556" y="3033501"/>
                <a:ext cx="2618775" cy="553223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rgbClr val="6C963A">
                      <a:lumMod val="65000"/>
                    </a:srgbClr>
                  </a:gs>
                  <a:gs pos="100000">
                    <a:srgbClr val="96C061">
                      <a:lumMod val="79000"/>
                    </a:srgbClr>
                  </a:gs>
                </a:gsLst>
                <a:lin ang="2700000" scaled="1"/>
                <a:tileRect/>
              </a:gradFill>
              <a:ln w="28575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indent="-342900" algn="ctr">
                  <a:buClr>
                    <a:srgbClr val="0000FF"/>
                  </a:buClr>
                </a:pPr>
                <a:endParaRPr lang="ko-KR" altLang="en-US" sz="2000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4" name="직사각형 193"/>
            <p:cNvSpPr/>
            <p:nvPr/>
          </p:nvSpPr>
          <p:spPr>
            <a:xfrm>
              <a:off x="343626" y="1818952"/>
              <a:ext cx="3084011" cy="314137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Administrative measure</a:t>
              </a:r>
            </a:p>
          </p:txBody>
        </p:sp>
      </p:grpSp>
      <p:grpSp>
        <p:nvGrpSpPr>
          <p:cNvPr id="198" name="그룹 197"/>
          <p:cNvGrpSpPr/>
          <p:nvPr/>
        </p:nvGrpSpPr>
        <p:grpSpPr>
          <a:xfrm>
            <a:off x="3276412" y="2525412"/>
            <a:ext cx="927288" cy="713448"/>
            <a:chOff x="324828" y="1749837"/>
            <a:chExt cx="3116003" cy="428348"/>
          </a:xfrm>
        </p:grpSpPr>
        <p:grpSp>
          <p:nvGrpSpPr>
            <p:cNvPr id="199" name="그룹 198"/>
            <p:cNvGrpSpPr/>
            <p:nvPr/>
          </p:nvGrpSpPr>
          <p:grpSpPr>
            <a:xfrm>
              <a:off x="324828" y="1749837"/>
              <a:ext cx="3116003" cy="428348"/>
              <a:chOff x="5634845" y="3033498"/>
              <a:chExt cx="2623486" cy="5532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1" name="모서리가 둥근 직사각형 200"/>
              <p:cNvSpPr/>
              <p:nvPr/>
            </p:nvSpPr>
            <p:spPr>
              <a:xfrm>
                <a:off x="5639556" y="3033501"/>
                <a:ext cx="2618775" cy="553223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rgbClr val="6C963A">
                      <a:lumMod val="65000"/>
                    </a:srgbClr>
                  </a:gs>
                  <a:gs pos="100000">
                    <a:srgbClr val="96C061">
                      <a:lumMod val="79000"/>
                    </a:srgbClr>
                  </a:gs>
                </a:gsLst>
                <a:lin ang="2700000" scaled="1"/>
                <a:tileRect/>
              </a:gradFill>
              <a:ln w="28575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indent="-342900" algn="ctr">
                  <a:buClr>
                    <a:srgbClr val="0000FF"/>
                  </a:buClr>
                </a:pPr>
                <a:endParaRPr lang="ko-KR" altLang="en-US" sz="2000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330426" y="1809935"/>
              <a:ext cx="3110405" cy="314137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Credit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Info</a:t>
              </a:r>
            </a:p>
          </p:txBody>
        </p:sp>
      </p:grpSp>
      <p:grpSp>
        <p:nvGrpSpPr>
          <p:cNvPr id="203" name="그룹 202"/>
          <p:cNvGrpSpPr/>
          <p:nvPr/>
        </p:nvGrpSpPr>
        <p:grpSpPr>
          <a:xfrm>
            <a:off x="2195736" y="3552153"/>
            <a:ext cx="927288" cy="713448"/>
            <a:chOff x="324828" y="1749837"/>
            <a:chExt cx="3116003" cy="428348"/>
          </a:xfrm>
        </p:grpSpPr>
        <p:grpSp>
          <p:nvGrpSpPr>
            <p:cNvPr id="204" name="그룹 203"/>
            <p:cNvGrpSpPr/>
            <p:nvPr/>
          </p:nvGrpSpPr>
          <p:grpSpPr>
            <a:xfrm>
              <a:off x="324828" y="1749837"/>
              <a:ext cx="3116003" cy="428348"/>
              <a:chOff x="5634845" y="3033498"/>
              <a:chExt cx="2623486" cy="5532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6" name="모서리가 둥근 직사각형 205"/>
              <p:cNvSpPr/>
              <p:nvPr/>
            </p:nvSpPr>
            <p:spPr>
              <a:xfrm>
                <a:off x="5639556" y="3033501"/>
                <a:ext cx="2618775" cy="553223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99000">
                    <a:schemeClr val="accent4">
                      <a:lumMod val="50000"/>
                    </a:schemeClr>
                  </a:gs>
                </a:gsLst>
                <a:lin ang="13500000" scaled="1"/>
                <a:tileRect/>
              </a:gra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indent="-342900" algn="ctr">
                  <a:spcBef>
                    <a:spcPct val="0"/>
                  </a:spcBef>
                  <a:buClr>
                    <a:srgbClr val="0000FF"/>
                  </a:buClr>
                </a:pPr>
                <a:endParaRPr lang="ko-KR" altLang="en-US" sz="1600" spc="-1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1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38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07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5" name="직사각형 204"/>
            <p:cNvSpPr/>
            <p:nvPr/>
          </p:nvSpPr>
          <p:spPr>
            <a:xfrm>
              <a:off x="330426" y="1809935"/>
              <a:ext cx="3110405" cy="314137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License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Info.</a:t>
              </a:r>
            </a:p>
          </p:txBody>
        </p:sp>
      </p:grpSp>
      <p:grpSp>
        <p:nvGrpSpPr>
          <p:cNvPr id="208" name="그룹 207"/>
          <p:cNvGrpSpPr/>
          <p:nvPr/>
        </p:nvGrpSpPr>
        <p:grpSpPr>
          <a:xfrm>
            <a:off x="3144344" y="3552153"/>
            <a:ext cx="1139624" cy="713448"/>
            <a:chOff x="-119186" y="1749837"/>
            <a:chExt cx="3829526" cy="428348"/>
          </a:xfrm>
        </p:grpSpPr>
        <p:grpSp>
          <p:nvGrpSpPr>
            <p:cNvPr id="209" name="그룹 208"/>
            <p:cNvGrpSpPr/>
            <p:nvPr/>
          </p:nvGrpSpPr>
          <p:grpSpPr>
            <a:xfrm>
              <a:off x="324829" y="1749837"/>
              <a:ext cx="3116005" cy="428348"/>
              <a:chOff x="5634845" y="3033498"/>
              <a:chExt cx="2623486" cy="5532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11" name="모서리가 둥근 직사각형 210"/>
              <p:cNvSpPr/>
              <p:nvPr/>
            </p:nvSpPr>
            <p:spPr>
              <a:xfrm>
                <a:off x="5639556" y="3033501"/>
                <a:ext cx="2618775" cy="553223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rgbClr val="125CAE"/>
                  </a:gs>
                  <a:gs pos="99000">
                    <a:srgbClr val="11264F"/>
                  </a:gs>
                </a:gsLst>
                <a:lin ang="13500000" scaled="1"/>
                <a:tileRect/>
              </a:gra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indent="-342900" algn="ctr">
                  <a:spcBef>
                    <a:spcPct val="0"/>
                  </a:spcBef>
                  <a:buClr>
                    <a:srgbClr val="0000FF"/>
                  </a:buClr>
                </a:pPr>
                <a:endParaRPr lang="ko-KR" altLang="en-US" sz="1400" spc="-1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1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38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12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0" name="직사각형 209"/>
            <p:cNvSpPr/>
            <p:nvPr/>
          </p:nvSpPr>
          <p:spPr>
            <a:xfrm>
              <a:off x="-119186" y="1809936"/>
              <a:ext cx="3829526" cy="314137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Certificate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Info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2195736" y="4556065"/>
            <a:ext cx="1008112" cy="713448"/>
            <a:chOff x="324828" y="1749836"/>
            <a:chExt cx="3387599" cy="428348"/>
          </a:xfrm>
        </p:grpSpPr>
        <p:grpSp>
          <p:nvGrpSpPr>
            <p:cNvPr id="214" name="그룹 213"/>
            <p:cNvGrpSpPr/>
            <p:nvPr/>
          </p:nvGrpSpPr>
          <p:grpSpPr>
            <a:xfrm>
              <a:off x="324828" y="1749836"/>
              <a:ext cx="3116003" cy="428348"/>
              <a:chOff x="5634845" y="3033498"/>
              <a:chExt cx="2623486" cy="5532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16" name="모서리가 둥근 직사각형 215"/>
              <p:cNvSpPr/>
              <p:nvPr/>
            </p:nvSpPr>
            <p:spPr>
              <a:xfrm>
                <a:off x="5639556" y="3033501"/>
                <a:ext cx="2618775" cy="553223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rgbClr val="125CAE"/>
                  </a:gs>
                  <a:gs pos="99000">
                    <a:srgbClr val="11264F"/>
                  </a:gs>
                </a:gsLst>
                <a:lin ang="13500000" scaled="1"/>
                <a:tileRect/>
              </a:gra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indent="-342900" algn="ctr">
                  <a:spcBef>
                    <a:spcPct val="0"/>
                  </a:spcBef>
                  <a:buClr>
                    <a:srgbClr val="0000FF"/>
                  </a:buClr>
                </a:pPr>
                <a:endParaRPr lang="ko-KR" altLang="en-US" sz="1400" spc="-1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1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38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17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" name="직사각형 214"/>
            <p:cNvSpPr/>
            <p:nvPr/>
          </p:nvSpPr>
          <p:spPr>
            <a:xfrm>
              <a:off x="330426" y="1791590"/>
              <a:ext cx="3382001" cy="380660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</a:t>
              </a:r>
              <a:b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resource</a:t>
              </a:r>
              <a:r>
                <a:rPr lang="en-US" altLang="ko-KR" sz="1600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altLang="ko-KR" sz="1600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</a:br>
              <a:r>
                <a:rPr lang="en-US" altLang="ko-KR" sz="1600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Info</a:t>
              </a:r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3144344" y="4556052"/>
            <a:ext cx="1139624" cy="713449"/>
            <a:chOff x="-119186" y="1749835"/>
            <a:chExt cx="3829526" cy="428350"/>
          </a:xfrm>
        </p:grpSpPr>
        <p:grpSp>
          <p:nvGrpSpPr>
            <p:cNvPr id="219" name="그룹 218"/>
            <p:cNvGrpSpPr/>
            <p:nvPr/>
          </p:nvGrpSpPr>
          <p:grpSpPr>
            <a:xfrm>
              <a:off x="324829" y="1749835"/>
              <a:ext cx="3116005" cy="428350"/>
              <a:chOff x="5634845" y="3033498"/>
              <a:chExt cx="2623488" cy="55322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21" name="모서리가 둥근 직사각형 220"/>
              <p:cNvSpPr/>
              <p:nvPr/>
            </p:nvSpPr>
            <p:spPr>
              <a:xfrm>
                <a:off x="5639556" y="3033503"/>
                <a:ext cx="2618777" cy="553224"/>
              </a:xfrm>
              <a:prstGeom prst="roundRect">
                <a:avLst>
                  <a:gd name="adj" fmla="val 12559"/>
                </a:avLst>
              </a:prstGeom>
              <a:gradFill flip="none" rotWithShape="1">
                <a:gsLst>
                  <a:gs pos="0">
                    <a:srgbClr val="125CAE"/>
                  </a:gs>
                  <a:gs pos="99000">
                    <a:srgbClr val="11264F"/>
                  </a:gs>
                </a:gsLst>
                <a:lin ang="13500000" scaled="1"/>
                <a:tileRect/>
              </a:gra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indent="-342900" algn="ctr">
                  <a:spcBef>
                    <a:spcPct val="0"/>
                  </a:spcBef>
                  <a:buClr>
                    <a:srgbClr val="0000FF"/>
                  </a:buClr>
                </a:pPr>
                <a:endParaRPr lang="ko-KR" altLang="en-US" sz="1400" spc="-1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1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38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22" name="직사각형 4"/>
              <p:cNvSpPr/>
              <p:nvPr/>
            </p:nvSpPr>
            <p:spPr>
              <a:xfrm>
                <a:off x="5634845" y="3033498"/>
                <a:ext cx="2465544" cy="436441"/>
              </a:xfrm>
              <a:custGeom>
                <a:avLst/>
                <a:gdLst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9123956 w 9144000"/>
                  <a:gd name="connsiteY2" fmla="*/ 106153 h 439825"/>
                  <a:gd name="connsiteX3" fmla="*/ 7072496 w 9144000"/>
                  <a:gd name="connsiteY3" fmla="*/ 0 h 439825"/>
                  <a:gd name="connsiteX4" fmla="*/ 0 w 9144000"/>
                  <a:gd name="connsiteY4" fmla="*/ 0 h 439825"/>
                  <a:gd name="connsiteX5" fmla="*/ 4316814 w 9144000"/>
                  <a:gd name="connsiteY5" fmla="*/ 0 h 439825"/>
                  <a:gd name="connsiteX6" fmla="*/ 0 w 9144000"/>
                  <a:gd name="connsiteY6" fmla="*/ 439825 h 439825"/>
                  <a:gd name="connsiteX7" fmla="*/ 0 w 9144000"/>
                  <a:gd name="connsiteY7" fmla="*/ 0 h 439825"/>
                  <a:gd name="connsiteX0" fmla="*/ 7072496 w 9144000"/>
                  <a:gd name="connsiteY0" fmla="*/ 0 h 439825"/>
                  <a:gd name="connsiteX1" fmla="*/ 9144000 w 9144000"/>
                  <a:gd name="connsiteY1" fmla="*/ 0 h 439825"/>
                  <a:gd name="connsiteX2" fmla="*/ 7072496 w 9144000"/>
                  <a:gd name="connsiteY2" fmla="*/ 0 h 439825"/>
                  <a:gd name="connsiteX3" fmla="*/ 0 w 9144000"/>
                  <a:gd name="connsiteY3" fmla="*/ 0 h 439825"/>
                  <a:gd name="connsiteX4" fmla="*/ 4316814 w 9144000"/>
                  <a:gd name="connsiteY4" fmla="*/ 0 h 439825"/>
                  <a:gd name="connsiteX5" fmla="*/ 0 w 9144000"/>
                  <a:gd name="connsiteY5" fmla="*/ 439825 h 439825"/>
                  <a:gd name="connsiteX6" fmla="*/ 0 w 9144000"/>
                  <a:gd name="connsiteY6" fmla="*/ 0 h 439825"/>
                  <a:gd name="connsiteX0" fmla="*/ 0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0 w 4316814"/>
                  <a:gd name="connsiteY3" fmla="*/ 0 h 439825"/>
                  <a:gd name="connsiteX0" fmla="*/ 57194 w 4316814"/>
                  <a:gd name="connsiteY0" fmla="*/ 0 h 439825"/>
                  <a:gd name="connsiteX1" fmla="*/ 4316814 w 4316814"/>
                  <a:gd name="connsiteY1" fmla="*/ 0 h 439825"/>
                  <a:gd name="connsiteX2" fmla="*/ 0 w 4316814"/>
                  <a:gd name="connsiteY2" fmla="*/ 439825 h 439825"/>
                  <a:gd name="connsiteX3" fmla="*/ 57194 w 4316814"/>
                  <a:gd name="connsiteY3" fmla="*/ 0 h 439825"/>
                  <a:gd name="connsiteX0" fmla="*/ 57826 w 4317446"/>
                  <a:gd name="connsiteY0" fmla="*/ 0 h 439825"/>
                  <a:gd name="connsiteX1" fmla="*/ 4317446 w 4317446"/>
                  <a:gd name="connsiteY1" fmla="*/ 0 h 439825"/>
                  <a:gd name="connsiteX2" fmla="*/ 632 w 4317446"/>
                  <a:gd name="connsiteY2" fmla="*/ 439825 h 439825"/>
                  <a:gd name="connsiteX3" fmla="*/ 4082 w 4317446"/>
                  <a:gd name="connsiteY3" fmla="*/ 60753 h 439825"/>
                  <a:gd name="connsiteX4" fmla="*/ 57826 w 4317446"/>
                  <a:gd name="connsiteY4" fmla="*/ 0 h 439825"/>
                  <a:gd name="connsiteX0" fmla="*/ 57828 w 4317448"/>
                  <a:gd name="connsiteY0" fmla="*/ 0 h 439825"/>
                  <a:gd name="connsiteX1" fmla="*/ 4317448 w 4317448"/>
                  <a:gd name="connsiteY1" fmla="*/ 0 h 439825"/>
                  <a:gd name="connsiteX2" fmla="*/ 634 w 4317448"/>
                  <a:gd name="connsiteY2" fmla="*/ 439825 h 439825"/>
                  <a:gd name="connsiteX3" fmla="*/ 4084 w 4317448"/>
                  <a:gd name="connsiteY3" fmla="*/ 60753 h 439825"/>
                  <a:gd name="connsiteX4" fmla="*/ 57828 w 4317448"/>
                  <a:gd name="connsiteY4" fmla="*/ 0 h 439825"/>
                  <a:gd name="connsiteX0" fmla="*/ 61573 w 4321193"/>
                  <a:gd name="connsiteY0" fmla="*/ 0 h 439825"/>
                  <a:gd name="connsiteX1" fmla="*/ 4321193 w 4321193"/>
                  <a:gd name="connsiteY1" fmla="*/ 0 h 439825"/>
                  <a:gd name="connsiteX2" fmla="*/ 4379 w 4321193"/>
                  <a:gd name="connsiteY2" fmla="*/ 439825 h 439825"/>
                  <a:gd name="connsiteX3" fmla="*/ 3540 w 4321193"/>
                  <a:gd name="connsiteY3" fmla="*/ 70533 h 439825"/>
                  <a:gd name="connsiteX4" fmla="*/ 61573 w 4321193"/>
                  <a:gd name="connsiteY4" fmla="*/ 0 h 439825"/>
                  <a:gd name="connsiteX0" fmla="*/ 65451 w 4325071"/>
                  <a:gd name="connsiteY0" fmla="*/ 0 h 439825"/>
                  <a:gd name="connsiteX1" fmla="*/ 4325071 w 4325071"/>
                  <a:gd name="connsiteY1" fmla="*/ 0 h 439825"/>
                  <a:gd name="connsiteX2" fmla="*/ 8257 w 4325071"/>
                  <a:gd name="connsiteY2" fmla="*/ 439825 h 439825"/>
                  <a:gd name="connsiteX3" fmla="*/ 3127 w 4325071"/>
                  <a:gd name="connsiteY3" fmla="*/ 60753 h 439825"/>
                  <a:gd name="connsiteX4" fmla="*/ 65451 w 4325071"/>
                  <a:gd name="connsiteY4" fmla="*/ 0 h 439825"/>
                  <a:gd name="connsiteX0" fmla="*/ 65453 w 4325073"/>
                  <a:gd name="connsiteY0" fmla="*/ 0 h 439825"/>
                  <a:gd name="connsiteX1" fmla="*/ 4325073 w 4325073"/>
                  <a:gd name="connsiteY1" fmla="*/ 0 h 439825"/>
                  <a:gd name="connsiteX2" fmla="*/ 8259 w 4325073"/>
                  <a:gd name="connsiteY2" fmla="*/ 439825 h 439825"/>
                  <a:gd name="connsiteX3" fmla="*/ 3129 w 4325073"/>
                  <a:gd name="connsiteY3" fmla="*/ 60753 h 439825"/>
                  <a:gd name="connsiteX4" fmla="*/ 65453 w 4325073"/>
                  <a:gd name="connsiteY4" fmla="*/ 0 h 4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73" h="439825">
                    <a:moveTo>
                      <a:pt x="65453" y="0"/>
                    </a:moveTo>
                    <a:lnTo>
                      <a:pt x="4325073" y="0"/>
                    </a:lnTo>
                    <a:cubicBezTo>
                      <a:pt x="2337493" y="52987"/>
                      <a:pt x="722353" y="220262"/>
                      <a:pt x="8259" y="439825"/>
                    </a:cubicBezTo>
                    <a:cubicBezTo>
                      <a:pt x="20848" y="314917"/>
                      <a:pt x="-9460" y="185661"/>
                      <a:pt x="3129" y="60753"/>
                    </a:cubicBezTo>
                    <a:cubicBezTo>
                      <a:pt x="12464" y="33981"/>
                      <a:pt x="30380" y="16991"/>
                      <a:pt x="6545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100000">
                    <a:srgbClr val="33CAFF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0" name="직사각형 219"/>
            <p:cNvSpPr/>
            <p:nvPr/>
          </p:nvSpPr>
          <p:spPr>
            <a:xfrm>
              <a:off x="-119186" y="1808094"/>
              <a:ext cx="3829526" cy="365879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</a:sp3d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Pre-</a:t>
              </a:r>
              <a:b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performed</a:t>
              </a:r>
              <a:b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result</a:t>
              </a:r>
            </a:p>
          </p:txBody>
        </p:sp>
      </p:grpSp>
      <p:grpSp>
        <p:nvGrpSpPr>
          <p:cNvPr id="223" name="그룹 222"/>
          <p:cNvGrpSpPr/>
          <p:nvPr/>
        </p:nvGrpSpPr>
        <p:grpSpPr>
          <a:xfrm>
            <a:off x="2203906" y="1760048"/>
            <a:ext cx="1999859" cy="557148"/>
            <a:chOff x="2203906" y="1856582"/>
            <a:chExt cx="1999859" cy="557148"/>
          </a:xfrm>
        </p:grpSpPr>
        <p:sp>
          <p:nvSpPr>
            <p:cNvPr id="224" name="모서리가 둥근 직사각형 223"/>
            <p:cNvSpPr/>
            <p:nvPr/>
          </p:nvSpPr>
          <p:spPr>
            <a:xfrm>
              <a:off x="2203906" y="2102260"/>
              <a:ext cx="1999859" cy="311470"/>
            </a:xfrm>
            <a:prstGeom prst="roundRect">
              <a:avLst>
                <a:gd name="adj" fmla="val 15342"/>
              </a:avLst>
            </a:prstGeom>
            <a:gradFill flip="none" rotWithShape="1">
              <a:gsLst>
                <a:gs pos="100000">
                  <a:schemeClr val="tx1">
                    <a:lumMod val="63000"/>
                    <a:lumOff val="37000"/>
                  </a:schemeClr>
                </a:gs>
                <a:gs pos="25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63500" dist="381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HelveticaNeueLTpro-Bdcn" pitchFamily="34" charset="0"/>
                </a:rPr>
                <a:t>          </a:t>
              </a: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XML-SOAP</a:t>
              </a:r>
            </a:p>
          </p:txBody>
        </p:sp>
        <p:pic>
          <p:nvPicPr>
            <p:cNvPr id="225" name="Picture 3" descr="I:\01. 안경섭\png\128x128\file-do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574" y="1856582"/>
              <a:ext cx="491356" cy="49135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" name="직사각형 225"/>
          <p:cNvSpPr/>
          <p:nvPr/>
        </p:nvSpPr>
        <p:spPr>
          <a:xfrm>
            <a:off x="6071468" y="5132022"/>
            <a:ext cx="165942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spc="-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Credit level,</a:t>
            </a:r>
          </a:p>
          <a:p>
            <a:pPr>
              <a:lnSpc>
                <a:spcPct val="80000"/>
              </a:lnSpc>
            </a:pPr>
            <a:r>
              <a:rPr lang="en-US" altLang="ko-KR" sz="1400" b="1" spc="-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Certificate Info etc</a:t>
            </a:r>
            <a:r>
              <a:rPr lang="en-US" altLang="ko-KR" sz="1400" b="1" spc="-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HelveticaNeueLTpro-Mdcn" pitchFamily="34" charset="0"/>
              </a:rPr>
              <a:t>.</a:t>
            </a:r>
          </a:p>
        </p:txBody>
      </p:sp>
      <p:grpSp>
        <p:nvGrpSpPr>
          <p:cNvPr id="227" name="그룹 226"/>
          <p:cNvGrpSpPr/>
          <p:nvPr/>
        </p:nvGrpSpPr>
        <p:grpSpPr>
          <a:xfrm>
            <a:off x="5973315" y="2546958"/>
            <a:ext cx="2708455" cy="1128856"/>
            <a:chOff x="5973315" y="2665626"/>
            <a:chExt cx="2708455" cy="1128856"/>
          </a:xfrm>
        </p:grpSpPr>
        <p:sp>
          <p:nvSpPr>
            <p:cNvPr id="228" name="직사각형 227"/>
            <p:cNvSpPr/>
            <p:nvPr/>
          </p:nvSpPr>
          <p:spPr>
            <a:xfrm>
              <a:off x="6071468" y="2782283"/>
              <a:ext cx="1562607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License,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1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Human resource</a:t>
              </a:r>
            </a:p>
          </p:txBody>
        </p:sp>
        <p:grpSp>
          <p:nvGrpSpPr>
            <p:cNvPr id="229" name="그룹 228"/>
            <p:cNvGrpSpPr/>
            <p:nvPr/>
          </p:nvGrpSpPr>
          <p:grpSpPr>
            <a:xfrm>
              <a:off x="5973315" y="2665626"/>
              <a:ext cx="2708455" cy="1128856"/>
              <a:chOff x="5973315" y="2665626"/>
              <a:chExt cx="2708455" cy="1128856"/>
            </a:xfrm>
          </p:grpSpPr>
          <p:cxnSp>
            <p:nvCxnSpPr>
              <p:cNvPr id="230" name="직선 연결선 229"/>
              <p:cNvCxnSpPr/>
              <p:nvPr/>
            </p:nvCxnSpPr>
            <p:spPr>
              <a:xfrm flipH="1">
                <a:off x="5973315" y="3230054"/>
                <a:ext cx="1501006" cy="0"/>
              </a:xfrm>
              <a:prstGeom prst="line">
                <a:avLst/>
              </a:prstGeom>
              <a:noFill/>
              <a:ln w="53975">
                <a:solidFill>
                  <a:srgbClr val="6C932D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231" name="그룹 230"/>
              <p:cNvGrpSpPr/>
              <p:nvPr/>
            </p:nvGrpSpPr>
            <p:grpSpPr>
              <a:xfrm>
                <a:off x="7552912" y="2665626"/>
                <a:ext cx="1128858" cy="1128856"/>
                <a:chOff x="323528" y="2867745"/>
                <a:chExt cx="2304256" cy="2304256"/>
              </a:xfrm>
            </p:grpSpPr>
            <p:sp>
              <p:nvSpPr>
                <p:cNvPr id="232" name="타원 231"/>
                <p:cNvSpPr/>
                <p:nvPr/>
              </p:nvSpPr>
              <p:spPr>
                <a:xfrm>
                  <a:off x="395698" y="2939915"/>
                  <a:ext cx="2159918" cy="2159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tint val="66000"/>
                        <a:satMod val="160000"/>
                        <a:lumMod val="74000"/>
                      </a:schemeClr>
                    </a:gs>
                    <a:gs pos="76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/>
                </a:p>
              </p:txBody>
            </p:sp>
            <p:grpSp>
              <p:nvGrpSpPr>
                <p:cNvPr id="233" name="그룹 232"/>
                <p:cNvGrpSpPr/>
                <p:nvPr/>
              </p:nvGrpSpPr>
              <p:grpSpPr>
                <a:xfrm>
                  <a:off x="323528" y="2867745"/>
                  <a:ext cx="2304256" cy="2304256"/>
                  <a:chOff x="323528" y="2636912"/>
                  <a:chExt cx="2304256" cy="2304256"/>
                </a:xfrm>
              </p:grpSpPr>
              <p:sp>
                <p:nvSpPr>
                  <p:cNvPr id="234" name="도넛 233"/>
                  <p:cNvSpPr/>
                  <p:nvPr/>
                </p:nvSpPr>
                <p:spPr>
                  <a:xfrm>
                    <a:off x="323528" y="2636912"/>
                    <a:ext cx="2304256" cy="2304256"/>
                  </a:xfrm>
                  <a:prstGeom prst="donut">
                    <a:avLst>
                      <a:gd name="adj" fmla="val 8813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33000"/>
                        </a:schemeClr>
                      </a:gs>
                      <a:gs pos="100000">
                        <a:srgbClr val="229719">
                          <a:lumMod val="94000"/>
                        </a:srgbClr>
                      </a:gs>
                    </a:gsLst>
                    <a:lin ang="16200000" scaled="1"/>
                    <a:tileRect/>
                  </a:gradFill>
                  <a:ln w="19050">
                    <a:noFill/>
                  </a:ln>
                  <a:effectLst>
                    <a:outerShdw blurRad="762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ko-KR" altLang="en-US" sz="1050" spc="-5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>
                              <a:lumMod val="95000"/>
                            </a:prstClr>
                          </a:gs>
                        </a:gsLst>
                        <a:lin ang="5400000" scaled="0"/>
                      </a:gradFill>
                      <a:effectLst>
                        <a:outerShdw blurRad="635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Dinbol" pitchFamily="2" charset="0"/>
                      <a:ea typeface="Yoon 윤고딕 550_TT" pitchFamily="18" charset="-127"/>
                    </a:endParaRPr>
                  </a:p>
                </p:txBody>
              </p:sp>
              <p:sp>
                <p:nvSpPr>
                  <p:cNvPr id="235" name="직사각형 234"/>
                  <p:cNvSpPr/>
                  <p:nvPr/>
                </p:nvSpPr>
                <p:spPr>
                  <a:xfrm>
                    <a:off x="395565" y="3441524"/>
                    <a:ext cx="2182487" cy="691067"/>
                  </a:xfrm>
                  <a:prstGeom prst="rect">
                    <a:avLst/>
                  </a:prstGeom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ko-KR" sz="1600" spc="-70" dirty="0">
                        <a:gradFill>
                          <a:gsLst>
                            <a:gs pos="0">
                              <a:schemeClr val="accent3">
                                <a:lumMod val="50000"/>
                              </a:schemeClr>
                            </a:gs>
                            <a:gs pos="100000">
                              <a:schemeClr val="accent3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HelveticaNeueLTpro-Bdcn" pitchFamily="34" charset="0"/>
                      </a:rPr>
                      <a:t>Registration</a:t>
                    </a:r>
                  </a:p>
                </p:txBody>
              </p:sp>
            </p:grpSp>
          </p:grpSp>
        </p:grpSp>
      </p:grpSp>
      <p:grpSp>
        <p:nvGrpSpPr>
          <p:cNvPr id="236" name="그룹 235"/>
          <p:cNvGrpSpPr/>
          <p:nvPr/>
        </p:nvGrpSpPr>
        <p:grpSpPr>
          <a:xfrm>
            <a:off x="5973315" y="3723456"/>
            <a:ext cx="2696494" cy="1203927"/>
            <a:chOff x="5973315" y="3894956"/>
            <a:chExt cx="2696494" cy="1203927"/>
          </a:xfrm>
        </p:grpSpPr>
        <p:sp>
          <p:nvSpPr>
            <p:cNvPr id="237" name="직사각형 236"/>
            <p:cNvSpPr/>
            <p:nvPr/>
          </p:nvSpPr>
          <p:spPr>
            <a:xfrm>
              <a:off x="6071468" y="3894956"/>
              <a:ext cx="1734770" cy="609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spc="-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Administrative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1" spc="-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measure,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1" spc="-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Unjust </a:t>
              </a:r>
              <a:r>
                <a:rPr lang="en-US" altLang="ko-KR" sz="1400" b="1" spc="-5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supplier Info</a:t>
              </a:r>
            </a:p>
          </p:txBody>
        </p:sp>
        <p:grpSp>
          <p:nvGrpSpPr>
            <p:cNvPr id="238" name="그룹 237"/>
            <p:cNvGrpSpPr/>
            <p:nvPr/>
          </p:nvGrpSpPr>
          <p:grpSpPr>
            <a:xfrm>
              <a:off x="5973315" y="3970027"/>
              <a:ext cx="2696494" cy="1128856"/>
              <a:chOff x="5973315" y="3970027"/>
              <a:chExt cx="2696494" cy="1128856"/>
            </a:xfrm>
          </p:grpSpPr>
          <p:cxnSp>
            <p:nvCxnSpPr>
              <p:cNvPr id="239" name="직선 연결선 238"/>
              <p:cNvCxnSpPr/>
              <p:nvPr/>
            </p:nvCxnSpPr>
            <p:spPr>
              <a:xfrm flipH="1">
                <a:off x="5973315" y="4534455"/>
                <a:ext cx="1501006" cy="0"/>
              </a:xfrm>
              <a:prstGeom prst="line">
                <a:avLst/>
              </a:prstGeom>
              <a:noFill/>
              <a:ln w="53975">
                <a:solidFill>
                  <a:srgbClr val="5F357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240" name="그룹 239"/>
              <p:cNvGrpSpPr/>
              <p:nvPr/>
            </p:nvGrpSpPr>
            <p:grpSpPr>
              <a:xfrm>
                <a:off x="7540951" y="3970027"/>
                <a:ext cx="1128858" cy="1128856"/>
                <a:chOff x="323528" y="2867745"/>
                <a:chExt cx="2304256" cy="2304256"/>
              </a:xfrm>
            </p:grpSpPr>
            <p:sp>
              <p:nvSpPr>
                <p:cNvPr id="241" name="타원 240"/>
                <p:cNvSpPr/>
                <p:nvPr/>
              </p:nvSpPr>
              <p:spPr>
                <a:xfrm>
                  <a:off x="395698" y="2939915"/>
                  <a:ext cx="2159918" cy="2159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tint val="66000"/>
                        <a:satMod val="160000"/>
                        <a:lumMod val="74000"/>
                      </a:schemeClr>
                    </a:gs>
                    <a:gs pos="76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/>
                </a:p>
              </p:txBody>
            </p:sp>
            <p:grpSp>
              <p:nvGrpSpPr>
                <p:cNvPr id="242" name="그룹 241"/>
                <p:cNvGrpSpPr/>
                <p:nvPr/>
              </p:nvGrpSpPr>
              <p:grpSpPr>
                <a:xfrm>
                  <a:off x="323528" y="2867745"/>
                  <a:ext cx="2304256" cy="2304256"/>
                  <a:chOff x="323528" y="2636912"/>
                  <a:chExt cx="2304256" cy="2304256"/>
                </a:xfrm>
              </p:grpSpPr>
              <p:sp>
                <p:nvSpPr>
                  <p:cNvPr id="243" name="도넛 242"/>
                  <p:cNvSpPr/>
                  <p:nvPr/>
                </p:nvSpPr>
                <p:spPr>
                  <a:xfrm>
                    <a:off x="323528" y="2636912"/>
                    <a:ext cx="2304256" cy="2304256"/>
                  </a:xfrm>
                  <a:prstGeom prst="donut">
                    <a:avLst>
                      <a:gd name="adj" fmla="val 8813"/>
                    </a:avLst>
                  </a:prstGeom>
                  <a:gradFill flip="none" rotWithShape="1">
                    <a:gsLst>
                      <a:gs pos="0">
                        <a:schemeClr val="accent4">
                          <a:lumMod val="47000"/>
                        </a:schemeClr>
                      </a:gs>
                      <a:gs pos="100000">
                        <a:srgbClr val="634294"/>
                      </a:gs>
                    </a:gsLst>
                    <a:lin ang="16200000" scaled="1"/>
                    <a:tileRect/>
                  </a:gradFill>
                  <a:ln w="19050">
                    <a:noFill/>
                  </a:ln>
                  <a:effectLst>
                    <a:outerShdw blurRad="762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ko-KR" altLang="en-US" sz="1050" spc="-5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>
                              <a:lumMod val="95000"/>
                            </a:prstClr>
                          </a:gs>
                        </a:gsLst>
                        <a:lin ang="5400000" scaled="0"/>
                      </a:gradFill>
                      <a:effectLst>
                        <a:outerShdw blurRad="635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Dinbol" pitchFamily="2" charset="0"/>
                      <a:ea typeface="Yoon 윤고딕 550_TT" pitchFamily="18" charset="-127"/>
                    </a:endParaRPr>
                  </a:p>
                </p:txBody>
              </p:sp>
              <p:sp>
                <p:nvSpPr>
                  <p:cNvPr id="244" name="직사각형 243"/>
                  <p:cNvSpPr/>
                  <p:nvPr/>
                </p:nvSpPr>
                <p:spPr>
                  <a:xfrm>
                    <a:off x="410264" y="3092462"/>
                    <a:ext cx="2130788" cy="1193661"/>
                  </a:xfrm>
                  <a:prstGeom prst="rect">
                    <a:avLst/>
                  </a:prstGeom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lang="en-US" altLang="ko-KR" sz="1600" spc="-70" dirty="0">
                        <a:gradFill>
                          <a:gsLst>
                            <a:gs pos="0">
                              <a:schemeClr val="accent4">
                                <a:lumMod val="50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HelveticaNeueLTpro-Bdcn" pitchFamily="34" charset="0"/>
                      </a:rPr>
                      <a:t>Bid</a:t>
                    </a:r>
                    <a:br>
                      <a:rPr lang="en-US" altLang="ko-KR" sz="1600" spc="-70" dirty="0">
                        <a:gradFill>
                          <a:gsLst>
                            <a:gs pos="0">
                              <a:schemeClr val="accent4">
                                <a:lumMod val="50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HelveticaNeueLTpro-Bdcn" pitchFamily="34" charset="0"/>
                      </a:rPr>
                    </a:br>
                    <a:r>
                      <a:rPr lang="en-US" altLang="ko-KR" sz="1600" spc="-70" dirty="0">
                        <a:gradFill>
                          <a:gsLst>
                            <a:gs pos="0">
                              <a:schemeClr val="accent4">
                                <a:lumMod val="50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HelveticaNeueLTpro-Bdcn" pitchFamily="34" charset="0"/>
                      </a:rPr>
                      <a:t>Submission</a:t>
                    </a:r>
                  </a:p>
                </p:txBody>
              </p:sp>
            </p:grpSp>
          </p:grpSp>
        </p:grpSp>
      </p:grpSp>
      <p:grpSp>
        <p:nvGrpSpPr>
          <p:cNvPr id="245" name="그룹 244"/>
          <p:cNvGrpSpPr/>
          <p:nvPr/>
        </p:nvGrpSpPr>
        <p:grpSpPr>
          <a:xfrm>
            <a:off x="5973315" y="5038524"/>
            <a:ext cx="2696494" cy="1128856"/>
            <a:chOff x="5973315" y="5274428"/>
            <a:chExt cx="2696494" cy="1128856"/>
          </a:xfrm>
        </p:grpSpPr>
        <p:cxnSp>
          <p:nvCxnSpPr>
            <p:cNvPr id="246" name="직선 연결선 245"/>
            <p:cNvCxnSpPr/>
            <p:nvPr/>
          </p:nvCxnSpPr>
          <p:spPr>
            <a:xfrm flipH="1">
              <a:off x="5973315" y="5838856"/>
              <a:ext cx="1501006" cy="0"/>
            </a:xfrm>
            <a:prstGeom prst="line">
              <a:avLst/>
            </a:prstGeom>
            <a:noFill/>
            <a:ln w="53975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47" name="그룹 246"/>
            <p:cNvGrpSpPr/>
            <p:nvPr/>
          </p:nvGrpSpPr>
          <p:grpSpPr>
            <a:xfrm>
              <a:off x="7540951" y="5274428"/>
              <a:ext cx="1128858" cy="1128856"/>
              <a:chOff x="323528" y="2867745"/>
              <a:chExt cx="2304256" cy="2304256"/>
            </a:xfrm>
          </p:grpSpPr>
          <p:sp>
            <p:nvSpPr>
              <p:cNvPr id="248" name="타원 247"/>
              <p:cNvSpPr/>
              <p:nvPr/>
            </p:nvSpPr>
            <p:spPr>
              <a:xfrm>
                <a:off x="395698" y="2939915"/>
                <a:ext cx="2159918" cy="21599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tint val="66000"/>
                      <a:satMod val="160000"/>
                      <a:lumMod val="74000"/>
                    </a:schemeClr>
                  </a:gs>
                  <a:gs pos="76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grpSp>
            <p:nvGrpSpPr>
              <p:cNvPr id="249" name="그룹 248"/>
              <p:cNvGrpSpPr/>
              <p:nvPr/>
            </p:nvGrpSpPr>
            <p:grpSpPr>
              <a:xfrm>
                <a:off x="323528" y="2867745"/>
                <a:ext cx="2304256" cy="2304256"/>
                <a:chOff x="323528" y="2636912"/>
                <a:chExt cx="2304256" cy="2304256"/>
              </a:xfrm>
            </p:grpSpPr>
            <p:sp>
              <p:nvSpPr>
                <p:cNvPr id="250" name="도넛 249"/>
                <p:cNvSpPr/>
                <p:nvPr/>
              </p:nvSpPr>
              <p:spPr>
                <a:xfrm>
                  <a:off x="323528" y="2636912"/>
                  <a:ext cx="2304256" cy="2304256"/>
                </a:xfrm>
                <a:prstGeom prst="donut">
                  <a:avLst>
                    <a:gd name="adj" fmla="val 8813"/>
                  </a:avLst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2058AA"/>
                    </a:gs>
                  </a:gsLst>
                  <a:lin ang="16200000" scaled="1"/>
                  <a:tileRect/>
                </a:gradFill>
                <a:ln w="19050">
                  <a:noFill/>
                </a:ln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"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ko-KR" altLang="en-US" sz="1050" spc="-5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>
                            <a:lumMod val="95000"/>
                          </a:prstClr>
                        </a:gs>
                      </a:gsLst>
                      <a:lin ang="5400000" scaled="0"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</a:effectLst>
                    <a:latin typeface="Dinbol" pitchFamily="2" charset="0"/>
                    <a:ea typeface="Yoon 윤고딕 550_TT" pitchFamily="18" charset="-127"/>
                  </a:endParaRPr>
                </a:p>
              </p:txBody>
            </p:sp>
            <p:sp>
              <p:nvSpPr>
                <p:cNvPr id="251" name="직사각형 250"/>
                <p:cNvSpPr/>
                <p:nvPr/>
              </p:nvSpPr>
              <p:spPr>
                <a:xfrm>
                  <a:off x="617383" y="3302208"/>
                  <a:ext cx="1716542" cy="1193661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ko-KR" sz="1600" spc="-70" dirty="0">
                      <a:gradFill>
                        <a:gsLst>
                          <a:gs pos="0">
                            <a:schemeClr val="tx2">
                              <a:lumMod val="69000"/>
                            </a:schemeClr>
                          </a:gs>
                          <a:gs pos="100000">
                            <a:schemeClr val="tx2">
                              <a:lumMod val="50000"/>
                            </a:schemeClr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  <a:t>Eligibility</a:t>
                  </a:r>
                  <a:br>
                    <a:rPr lang="en-US" altLang="ko-KR" sz="1600" spc="-70" dirty="0">
                      <a:gradFill>
                        <a:gsLst>
                          <a:gs pos="0">
                            <a:schemeClr val="tx2">
                              <a:lumMod val="69000"/>
                            </a:schemeClr>
                          </a:gs>
                          <a:gs pos="100000">
                            <a:schemeClr val="tx2">
                              <a:lumMod val="50000"/>
                            </a:schemeClr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</a:br>
                  <a:r>
                    <a:rPr lang="en-US" altLang="ko-KR" sz="1600" spc="-70" dirty="0">
                      <a:gradFill>
                        <a:gsLst>
                          <a:gs pos="0">
                            <a:schemeClr val="tx2">
                              <a:lumMod val="69000"/>
                            </a:schemeClr>
                          </a:gs>
                          <a:gs pos="100000">
                            <a:schemeClr val="tx2">
                              <a:lumMod val="50000"/>
                            </a:schemeClr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  <a:t>Test</a:t>
                  </a:r>
                </a:p>
              </p:txBody>
            </p:sp>
          </p:grpSp>
        </p:grpSp>
      </p:grpSp>
      <p:grpSp>
        <p:nvGrpSpPr>
          <p:cNvPr id="252" name="그룹 251"/>
          <p:cNvGrpSpPr/>
          <p:nvPr/>
        </p:nvGrpSpPr>
        <p:grpSpPr>
          <a:xfrm>
            <a:off x="4989413" y="2397534"/>
            <a:ext cx="1219200" cy="3856149"/>
            <a:chOff x="4989413" y="2516202"/>
            <a:chExt cx="1219200" cy="3856149"/>
          </a:xfrm>
        </p:grpSpPr>
        <p:grpSp>
          <p:nvGrpSpPr>
            <p:cNvPr id="253" name="그룹 252"/>
            <p:cNvGrpSpPr/>
            <p:nvPr/>
          </p:nvGrpSpPr>
          <p:grpSpPr>
            <a:xfrm>
              <a:off x="4989413" y="2516202"/>
              <a:ext cx="1219200" cy="3856149"/>
              <a:chOff x="4932040" y="2342691"/>
              <a:chExt cx="1219200" cy="3856149"/>
            </a:xfrm>
          </p:grpSpPr>
          <p:pic>
            <p:nvPicPr>
              <p:cNvPr id="255" name="Picture 2" descr="I:\01. 안경섭\png\128x128\db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4979640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I:\01. 안경섭\png\128x128\db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941"/>
              <a:stretch/>
            </p:blipFill>
            <p:spPr bwMode="auto">
              <a:xfrm>
                <a:off x="4932040" y="4317541"/>
                <a:ext cx="1219200" cy="768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I:\01. 안경섭\png\128x128\db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941"/>
              <a:stretch/>
            </p:blipFill>
            <p:spPr bwMode="auto">
              <a:xfrm>
                <a:off x="4932040" y="3663491"/>
                <a:ext cx="1219200" cy="768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I:\01. 안경섭\png\128x128\db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941"/>
              <a:stretch/>
            </p:blipFill>
            <p:spPr bwMode="auto">
              <a:xfrm>
                <a:off x="4932040" y="3003091"/>
                <a:ext cx="1219200" cy="768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I:\01. 안경섭\png\128x128\db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941"/>
              <a:stretch/>
            </p:blipFill>
            <p:spPr bwMode="auto">
              <a:xfrm>
                <a:off x="4932040" y="2342691"/>
                <a:ext cx="1219200" cy="768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4" name="직사각형 253"/>
            <p:cNvSpPr/>
            <p:nvPr/>
          </p:nvSpPr>
          <p:spPr>
            <a:xfrm>
              <a:off x="5171221" y="4089266"/>
              <a:ext cx="859531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  <a:contourClr>
                  <a:srgbClr val="002060"/>
                </a:contourClr>
              </a:sp3d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Linkage</a:t>
              </a:r>
              <a:b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DB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7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907044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mechanics(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01" name="직사각형 10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graphicFrame>
        <p:nvGraphicFramePr>
          <p:cNvPr id="104" name="표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90886"/>
              </p:ext>
            </p:extLst>
          </p:nvPr>
        </p:nvGraphicFramePr>
        <p:xfrm>
          <a:off x="250409" y="1412776"/>
          <a:ext cx="8472445" cy="4327388"/>
        </p:xfrm>
        <a:graphic>
          <a:graphicData uri="http://schemas.openxmlformats.org/drawingml/2006/table">
            <a:tbl>
              <a:tblPr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11110"/>
                <a:gridCol w="1512168"/>
                <a:gridCol w="1224136"/>
                <a:gridCol w="3025031"/>
              </a:tblGrid>
              <a:tr h="387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spc="0" dirty="0" smtClean="0">
                          <a:gradFill>
                            <a:gsLst>
                              <a:gs pos="53000">
                                <a:schemeClr val="bg1">
                                  <a:lumMod val="83000"/>
                                </a:schemeClr>
                              </a:gs>
                              <a:gs pos="29000">
                                <a:schemeClr val="bg1"/>
                              </a:gs>
                              <a:gs pos="81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38100" dir="2700000" algn="tl" rotWithShape="0">
                              <a:prstClr val="black">
                                <a:alpha val="26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Linkage Type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spc="0" dirty="0" smtClean="0">
                          <a:gradFill>
                            <a:gsLst>
                              <a:gs pos="53000">
                                <a:schemeClr val="bg1">
                                  <a:lumMod val="83000"/>
                                </a:schemeClr>
                              </a:gs>
                              <a:gs pos="29000">
                                <a:schemeClr val="bg1"/>
                              </a:gs>
                              <a:gs pos="81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38100" dir="2700000" algn="tl" rotWithShape="0">
                              <a:prstClr val="black">
                                <a:alpha val="26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Linked Entities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spc="0" dirty="0" smtClean="0">
                          <a:gradFill>
                            <a:gsLst>
                              <a:gs pos="53000">
                                <a:schemeClr val="bg1">
                                  <a:lumMod val="83000"/>
                                </a:schemeClr>
                              </a:gs>
                              <a:gs pos="29000">
                                <a:schemeClr val="bg1"/>
                              </a:gs>
                              <a:gs pos="81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38100" dir="2700000" algn="tl" rotWithShape="0">
                              <a:prstClr val="black">
                                <a:alpha val="26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Linked Info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spc="0" dirty="0" smtClean="0">
                          <a:gradFill>
                            <a:gsLst>
                              <a:gs pos="53000">
                                <a:schemeClr val="bg1">
                                  <a:lumMod val="83000"/>
                                </a:schemeClr>
                              </a:gs>
                              <a:gs pos="29000">
                                <a:schemeClr val="bg1"/>
                              </a:gs>
                              <a:gs pos="81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38100" dir="2700000" algn="tl" rotWithShape="0">
                              <a:prstClr val="black">
                                <a:alpha val="26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Comment</a:t>
                      </a:r>
                      <a:endParaRPr lang="ko-KR" altLang="en-US" sz="1800" b="1" kern="1200" spc="0" dirty="0">
                        <a:gradFill>
                          <a:gsLst>
                            <a:gs pos="53000">
                              <a:schemeClr val="bg1">
                                <a:lumMod val="83000"/>
                              </a:schemeClr>
                            </a:gs>
                            <a:gs pos="29000">
                              <a:schemeClr val="bg1"/>
                            </a:gs>
                            <a:gs pos="81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38100" dir="2700000" algn="tl" rotWithShape="0">
                            <a:prstClr val="black">
                              <a:alpha val="26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446E"/>
                    </a:solidFill>
                  </a:tcPr>
                </a:tc>
              </a:tr>
              <a:tr h="836692"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Credit Rating Agencies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6types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Credit info, debt info, etc.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Product Quality</a:t>
                      </a:r>
                    </a:p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Certificate Organization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Excellent Technology,</a:t>
                      </a:r>
                    </a:p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Patent, KS Mark, etc.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4677"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Associations</a:t>
                      </a:r>
                    </a:p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Industr</a:t>
                      </a:r>
                      <a:r>
                        <a:rPr lang="en-US" altLang="ko-KR" sz="20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HelveticaNeueLTpro-Bdcn" pitchFamily="34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Financial info, projects undertaken,</a:t>
                      </a:r>
                    </a:p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key technical personnel, etc.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0046"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Public</a:t>
                      </a:r>
                      <a:b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Entities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  <a:endParaRPr lang="ko-KR" altLang="en-US" sz="1800" kern="1200" dirty="0">
                        <a:gradFill>
                          <a:gsLst>
                            <a:gs pos="0">
                              <a:schemeClr val="tx2">
                                <a:lumMod val="69000"/>
                              </a:schemeClr>
                            </a:gs>
                            <a:gs pos="100000">
                              <a:schemeClr val="tx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dirty="0" smtClean="0">
                          <a:gradFill>
                            <a:gsLst>
                              <a:gs pos="0">
                                <a:schemeClr val="tx2">
                                  <a:lumMod val="69000"/>
                                </a:schemeClr>
                              </a:gs>
                              <a:gs pos="100000">
                                <a:schemeClr val="tx2">
                                  <a:lumMod val="50000"/>
                                </a:schemeClr>
                              </a:gs>
                            </a:gsLst>
                            <a:lin ang="5400000" scaled="0"/>
                          </a:gra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 on administrative measures, unpaid taxes, temporary or permanent closure, etc.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250409" y="5733256"/>
            <a:ext cx="854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altLang="ko-KR" sz="1600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115 types of information gathered from </a:t>
            </a: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58 </a:t>
            </a:r>
            <a:r>
              <a:rPr lang="en-US" altLang="ko-KR" sz="1600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organizations in four groups are linked for the purpose of providing bidding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6990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Linkage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mechanics(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01" name="직사각형 10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Ⅲ Main function of KONEPS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343472" y="1484784"/>
            <a:ext cx="8765032" cy="4698208"/>
            <a:chOff x="271464" y="1412776"/>
            <a:chExt cx="8920020" cy="4943474"/>
          </a:xfrm>
        </p:grpSpPr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271464" y="5313264"/>
              <a:ext cx="3623576" cy="1035050"/>
            </a:xfrm>
            <a:prstGeom prst="roundRect">
              <a:avLst>
                <a:gd name="adj" fmla="val 6851"/>
              </a:avLst>
            </a:prstGeom>
            <a:gradFill flip="none" rotWithShape="1">
              <a:gsLst>
                <a:gs pos="15000">
                  <a:srgbClr val="D9D9D9">
                    <a:lumMod val="72000"/>
                    <a:lumOff val="28000"/>
                  </a:srgbClr>
                </a:gs>
                <a:gs pos="52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ko-KR" altLang="en-US" sz="1600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4781193" y="1412776"/>
              <a:ext cx="4111983" cy="4943474"/>
            </a:xfrm>
            <a:prstGeom prst="roundRect">
              <a:avLst>
                <a:gd name="adj" fmla="val 1996"/>
              </a:avLst>
            </a:prstGeom>
            <a:gradFill flip="none" rotWithShape="1">
              <a:gsLst>
                <a:gs pos="15000">
                  <a:srgbClr val="D9D9D9">
                    <a:lumMod val="72000"/>
                    <a:lumOff val="28000"/>
                  </a:srgbClr>
                </a:gs>
                <a:gs pos="52000">
                  <a:schemeClr val="bg1">
                    <a:lumMod val="85000"/>
                  </a:schemeClr>
                </a:gs>
                <a:gs pos="7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base">
                <a:lnSpc>
                  <a:spcPct val="80000"/>
                </a:lnSpc>
                <a:spcAft>
                  <a:spcPts val="100"/>
                </a:spcAft>
              </a:pPr>
              <a:endParaRPr lang="ko-KR" altLang="en-US" sz="1600" spc="-30" dirty="0"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81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1083"/>
            <p:cNvGrpSpPr>
              <a:grpSpLocks/>
            </p:cNvGrpSpPr>
            <p:nvPr/>
          </p:nvGrpSpPr>
          <p:grpSpPr bwMode="auto">
            <a:xfrm>
              <a:off x="271464" y="1412777"/>
              <a:ext cx="3623576" cy="4870449"/>
              <a:chOff x="171" y="928"/>
              <a:chExt cx="2478" cy="3068"/>
            </a:xfrm>
          </p:grpSpPr>
          <p:sp>
            <p:nvSpPr>
              <p:cNvPr id="311" name="Rectangle 34"/>
              <p:cNvSpPr>
                <a:spLocks noChangeArrowheads="1"/>
              </p:cNvSpPr>
              <p:nvPr/>
            </p:nvSpPr>
            <p:spPr bwMode="auto">
              <a:xfrm>
                <a:off x="171" y="928"/>
                <a:ext cx="2478" cy="2389"/>
              </a:xfrm>
              <a:prstGeom prst="roundRect">
                <a:avLst>
                  <a:gd name="adj" fmla="val 2122"/>
                </a:avLst>
              </a:prstGeom>
              <a:gradFill flip="none" rotWithShape="1">
                <a:gsLst>
                  <a:gs pos="15000">
                    <a:srgbClr val="D9D9D9">
                      <a:lumMod val="72000"/>
                      <a:lumOff val="28000"/>
                    </a:srgbClr>
                  </a:gs>
                  <a:gs pos="52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34"/>
              <p:cNvSpPr>
                <a:spLocks noChangeArrowheads="1"/>
              </p:cNvSpPr>
              <p:nvPr/>
            </p:nvSpPr>
            <p:spPr bwMode="auto">
              <a:xfrm>
                <a:off x="209" y="974"/>
                <a:ext cx="2386" cy="181"/>
              </a:xfrm>
              <a:prstGeom prst="roundRect">
                <a:avLst>
                  <a:gd name="adj" fmla="val 21087"/>
                </a:avLst>
              </a:prstGeom>
              <a:gradFill flip="none" rotWithShape="1">
                <a:gsLst>
                  <a:gs pos="100000">
                    <a:schemeClr val="tx1">
                      <a:lumMod val="63000"/>
                      <a:lumOff val="37000"/>
                    </a:schemeClr>
                  </a:gs>
                  <a:gs pos="25000">
                    <a:schemeClr val="bg1">
                      <a:lumMod val="50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5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199"/>
              <p:cNvSpPr>
                <a:spLocks noChangeArrowheads="1"/>
              </p:cNvSpPr>
              <p:nvPr/>
            </p:nvSpPr>
            <p:spPr bwMode="auto">
              <a:xfrm>
                <a:off x="821" y="993"/>
                <a:ext cx="117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600" spc="-5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76200" dist="12700" dir="2700000" algn="tl" rotWithShape="0">
                        <a:prstClr val="black">
                          <a:alpha val="67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REMOTE SYSTEM</a:t>
                </a:r>
              </a:p>
            </p:txBody>
          </p:sp>
          <p:sp>
            <p:nvSpPr>
              <p:cNvPr id="314" name="Rectangle 34"/>
              <p:cNvSpPr>
                <a:spLocks noChangeArrowheads="1"/>
              </p:cNvSpPr>
              <p:nvPr/>
            </p:nvSpPr>
            <p:spPr bwMode="auto">
              <a:xfrm>
                <a:off x="209" y="3814"/>
                <a:ext cx="2386" cy="181"/>
              </a:xfrm>
              <a:prstGeom prst="roundRect">
                <a:avLst>
                  <a:gd name="adj" fmla="val 21087"/>
                </a:avLst>
              </a:prstGeom>
              <a:gradFill flip="none" rotWithShape="1">
                <a:gsLst>
                  <a:gs pos="100000">
                    <a:srgbClr val="5C722F"/>
                  </a:gs>
                  <a:gs pos="25000">
                    <a:srgbClr val="83A343"/>
                  </a:gs>
                </a:gsLst>
                <a:lin ang="5400000" scaled="1"/>
                <a:tileRect/>
              </a:gra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5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199"/>
              <p:cNvSpPr>
                <a:spLocks noChangeArrowheads="1"/>
              </p:cNvSpPr>
              <p:nvPr/>
            </p:nvSpPr>
            <p:spPr bwMode="auto">
              <a:xfrm>
                <a:off x="652" y="3833"/>
                <a:ext cx="15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600" spc="-5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76200" dist="12700" dir="2700000" algn="tl" rotWithShape="0">
                        <a:prstClr val="black">
                          <a:alpha val="67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Remote individual system</a:t>
                </a:r>
              </a:p>
            </p:txBody>
          </p:sp>
        </p:grpSp>
        <p:sp>
          <p:nvSpPr>
            <p:cNvPr id="31" name="Rectangle 1095"/>
            <p:cNvSpPr>
              <a:spLocks noChangeArrowheads="1"/>
            </p:cNvSpPr>
            <p:nvPr/>
          </p:nvSpPr>
          <p:spPr bwMode="auto">
            <a:xfrm>
              <a:off x="4851383" y="2036664"/>
              <a:ext cx="3971603" cy="4240212"/>
            </a:xfrm>
            <a:prstGeom prst="roundRect">
              <a:avLst>
                <a:gd name="adj" fmla="val 2117"/>
              </a:avLst>
            </a:prstGeom>
            <a:solidFill>
              <a:srgbClr val="DDF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886"/>
            <p:cNvSpPr>
              <a:spLocks noChangeArrowheads="1"/>
            </p:cNvSpPr>
            <p:nvPr/>
          </p:nvSpPr>
          <p:spPr bwMode="auto">
            <a:xfrm>
              <a:off x="2375950" y="1841402"/>
              <a:ext cx="1293660" cy="19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120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Messaging system</a:t>
              </a:r>
            </a:p>
          </p:txBody>
        </p:sp>
        <p:sp>
          <p:nvSpPr>
            <p:cNvPr id="33" name="Rectangle 958"/>
            <p:cNvSpPr>
              <a:spLocks noChangeArrowheads="1"/>
            </p:cNvSpPr>
            <p:nvPr/>
          </p:nvSpPr>
          <p:spPr bwMode="auto">
            <a:xfrm>
              <a:off x="2286511" y="2036664"/>
              <a:ext cx="1473998" cy="3065462"/>
            </a:xfrm>
            <a:prstGeom prst="roundRect">
              <a:avLst>
                <a:gd name="adj" fmla="val 5742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934"/>
            <p:cNvSpPr>
              <a:spLocks noChangeArrowheads="1"/>
            </p:cNvSpPr>
            <p:nvPr/>
          </p:nvSpPr>
          <p:spPr bwMode="auto">
            <a:xfrm>
              <a:off x="403071" y="2036664"/>
              <a:ext cx="1395033" cy="3065462"/>
            </a:xfrm>
            <a:prstGeom prst="roundRect">
              <a:avLst>
                <a:gd name="adj" fmla="val 6198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89"/>
            <p:cNvSpPr>
              <a:spLocks noChangeArrowheads="1"/>
            </p:cNvSpPr>
            <p:nvPr/>
          </p:nvSpPr>
          <p:spPr bwMode="auto">
            <a:xfrm>
              <a:off x="1794685" y="4968776"/>
              <a:ext cx="225127" cy="16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4D4D4D"/>
                  </a:solidFill>
                  <a:latin typeface="Arial" pitchFamily="34" charset="0"/>
                  <a:ea typeface="나눔고딕" pitchFamily="50" charset="-127"/>
                  <a:cs typeface="Arial" pitchFamily="34" charset="0"/>
                </a:rPr>
                <a:t>Call</a:t>
              </a:r>
              <a:endParaRPr lang="ko-KR" altLang="en-US" sz="1000" dirty="0">
                <a:solidFill>
                  <a:srgbClr val="4D4D4D"/>
                </a:solidFill>
                <a:latin typeface="Arial" pitchFamily="34" charset="0"/>
                <a:ea typeface="나눔고딕" pitchFamily="50" charset="-127"/>
                <a:cs typeface="Arial" pitchFamily="34" charset="0"/>
              </a:endParaRPr>
            </a:p>
          </p:txBody>
        </p:sp>
        <p:sp>
          <p:nvSpPr>
            <p:cNvPr id="36" name="Rectangle 657"/>
            <p:cNvSpPr>
              <a:spLocks noChangeArrowheads="1"/>
            </p:cNvSpPr>
            <p:nvPr/>
          </p:nvSpPr>
          <p:spPr bwMode="auto">
            <a:xfrm>
              <a:off x="6019716" y="1822352"/>
              <a:ext cx="1577449" cy="22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1400" dirty="0" err="1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Webservice</a:t>
              </a:r>
              <a:r>
                <a:rPr lang="en-US" altLang="ko-KR" sz="1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 system</a:t>
              </a:r>
            </a:p>
          </p:txBody>
        </p:sp>
        <p:grpSp>
          <p:nvGrpSpPr>
            <p:cNvPr id="37" name="Group 939"/>
            <p:cNvGrpSpPr>
              <a:grpSpLocks/>
            </p:cNvGrpSpPr>
            <p:nvPr/>
          </p:nvGrpSpPr>
          <p:grpSpPr bwMode="auto">
            <a:xfrm>
              <a:off x="493733" y="2562127"/>
              <a:ext cx="1304371" cy="298450"/>
              <a:chOff x="323" y="1713"/>
              <a:chExt cx="892" cy="188"/>
            </a:xfrm>
          </p:grpSpPr>
          <p:grpSp>
            <p:nvGrpSpPr>
              <p:cNvPr id="307" name="Group 938"/>
              <p:cNvGrpSpPr>
                <a:grpSpLocks/>
              </p:cNvGrpSpPr>
              <p:nvPr/>
            </p:nvGrpSpPr>
            <p:grpSpPr bwMode="auto">
              <a:xfrm>
                <a:off x="323" y="1713"/>
                <a:ext cx="830" cy="188"/>
                <a:chOff x="340" y="1713"/>
                <a:chExt cx="800" cy="188"/>
              </a:xfrm>
            </p:grpSpPr>
            <p:sp>
              <p:nvSpPr>
                <p:cNvPr id="309" name="Rectangle 433"/>
                <p:cNvSpPr>
                  <a:spLocks noChangeArrowheads="1"/>
                </p:cNvSpPr>
                <p:nvPr/>
              </p:nvSpPr>
              <p:spPr bwMode="auto">
                <a:xfrm>
                  <a:off x="340" y="1713"/>
                  <a:ext cx="800" cy="188"/>
                </a:xfrm>
                <a:prstGeom prst="rect">
                  <a:avLst/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12700" dir="2700000" algn="tl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ko-KR" altLang="en-US" sz="1600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0" name="Rectangle 437"/>
                <p:cNvSpPr>
                  <a:spLocks noChangeArrowheads="1"/>
                </p:cNvSpPr>
                <p:nvPr/>
              </p:nvSpPr>
              <p:spPr bwMode="auto">
                <a:xfrm>
                  <a:off x="345" y="1776"/>
                  <a:ext cx="789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indent="-182563" algn="ctr" defTabSz="725488" latinLnBrk="0">
                    <a:lnSpc>
                      <a:spcPct val="80000"/>
                    </a:lnSpc>
                  </a:pPr>
                  <a:r>
                    <a:rPr lang="en-US" altLang="ko-KR" sz="10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APP </a:t>
                  </a:r>
                  <a:r>
                    <a:rPr lang="en-US" altLang="ko-KR" sz="1000" spc="-20" dirty="0" smtClean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execute module </a:t>
                  </a:r>
                  <a:endPara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8" name="Rectangle 439"/>
              <p:cNvSpPr>
                <a:spLocks noChangeArrowheads="1"/>
              </p:cNvSpPr>
              <p:nvPr/>
            </p:nvSpPr>
            <p:spPr bwMode="auto">
              <a:xfrm>
                <a:off x="1156" y="1785"/>
                <a:ext cx="59" cy="66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38" name="Rectangle 907"/>
            <p:cNvSpPr>
              <a:spLocks noChangeArrowheads="1"/>
            </p:cNvSpPr>
            <p:nvPr/>
          </p:nvSpPr>
          <p:spPr bwMode="auto">
            <a:xfrm>
              <a:off x="2079482" y="4967189"/>
              <a:ext cx="433940" cy="16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4D4D4D"/>
                  </a:solidFill>
                  <a:latin typeface="Arial" pitchFamily="34" charset="0"/>
                  <a:ea typeface="나눔고딕" pitchFamily="50" charset="-127"/>
                  <a:cs typeface="Arial" pitchFamily="34" charset="0"/>
                </a:rPr>
                <a:t>Monitor</a:t>
              </a:r>
              <a:endParaRPr lang="ko-KR" altLang="en-US" sz="1000" dirty="0">
                <a:solidFill>
                  <a:srgbClr val="4D4D4D"/>
                </a:solidFill>
                <a:latin typeface="Arial" pitchFamily="34" charset="0"/>
                <a:ea typeface="나눔고딕" pitchFamily="50" charset="-127"/>
                <a:cs typeface="Arial" pitchFamily="34" charset="0"/>
              </a:endParaRPr>
            </a:p>
          </p:txBody>
        </p:sp>
        <p:sp>
          <p:nvSpPr>
            <p:cNvPr id="39" name="Rectangle 910"/>
            <p:cNvSpPr>
              <a:spLocks noChangeArrowheads="1"/>
            </p:cNvSpPr>
            <p:nvPr/>
          </p:nvSpPr>
          <p:spPr bwMode="auto">
            <a:xfrm>
              <a:off x="1894644" y="2354164"/>
              <a:ext cx="146170" cy="129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call</a:t>
              </a:r>
              <a:endParaRPr lang="en-US" altLang="ko-KR" sz="7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881"/>
            <p:cNvSpPr>
              <a:spLocks noChangeArrowheads="1"/>
            </p:cNvSpPr>
            <p:nvPr/>
          </p:nvSpPr>
          <p:spPr bwMode="auto">
            <a:xfrm>
              <a:off x="527814" y="1828702"/>
              <a:ext cx="1148469" cy="19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120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Interface system</a:t>
              </a:r>
            </a:p>
          </p:txBody>
        </p:sp>
        <p:grpSp>
          <p:nvGrpSpPr>
            <p:cNvPr id="41" name="Group 947"/>
            <p:cNvGrpSpPr>
              <a:grpSpLocks/>
            </p:cNvGrpSpPr>
            <p:nvPr/>
          </p:nvGrpSpPr>
          <p:grpSpPr bwMode="auto">
            <a:xfrm>
              <a:off x="493733" y="3033614"/>
              <a:ext cx="1304371" cy="298450"/>
              <a:chOff x="323" y="2010"/>
              <a:chExt cx="892" cy="188"/>
            </a:xfrm>
          </p:grpSpPr>
          <p:sp>
            <p:nvSpPr>
              <p:cNvPr id="304" name="Rectangle 943"/>
              <p:cNvSpPr>
                <a:spLocks noChangeArrowheads="1"/>
              </p:cNvSpPr>
              <p:nvPr/>
            </p:nvSpPr>
            <p:spPr bwMode="auto">
              <a:xfrm>
                <a:off x="323" y="2010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944"/>
              <p:cNvSpPr>
                <a:spLocks noChangeArrowheads="1"/>
              </p:cNvSpPr>
              <p:nvPr/>
            </p:nvSpPr>
            <p:spPr bwMode="auto">
              <a:xfrm>
                <a:off x="435" y="2064"/>
                <a:ext cx="605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Logging module</a:t>
                </a:r>
              </a:p>
            </p:txBody>
          </p:sp>
          <p:sp>
            <p:nvSpPr>
              <p:cNvPr id="306" name="Rectangle 946"/>
              <p:cNvSpPr>
                <a:spLocks noChangeArrowheads="1"/>
              </p:cNvSpPr>
              <p:nvPr/>
            </p:nvSpPr>
            <p:spPr bwMode="auto">
              <a:xfrm>
                <a:off x="1156" y="2082"/>
                <a:ext cx="59" cy="66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2" name="Group 948"/>
            <p:cNvGrpSpPr>
              <a:grpSpLocks/>
            </p:cNvGrpSpPr>
            <p:nvPr/>
          </p:nvGrpSpPr>
          <p:grpSpPr bwMode="auto">
            <a:xfrm>
              <a:off x="493733" y="3816252"/>
              <a:ext cx="1304371" cy="298450"/>
              <a:chOff x="323" y="2010"/>
              <a:chExt cx="892" cy="188"/>
            </a:xfrm>
          </p:grpSpPr>
          <p:sp>
            <p:nvSpPr>
              <p:cNvPr id="301" name="Rectangle 950"/>
              <p:cNvSpPr>
                <a:spLocks noChangeArrowheads="1"/>
              </p:cNvSpPr>
              <p:nvPr/>
            </p:nvSpPr>
            <p:spPr bwMode="auto">
              <a:xfrm>
                <a:off x="323" y="2010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tx2">
                      <a:lumMod val="40000"/>
                      <a:lumOff val="60000"/>
                    </a:schemeClr>
                  </a:gs>
                  <a:gs pos="77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951"/>
              <p:cNvSpPr>
                <a:spLocks noChangeArrowheads="1"/>
              </p:cNvSpPr>
              <p:nvPr/>
            </p:nvSpPr>
            <p:spPr bwMode="auto">
              <a:xfrm>
                <a:off x="555" y="2068"/>
                <a:ext cx="36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1000" spc="-20" dirty="0" err="1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DBtoXML</a:t>
                </a:r>
                <a:endPara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952"/>
              <p:cNvSpPr>
                <a:spLocks noChangeArrowheads="1"/>
              </p:cNvSpPr>
              <p:nvPr/>
            </p:nvSpPr>
            <p:spPr bwMode="auto">
              <a:xfrm>
                <a:off x="1156" y="2082"/>
                <a:ext cx="59" cy="66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3" name="Group 953"/>
            <p:cNvGrpSpPr>
              <a:grpSpLocks/>
            </p:cNvGrpSpPr>
            <p:nvPr/>
          </p:nvGrpSpPr>
          <p:grpSpPr bwMode="auto">
            <a:xfrm>
              <a:off x="493733" y="4114701"/>
              <a:ext cx="1304371" cy="298450"/>
              <a:chOff x="323" y="2010"/>
              <a:chExt cx="892" cy="188"/>
            </a:xfrm>
          </p:grpSpPr>
          <p:sp>
            <p:nvSpPr>
              <p:cNvPr id="298" name="Rectangle 955"/>
              <p:cNvSpPr>
                <a:spLocks noChangeArrowheads="1"/>
              </p:cNvSpPr>
              <p:nvPr/>
            </p:nvSpPr>
            <p:spPr bwMode="auto">
              <a:xfrm>
                <a:off x="323" y="2010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tx2">
                      <a:lumMod val="40000"/>
                      <a:lumOff val="60000"/>
                    </a:schemeClr>
                  </a:gs>
                  <a:gs pos="77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956"/>
              <p:cNvSpPr>
                <a:spLocks noChangeArrowheads="1"/>
              </p:cNvSpPr>
              <p:nvPr/>
            </p:nvSpPr>
            <p:spPr bwMode="auto">
              <a:xfrm>
                <a:off x="555" y="2068"/>
                <a:ext cx="36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1000" spc="-20" dirty="0" err="1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XMLtoDB</a:t>
                </a:r>
                <a:endPara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957"/>
              <p:cNvSpPr>
                <a:spLocks noChangeArrowheads="1"/>
              </p:cNvSpPr>
              <p:nvPr/>
            </p:nvSpPr>
            <p:spPr bwMode="auto">
              <a:xfrm>
                <a:off x="1156" y="2082"/>
                <a:ext cx="59" cy="66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4" name="Group 1031"/>
            <p:cNvGrpSpPr>
              <a:grpSpLocks/>
            </p:cNvGrpSpPr>
            <p:nvPr/>
          </p:nvGrpSpPr>
          <p:grpSpPr bwMode="auto">
            <a:xfrm>
              <a:off x="2286511" y="2154139"/>
              <a:ext cx="1472535" cy="298450"/>
              <a:chOff x="1549" y="1395"/>
              <a:chExt cx="1007" cy="188"/>
            </a:xfrm>
          </p:grpSpPr>
          <p:sp>
            <p:nvSpPr>
              <p:cNvPr id="293" name="Rectangle 969"/>
              <p:cNvSpPr>
                <a:spLocks noChangeArrowheads="1"/>
              </p:cNvSpPr>
              <p:nvPr/>
            </p:nvSpPr>
            <p:spPr bwMode="auto">
              <a:xfrm>
                <a:off x="1549" y="146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94" name="Rectangle 971"/>
              <p:cNvSpPr>
                <a:spLocks noChangeArrowheads="1"/>
              </p:cNvSpPr>
              <p:nvPr/>
            </p:nvSpPr>
            <p:spPr bwMode="auto">
              <a:xfrm>
                <a:off x="1637" y="1395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972"/>
              <p:cNvSpPr>
                <a:spLocks noChangeArrowheads="1"/>
              </p:cNvSpPr>
              <p:nvPr/>
            </p:nvSpPr>
            <p:spPr bwMode="auto">
              <a:xfrm>
                <a:off x="1743" y="1400"/>
                <a:ext cx="61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Communication </a:t>
                </a:r>
              </a:p>
            </p:txBody>
          </p:sp>
          <p:sp>
            <p:nvSpPr>
              <p:cNvPr id="296" name="Rectangle 973"/>
              <p:cNvSpPr>
                <a:spLocks noChangeArrowheads="1"/>
              </p:cNvSpPr>
              <p:nvPr/>
            </p:nvSpPr>
            <p:spPr bwMode="auto">
              <a:xfrm>
                <a:off x="1847" y="1466"/>
                <a:ext cx="41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processing</a:t>
                </a:r>
              </a:p>
            </p:txBody>
          </p:sp>
          <p:sp>
            <p:nvSpPr>
              <p:cNvPr id="297" name="Rectangle 974"/>
              <p:cNvSpPr>
                <a:spLocks noChangeArrowheads="1"/>
              </p:cNvSpPr>
              <p:nvPr/>
            </p:nvSpPr>
            <p:spPr bwMode="auto">
              <a:xfrm>
                <a:off x="2470" y="146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5" name="Group 1030"/>
            <p:cNvGrpSpPr>
              <a:grpSpLocks/>
            </p:cNvGrpSpPr>
            <p:nvPr/>
          </p:nvGrpSpPr>
          <p:grpSpPr bwMode="auto">
            <a:xfrm>
              <a:off x="2286511" y="2439889"/>
              <a:ext cx="1472535" cy="298450"/>
              <a:chOff x="1549" y="1575"/>
              <a:chExt cx="1007" cy="188"/>
            </a:xfrm>
          </p:grpSpPr>
          <p:sp>
            <p:nvSpPr>
              <p:cNvPr id="289" name="Rectangle 976"/>
              <p:cNvSpPr>
                <a:spLocks noChangeArrowheads="1"/>
              </p:cNvSpPr>
              <p:nvPr/>
            </p:nvSpPr>
            <p:spPr bwMode="auto">
              <a:xfrm>
                <a:off x="1549" y="164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90" name="Rectangle 978"/>
              <p:cNvSpPr>
                <a:spLocks noChangeArrowheads="1"/>
              </p:cNvSpPr>
              <p:nvPr/>
            </p:nvSpPr>
            <p:spPr bwMode="auto">
              <a:xfrm>
                <a:off x="1637" y="1575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979"/>
              <p:cNvSpPr>
                <a:spLocks noChangeArrowheads="1"/>
              </p:cNvSpPr>
              <p:nvPr/>
            </p:nvSpPr>
            <p:spPr bwMode="auto">
              <a:xfrm>
                <a:off x="1725" y="1616"/>
                <a:ext cx="70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Monitoring module</a:t>
                </a:r>
              </a:p>
            </p:txBody>
          </p:sp>
          <p:sp>
            <p:nvSpPr>
              <p:cNvPr id="292" name="Rectangle 981"/>
              <p:cNvSpPr>
                <a:spLocks noChangeArrowheads="1"/>
              </p:cNvSpPr>
              <p:nvPr/>
            </p:nvSpPr>
            <p:spPr bwMode="auto">
              <a:xfrm>
                <a:off x="2470" y="164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6" name="Group 1029"/>
            <p:cNvGrpSpPr>
              <a:grpSpLocks/>
            </p:cNvGrpSpPr>
            <p:nvPr/>
          </p:nvGrpSpPr>
          <p:grpSpPr bwMode="auto">
            <a:xfrm>
              <a:off x="2286511" y="2725639"/>
              <a:ext cx="1472535" cy="298450"/>
              <a:chOff x="1549" y="1755"/>
              <a:chExt cx="1007" cy="188"/>
            </a:xfrm>
          </p:grpSpPr>
          <p:sp>
            <p:nvSpPr>
              <p:cNvPr id="284" name="Rectangle 987"/>
              <p:cNvSpPr>
                <a:spLocks noChangeArrowheads="1"/>
              </p:cNvSpPr>
              <p:nvPr/>
            </p:nvSpPr>
            <p:spPr bwMode="auto">
              <a:xfrm>
                <a:off x="1549" y="182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85" name="Rectangle 989"/>
              <p:cNvSpPr>
                <a:spLocks noChangeArrowheads="1"/>
              </p:cNvSpPr>
              <p:nvPr/>
            </p:nvSpPr>
            <p:spPr bwMode="auto">
              <a:xfrm>
                <a:off x="1637" y="1755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990"/>
              <p:cNvSpPr>
                <a:spLocks noChangeArrowheads="1"/>
              </p:cNvSpPr>
              <p:nvPr/>
            </p:nvSpPr>
            <p:spPr bwMode="auto">
              <a:xfrm>
                <a:off x="1694" y="1757"/>
                <a:ext cx="71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Schema validation </a:t>
                </a:r>
              </a:p>
            </p:txBody>
          </p:sp>
          <p:sp>
            <p:nvSpPr>
              <p:cNvPr id="287" name="Rectangle 991"/>
              <p:cNvSpPr>
                <a:spLocks noChangeArrowheads="1"/>
              </p:cNvSpPr>
              <p:nvPr/>
            </p:nvSpPr>
            <p:spPr bwMode="auto">
              <a:xfrm>
                <a:off x="1789" y="1831"/>
                <a:ext cx="52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check module</a:t>
                </a:r>
              </a:p>
            </p:txBody>
          </p:sp>
          <p:sp>
            <p:nvSpPr>
              <p:cNvPr id="288" name="Rectangle 992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7" name="Group 1028"/>
            <p:cNvGrpSpPr>
              <a:grpSpLocks/>
            </p:cNvGrpSpPr>
            <p:nvPr/>
          </p:nvGrpSpPr>
          <p:grpSpPr bwMode="auto">
            <a:xfrm>
              <a:off x="2286511" y="3016157"/>
              <a:ext cx="1472535" cy="303213"/>
              <a:chOff x="1549" y="1938"/>
              <a:chExt cx="1007" cy="191"/>
            </a:xfrm>
          </p:grpSpPr>
          <p:sp>
            <p:nvSpPr>
              <p:cNvPr id="279" name="Rectangle 994"/>
              <p:cNvSpPr>
                <a:spLocks noChangeArrowheads="1"/>
              </p:cNvSpPr>
              <p:nvPr/>
            </p:nvSpPr>
            <p:spPr bwMode="auto">
              <a:xfrm>
                <a:off x="1549" y="2013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80" name="Rectangle 996"/>
              <p:cNvSpPr>
                <a:spLocks noChangeArrowheads="1"/>
              </p:cNvSpPr>
              <p:nvPr/>
            </p:nvSpPr>
            <p:spPr bwMode="auto">
              <a:xfrm>
                <a:off x="1637" y="1941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997"/>
              <p:cNvSpPr>
                <a:spLocks noChangeArrowheads="1"/>
              </p:cNvSpPr>
              <p:nvPr/>
            </p:nvSpPr>
            <p:spPr bwMode="auto">
              <a:xfrm>
                <a:off x="1683" y="1938"/>
                <a:ext cx="73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Header processing </a:t>
                </a:r>
              </a:p>
            </p:txBody>
          </p:sp>
          <p:sp>
            <p:nvSpPr>
              <p:cNvPr id="282" name="Rectangle 998"/>
              <p:cNvSpPr>
                <a:spLocks noChangeArrowheads="1"/>
              </p:cNvSpPr>
              <p:nvPr/>
            </p:nvSpPr>
            <p:spPr bwMode="auto">
              <a:xfrm>
                <a:off x="1912" y="2015"/>
                <a:ext cx="28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module</a:t>
                </a:r>
              </a:p>
            </p:txBody>
          </p:sp>
          <p:sp>
            <p:nvSpPr>
              <p:cNvPr id="283" name="Rectangle 999"/>
              <p:cNvSpPr>
                <a:spLocks noChangeArrowheads="1"/>
              </p:cNvSpPr>
              <p:nvPr/>
            </p:nvSpPr>
            <p:spPr bwMode="auto">
              <a:xfrm>
                <a:off x="2470" y="2013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8" name="Group 1027"/>
            <p:cNvGrpSpPr>
              <a:grpSpLocks/>
            </p:cNvGrpSpPr>
            <p:nvPr/>
          </p:nvGrpSpPr>
          <p:grpSpPr bwMode="auto">
            <a:xfrm>
              <a:off x="2286511" y="3306664"/>
              <a:ext cx="1472535" cy="298450"/>
              <a:chOff x="1549" y="2121"/>
              <a:chExt cx="1007" cy="188"/>
            </a:xfrm>
          </p:grpSpPr>
          <p:sp>
            <p:nvSpPr>
              <p:cNvPr id="274" name="Rectangle 1001"/>
              <p:cNvSpPr>
                <a:spLocks noChangeArrowheads="1"/>
              </p:cNvSpPr>
              <p:nvPr/>
            </p:nvSpPr>
            <p:spPr bwMode="auto">
              <a:xfrm>
                <a:off x="1549" y="2193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75" name="Rectangle 1003"/>
              <p:cNvSpPr>
                <a:spLocks noChangeArrowheads="1"/>
              </p:cNvSpPr>
              <p:nvPr/>
            </p:nvSpPr>
            <p:spPr bwMode="auto">
              <a:xfrm>
                <a:off x="1637" y="2121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1004"/>
              <p:cNvSpPr>
                <a:spLocks noChangeArrowheads="1"/>
              </p:cNvSpPr>
              <p:nvPr/>
            </p:nvSpPr>
            <p:spPr bwMode="auto">
              <a:xfrm>
                <a:off x="1887" y="2123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Security </a:t>
                </a:r>
              </a:p>
            </p:txBody>
          </p:sp>
          <p:sp>
            <p:nvSpPr>
              <p:cNvPr id="277" name="Rectangle 1005"/>
              <p:cNvSpPr>
                <a:spLocks noChangeArrowheads="1"/>
              </p:cNvSpPr>
              <p:nvPr/>
            </p:nvSpPr>
            <p:spPr bwMode="auto">
              <a:xfrm>
                <a:off x="1694" y="2189"/>
                <a:ext cx="715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processing module</a:t>
                </a:r>
              </a:p>
            </p:txBody>
          </p:sp>
          <p:sp>
            <p:nvSpPr>
              <p:cNvPr id="278" name="Rectangle 1006"/>
              <p:cNvSpPr>
                <a:spLocks noChangeArrowheads="1"/>
              </p:cNvSpPr>
              <p:nvPr/>
            </p:nvSpPr>
            <p:spPr bwMode="auto">
              <a:xfrm>
                <a:off x="2470" y="2193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49" name="Group 1016"/>
            <p:cNvGrpSpPr>
              <a:grpSpLocks/>
            </p:cNvGrpSpPr>
            <p:nvPr/>
          </p:nvGrpSpPr>
          <p:grpSpPr bwMode="auto">
            <a:xfrm>
              <a:off x="2286511" y="3592414"/>
              <a:ext cx="1472535" cy="298450"/>
              <a:chOff x="1549" y="2301"/>
              <a:chExt cx="1007" cy="188"/>
            </a:xfrm>
          </p:grpSpPr>
          <p:sp>
            <p:nvSpPr>
              <p:cNvPr id="270" name="Rectangle 1008"/>
              <p:cNvSpPr>
                <a:spLocks noChangeArrowheads="1"/>
              </p:cNvSpPr>
              <p:nvPr/>
            </p:nvSpPr>
            <p:spPr bwMode="auto">
              <a:xfrm>
                <a:off x="1549" y="2373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71" name="Rectangle 1010"/>
              <p:cNvSpPr>
                <a:spLocks noChangeArrowheads="1"/>
              </p:cNvSpPr>
              <p:nvPr/>
            </p:nvSpPr>
            <p:spPr bwMode="auto">
              <a:xfrm>
                <a:off x="1637" y="2301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1011"/>
              <p:cNvSpPr>
                <a:spLocks noChangeArrowheads="1"/>
              </p:cNvSpPr>
              <p:nvPr/>
            </p:nvSpPr>
            <p:spPr bwMode="auto">
              <a:xfrm>
                <a:off x="1701" y="2342"/>
                <a:ext cx="701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Packaging module</a:t>
                </a:r>
              </a:p>
            </p:txBody>
          </p:sp>
          <p:sp>
            <p:nvSpPr>
              <p:cNvPr id="273" name="Rectangle 1013"/>
              <p:cNvSpPr>
                <a:spLocks noChangeArrowheads="1"/>
              </p:cNvSpPr>
              <p:nvPr/>
            </p:nvSpPr>
            <p:spPr bwMode="auto">
              <a:xfrm>
                <a:off x="2470" y="2373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50" name="Group 1049"/>
            <p:cNvGrpSpPr>
              <a:grpSpLocks/>
            </p:cNvGrpSpPr>
            <p:nvPr/>
          </p:nvGrpSpPr>
          <p:grpSpPr bwMode="auto">
            <a:xfrm>
              <a:off x="2286511" y="4087714"/>
              <a:ext cx="1472535" cy="869950"/>
              <a:chOff x="1549" y="2613"/>
              <a:chExt cx="1007" cy="548"/>
            </a:xfrm>
          </p:grpSpPr>
          <p:sp>
            <p:nvSpPr>
              <p:cNvPr id="257" name="Rectangle 1033"/>
              <p:cNvSpPr>
                <a:spLocks noChangeArrowheads="1"/>
              </p:cNvSpPr>
              <p:nvPr/>
            </p:nvSpPr>
            <p:spPr bwMode="auto">
              <a:xfrm>
                <a:off x="1549" y="2685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58" name="Rectangle 1034"/>
              <p:cNvSpPr>
                <a:spLocks noChangeArrowheads="1"/>
              </p:cNvSpPr>
              <p:nvPr/>
            </p:nvSpPr>
            <p:spPr bwMode="auto">
              <a:xfrm>
                <a:off x="1637" y="2613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1036"/>
              <p:cNvSpPr>
                <a:spLocks noChangeArrowheads="1"/>
              </p:cNvSpPr>
              <p:nvPr/>
            </p:nvSpPr>
            <p:spPr bwMode="auto">
              <a:xfrm>
                <a:off x="1738" y="2651"/>
                <a:ext cx="629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Error log module</a:t>
                </a:r>
              </a:p>
            </p:txBody>
          </p:sp>
          <p:sp>
            <p:nvSpPr>
              <p:cNvPr id="260" name="Rectangle 1037"/>
              <p:cNvSpPr>
                <a:spLocks noChangeArrowheads="1"/>
              </p:cNvSpPr>
              <p:nvPr/>
            </p:nvSpPr>
            <p:spPr bwMode="auto">
              <a:xfrm>
                <a:off x="2470" y="2685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61" name="Rectangle 1039"/>
              <p:cNvSpPr>
                <a:spLocks noChangeArrowheads="1"/>
              </p:cNvSpPr>
              <p:nvPr/>
            </p:nvSpPr>
            <p:spPr bwMode="auto">
              <a:xfrm>
                <a:off x="1549" y="2865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62" name="Rectangle 1040"/>
              <p:cNvSpPr>
                <a:spLocks noChangeArrowheads="1"/>
              </p:cNvSpPr>
              <p:nvPr/>
            </p:nvSpPr>
            <p:spPr bwMode="auto">
              <a:xfrm>
                <a:off x="1637" y="2793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1041"/>
              <p:cNvSpPr>
                <a:spLocks noChangeArrowheads="1"/>
              </p:cNvSpPr>
              <p:nvPr/>
            </p:nvSpPr>
            <p:spPr bwMode="auto">
              <a:xfrm>
                <a:off x="1658" y="2831"/>
                <a:ext cx="62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Logging module </a:t>
                </a:r>
              </a:p>
            </p:txBody>
          </p:sp>
          <p:sp>
            <p:nvSpPr>
              <p:cNvPr id="264" name="Rectangle 1042"/>
              <p:cNvSpPr>
                <a:spLocks noChangeArrowheads="1"/>
              </p:cNvSpPr>
              <p:nvPr/>
            </p:nvSpPr>
            <p:spPr bwMode="auto">
              <a:xfrm>
                <a:off x="2233" y="2821"/>
                <a:ext cx="163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(file)</a:t>
                </a:r>
              </a:p>
            </p:txBody>
          </p:sp>
          <p:sp>
            <p:nvSpPr>
              <p:cNvPr id="265" name="Rectangle 1043"/>
              <p:cNvSpPr>
                <a:spLocks noChangeArrowheads="1"/>
              </p:cNvSpPr>
              <p:nvPr/>
            </p:nvSpPr>
            <p:spPr bwMode="auto">
              <a:xfrm>
                <a:off x="2470" y="2865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66" name="Rectangle 1045"/>
              <p:cNvSpPr>
                <a:spLocks noChangeArrowheads="1"/>
              </p:cNvSpPr>
              <p:nvPr/>
            </p:nvSpPr>
            <p:spPr bwMode="auto">
              <a:xfrm>
                <a:off x="1549" y="3045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67" name="Rectangle 1046"/>
              <p:cNvSpPr>
                <a:spLocks noChangeArrowheads="1"/>
              </p:cNvSpPr>
              <p:nvPr/>
            </p:nvSpPr>
            <p:spPr bwMode="auto">
              <a:xfrm>
                <a:off x="1637" y="2973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Rectangle 1047"/>
              <p:cNvSpPr>
                <a:spLocks noChangeArrowheads="1"/>
              </p:cNvSpPr>
              <p:nvPr/>
            </p:nvSpPr>
            <p:spPr bwMode="auto">
              <a:xfrm>
                <a:off x="1785" y="3014"/>
                <a:ext cx="533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Error handling</a:t>
                </a:r>
              </a:p>
            </p:txBody>
          </p:sp>
          <p:sp>
            <p:nvSpPr>
              <p:cNvPr id="269" name="Rectangle 1048"/>
              <p:cNvSpPr>
                <a:spLocks noChangeArrowheads="1"/>
              </p:cNvSpPr>
              <p:nvPr/>
            </p:nvSpPr>
            <p:spPr bwMode="auto">
              <a:xfrm>
                <a:off x="2470" y="3045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51" name="Group 1055"/>
            <p:cNvGrpSpPr>
              <a:grpSpLocks/>
            </p:cNvGrpSpPr>
            <p:nvPr/>
          </p:nvGrpSpPr>
          <p:grpSpPr bwMode="auto">
            <a:xfrm>
              <a:off x="365051" y="5699026"/>
              <a:ext cx="1472535" cy="247650"/>
              <a:chOff x="235" y="2010"/>
              <a:chExt cx="1007" cy="156"/>
            </a:xfrm>
          </p:grpSpPr>
          <p:sp>
            <p:nvSpPr>
              <p:cNvPr id="253" name="Rectangle 1056"/>
              <p:cNvSpPr>
                <a:spLocks noChangeArrowheads="1"/>
              </p:cNvSpPr>
              <p:nvPr/>
            </p:nvSpPr>
            <p:spPr bwMode="auto">
              <a:xfrm>
                <a:off x="235" y="206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54" name="Rectangle 1057"/>
              <p:cNvSpPr>
                <a:spLocks noChangeArrowheads="1"/>
              </p:cNvSpPr>
              <p:nvPr/>
            </p:nvSpPr>
            <p:spPr bwMode="auto">
              <a:xfrm>
                <a:off x="323" y="2010"/>
                <a:ext cx="830" cy="156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1058"/>
              <p:cNvSpPr>
                <a:spLocks noChangeArrowheads="1"/>
              </p:cNvSpPr>
              <p:nvPr/>
            </p:nvSpPr>
            <p:spPr bwMode="auto">
              <a:xfrm>
                <a:off x="437" y="2056"/>
                <a:ext cx="565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XML Doc store</a:t>
                </a:r>
              </a:p>
            </p:txBody>
          </p:sp>
          <p:sp>
            <p:nvSpPr>
              <p:cNvPr id="256" name="Rectangle 1059"/>
              <p:cNvSpPr>
                <a:spLocks noChangeArrowheads="1"/>
              </p:cNvSpPr>
              <p:nvPr/>
            </p:nvSpPr>
            <p:spPr bwMode="auto">
              <a:xfrm>
                <a:off x="1156" y="206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52" name="Group 1065"/>
            <p:cNvGrpSpPr>
              <a:grpSpLocks/>
            </p:cNvGrpSpPr>
            <p:nvPr/>
          </p:nvGrpSpPr>
          <p:grpSpPr bwMode="auto">
            <a:xfrm>
              <a:off x="365051" y="5403751"/>
              <a:ext cx="1472535" cy="247650"/>
              <a:chOff x="235" y="3442"/>
              <a:chExt cx="1007" cy="156"/>
            </a:xfrm>
          </p:grpSpPr>
          <p:sp>
            <p:nvSpPr>
              <p:cNvPr id="249" name="Rectangle 1061"/>
              <p:cNvSpPr>
                <a:spLocks noChangeArrowheads="1"/>
              </p:cNvSpPr>
              <p:nvPr/>
            </p:nvSpPr>
            <p:spPr bwMode="auto">
              <a:xfrm>
                <a:off x="235" y="3498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50" name="Rectangle 1062"/>
              <p:cNvSpPr>
                <a:spLocks noChangeArrowheads="1"/>
              </p:cNvSpPr>
              <p:nvPr/>
            </p:nvSpPr>
            <p:spPr bwMode="auto">
              <a:xfrm>
                <a:off x="323" y="3442"/>
                <a:ext cx="830" cy="156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Rectangle 1063"/>
              <p:cNvSpPr>
                <a:spLocks noChangeArrowheads="1"/>
              </p:cNvSpPr>
              <p:nvPr/>
            </p:nvSpPr>
            <p:spPr bwMode="auto">
              <a:xfrm>
                <a:off x="401" y="3488"/>
                <a:ext cx="67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XML Doc creation</a:t>
                </a:r>
              </a:p>
            </p:txBody>
          </p:sp>
          <p:sp>
            <p:nvSpPr>
              <p:cNvPr id="252" name="Rectangle 1064"/>
              <p:cNvSpPr>
                <a:spLocks noChangeArrowheads="1"/>
              </p:cNvSpPr>
              <p:nvPr/>
            </p:nvSpPr>
            <p:spPr bwMode="auto">
              <a:xfrm>
                <a:off x="1156" y="3498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53" name="Group 1090"/>
            <p:cNvGrpSpPr>
              <a:grpSpLocks/>
            </p:cNvGrpSpPr>
            <p:nvPr/>
          </p:nvGrpSpPr>
          <p:grpSpPr bwMode="auto">
            <a:xfrm>
              <a:off x="4854308" y="1496911"/>
              <a:ext cx="3965753" cy="296862"/>
              <a:chOff x="-3748" y="981"/>
              <a:chExt cx="2712" cy="187"/>
            </a:xfrm>
          </p:grpSpPr>
          <p:sp>
            <p:nvSpPr>
              <p:cNvPr id="247" name="Rectangle 34"/>
              <p:cNvSpPr>
                <a:spLocks noChangeArrowheads="1"/>
              </p:cNvSpPr>
              <p:nvPr/>
            </p:nvSpPr>
            <p:spPr bwMode="auto">
              <a:xfrm>
                <a:off x="-3748" y="981"/>
                <a:ext cx="2712" cy="181"/>
              </a:xfrm>
              <a:prstGeom prst="roundRect">
                <a:avLst/>
              </a:prstGeom>
              <a:gradFill flip="none" rotWithShape="1">
                <a:gsLst>
                  <a:gs pos="28300">
                    <a:srgbClr val="0070C0">
                      <a:lumMod val="99000"/>
                      <a:lumOff val="1000"/>
                    </a:srgbClr>
                  </a:gs>
                  <a:gs pos="100000">
                    <a:srgbClr val="0070C0">
                      <a:lumMod val="82000"/>
                    </a:srgbClr>
                  </a:gs>
                </a:gsLst>
                <a:lin ang="5400000" scaled="1"/>
                <a:tileRect/>
              </a:gra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5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Rectangle 1087"/>
              <p:cNvSpPr>
                <a:spLocks noChangeArrowheads="1"/>
              </p:cNvSpPr>
              <p:nvPr/>
            </p:nvSpPr>
            <p:spPr bwMode="auto">
              <a:xfrm>
                <a:off x="-3447" y="1005"/>
                <a:ext cx="211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600" spc="-5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76200" dist="12700" dir="2700000" algn="tl" rotWithShape="0">
                        <a:prstClr val="black">
                          <a:alpha val="67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KONEPS CONNECTION SYSTEM</a:t>
                </a:r>
              </a:p>
            </p:txBody>
          </p:sp>
        </p:grpSp>
        <p:grpSp>
          <p:nvGrpSpPr>
            <p:cNvPr id="54" name="Group 1116"/>
            <p:cNvGrpSpPr>
              <a:grpSpLocks/>
            </p:cNvGrpSpPr>
            <p:nvPr/>
          </p:nvGrpSpPr>
          <p:grpSpPr bwMode="auto">
            <a:xfrm>
              <a:off x="2491234" y="5773655"/>
              <a:ext cx="1364325" cy="174625"/>
              <a:chOff x="1762" y="3675"/>
              <a:chExt cx="933" cy="110"/>
            </a:xfrm>
          </p:grpSpPr>
          <p:sp>
            <p:nvSpPr>
              <p:cNvPr id="245" name="AutoShape 1108"/>
              <p:cNvSpPr>
                <a:spLocks noChangeArrowheads="1"/>
              </p:cNvSpPr>
              <p:nvPr/>
            </p:nvSpPr>
            <p:spPr bwMode="auto">
              <a:xfrm>
                <a:off x="1762" y="3675"/>
                <a:ext cx="915" cy="11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46" name="Rectangle 1109"/>
              <p:cNvSpPr>
                <a:spLocks noChangeArrowheads="1"/>
              </p:cNvSpPr>
              <p:nvPr/>
            </p:nvSpPr>
            <p:spPr bwMode="auto">
              <a:xfrm>
                <a:off x="1877" y="3683"/>
                <a:ext cx="81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Sending XML storage</a:t>
                </a:r>
              </a:p>
            </p:txBody>
          </p:sp>
        </p:grpSp>
        <p:grpSp>
          <p:nvGrpSpPr>
            <p:cNvPr id="55" name="Group 1117"/>
            <p:cNvGrpSpPr>
              <a:grpSpLocks/>
            </p:cNvGrpSpPr>
            <p:nvPr/>
          </p:nvGrpSpPr>
          <p:grpSpPr bwMode="auto">
            <a:xfrm>
              <a:off x="2491235" y="5465679"/>
              <a:ext cx="1374561" cy="174625"/>
              <a:chOff x="1762" y="3481"/>
              <a:chExt cx="940" cy="110"/>
            </a:xfrm>
          </p:grpSpPr>
          <p:sp>
            <p:nvSpPr>
              <p:cNvPr id="243" name="AutoShape 1113"/>
              <p:cNvSpPr>
                <a:spLocks noChangeArrowheads="1"/>
              </p:cNvSpPr>
              <p:nvPr/>
            </p:nvSpPr>
            <p:spPr bwMode="auto">
              <a:xfrm>
                <a:off x="1762" y="3481"/>
                <a:ext cx="915" cy="11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44" name="Rectangle 1115"/>
              <p:cNvSpPr>
                <a:spLocks noChangeArrowheads="1"/>
              </p:cNvSpPr>
              <p:nvPr/>
            </p:nvSpPr>
            <p:spPr bwMode="auto">
              <a:xfrm>
                <a:off x="1869" y="3489"/>
                <a:ext cx="833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 err="1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Receivin</a:t>
                </a:r>
                <a:r>
                  <a:rPr lang="en-US" altLang="ko-KR" sz="1000" spc="-2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 XML storage</a:t>
                </a:r>
              </a:p>
            </p:txBody>
          </p:sp>
        </p:grpSp>
        <p:sp>
          <p:nvSpPr>
            <p:cNvPr id="56" name="Line 1121"/>
            <p:cNvSpPr>
              <a:spLocks noChangeShapeType="1"/>
            </p:cNvSpPr>
            <p:nvPr/>
          </p:nvSpPr>
          <p:spPr bwMode="auto">
            <a:xfrm>
              <a:off x="1824425" y="5826048"/>
              <a:ext cx="530814" cy="0"/>
            </a:xfrm>
            <a:prstGeom prst="line">
              <a:avLst/>
            </a:pr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AutoShape 1128"/>
            <p:cNvCxnSpPr>
              <a:cxnSpLocks noChangeShapeType="1"/>
              <a:stCxn id="252" idx="3"/>
              <a:endCxn id="293" idx="1"/>
            </p:cNvCxnSpPr>
            <p:nvPr/>
          </p:nvCxnSpPr>
          <p:spPr bwMode="auto">
            <a:xfrm flipV="1">
              <a:off x="1837586" y="2302571"/>
              <a:ext cx="448925" cy="3224212"/>
            </a:xfrm>
            <a:prstGeom prst="curvedConnector3">
              <a:avLst>
                <a:gd name="adj1" fmla="val 50000"/>
              </a:avLst>
            </a:pr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1129"/>
            <p:cNvCxnSpPr>
              <a:cxnSpLocks noChangeShapeType="1"/>
              <a:stCxn id="289" idx="1"/>
              <a:endCxn id="293" idx="1"/>
            </p:cNvCxnSpPr>
            <p:nvPr/>
          </p:nvCxnSpPr>
          <p:spPr bwMode="auto">
            <a:xfrm rot="10800000" flipH="1">
              <a:off x="2286511" y="2303364"/>
              <a:ext cx="1462" cy="285750"/>
            </a:xfrm>
            <a:prstGeom prst="curvedConnector3">
              <a:avLst>
                <a:gd name="adj1" fmla="val -14400005"/>
              </a:avLst>
            </a:pr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1133"/>
            <p:cNvCxnSpPr>
              <a:cxnSpLocks noChangeShapeType="1"/>
              <a:stCxn id="289" idx="1"/>
            </p:cNvCxnSpPr>
            <p:nvPr/>
          </p:nvCxnSpPr>
          <p:spPr bwMode="auto">
            <a:xfrm rot="10800000" flipH="1" flipV="1">
              <a:off x="2286511" y="2589114"/>
              <a:ext cx="74577" cy="3270249"/>
            </a:xfrm>
            <a:prstGeom prst="curvedConnector3">
              <a:avLst>
                <a:gd name="adj1" fmla="val -203926"/>
              </a:avLst>
            </a:prstGeom>
            <a:noFill/>
            <a:ln w="15875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60" name="Group 1191"/>
            <p:cNvGrpSpPr>
              <a:grpSpLocks/>
            </p:cNvGrpSpPr>
            <p:nvPr/>
          </p:nvGrpSpPr>
          <p:grpSpPr bwMode="auto">
            <a:xfrm>
              <a:off x="6970252" y="2214466"/>
              <a:ext cx="2221232" cy="889001"/>
              <a:chOff x="4747" y="1433"/>
              <a:chExt cx="1519" cy="560"/>
            </a:xfrm>
          </p:grpSpPr>
          <p:grpSp>
            <p:nvGrpSpPr>
              <p:cNvPr id="229" name="Group 1175"/>
              <p:cNvGrpSpPr>
                <a:grpSpLocks/>
              </p:cNvGrpSpPr>
              <p:nvPr/>
            </p:nvGrpSpPr>
            <p:grpSpPr bwMode="auto">
              <a:xfrm>
                <a:off x="4747" y="1433"/>
                <a:ext cx="1007" cy="188"/>
                <a:chOff x="235" y="2010"/>
                <a:chExt cx="1007" cy="188"/>
              </a:xfrm>
            </p:grpSpPr>
            <p:sp>
              <p:nvSpPr>
                <p:cNvPr id="239" name="Rectangle 1176"/>
                <p:cNvSpPr>
                  <a:spLocks noChangeArrowheads="1"/>
                </p:cNvSpPr>
                <p:nvPr/>
              </p:nvSpPr>
              <p:spPr bwMode="auto">
                <a:xfrm>
                  <a:off x="235" y="2082"/>
                  <a:ext cx="86" cy="43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000">
                    <a:solidFill>
                      <a:srgbClr val="4D4D4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240" name="Rectangle 1177"/>
                <p:cNvSpPr>
                  <a:spLocks noChangeArrowheads="1"/>
                </p:cNvSpPr>
                <p:nvPr/>
              </p:nvSpPr>
              <p:spPr bwMode="auto">
                <a:xfrm>
                  <a:off x="323" y="2010"/>
                  <a:ext cx="830" cy="188"/>
                </a:xfrm>
                <a:prstGeom prst="rect">
                  <a:avLst/>
                </a:prstGeom>
                <a:gradFill flip="none" rotWithShape="1">
                  <a:gsLst>
                    <a:gs pos="19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635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12700" dir="2700000" algn="tl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fontAlgn="base">
                    <a:lnSpc>
                      <a:spcPct val="80000"/>
                    </a:lnSpc>
                    <a:spcAft>
                      <a:spcPts val="100"/>
                    </a:spcAft>
                  </a:pPr>
                  <a:endParaRPr lang="ko-KR" altLang="en-US" sz="1600" spc="-30" dirty="0">
                    <a:gradFill>
                      <a:gsLst>
                        <a:gs pos="53000">
                          <a:schemeClr val="bg1">
                            <a:lumMod val="75000"/>
                          </a:schemeClr>
                        </a:gs>
                        <a:gs pos="29000">
                          <a:schemeClr val="bg1">
                            <a:lumMod val="95000"/>
                          </a:schemeClr>
                        </a:gs>
                        <a:gs pos="81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1" name="Rectangle 1178"/>
                <p:cNvSpPr>
                  <a:spLocks noChangeArrowheads="1"/>
                </p:cNvSpPr>
                <p:nvPr/>
              </p:nvSpPr>
              <p:spPr bwMode="auto">
                <a:xfrm>
                  <a:off x="455" y="2056"/>
                  <a:ext cx="629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0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Error log module</a:t>
                  </a:r>
                </a:p>
              </p:txBody>
            </p:sp>
            <p:sp>
              <p:nvSpPr>
                <p:cNvPr id="242" name="Rectangle 1179"/>
                <p:cNvSpPr>
                  <a:spLocks noChangeArrowheads="1"/>
                </p:cNvSpPr>
                <p:nvPr/>
              </p:nvSpPr>
              <p:spPr bwMode="auto">
                <a:xfrm>
                  <a:off x="1156" y="2082"/>
                  <a:ext cx="86" cy="43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000">
                    <a:solidFill>
                      <a:srgbClr val="4D4D4D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230" name="Rectangle 1181"/>
              <p:cNvSpPr>
                <a:spLocks noChangeArrowheads="1"/>
              </p:cNvSpPr>
              <p:nvPr/>
            </p:nvSpPr>
            <p:spPr bwMode="auto">
              <a:xfrm>
                <a:off x="4747" y="1691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31" name="Rectangle 1182"/>
              <p:cNvSpPr>
                <a:spLocks noChangeArrowheads="1"/>
              </p:cNvSpPr>
              <p:nvPr/>
            </p:nvSpPr>
            <p:spPr bwMode="auto">
              <a:xfrm>
                <a:off x="4835" y="1619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1183"/>
              <p:cNvSpPr>
                <a:spLocks noChangeArrowheads="1"/>
              </p:cNvSpPr>
              <p:nvPr/>
            </p:nvSpPr>
            <p:spPr bwMode="auto">
              <a:xfrm>
                <a:off x="5501" y="1674"/>
                <a:ext cx="765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(file)</a:t>
                </a:r>
              </a:p>
            </p:txBody>
          </p:sp>
          <p:sp>
            <p:nvSpPr>
              <p:cNvPr id="233" name="Rectangle 1184"/>
              <p:cNvSpPr>
                <a:spLocks noChangeArrowheads="1"/>
              </p:cNvSpPr>
              <p:nvPr/>
            </p:nvSpPr>
            <p:spPr bwMode="auto">
              <a:xfrm>
                <a:off x="5668" y="1691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34" name="Rectangle 1186"/>
              <p:cNvSpPr>
                <a:spLocks noChangeArrowheads="1"/>
              </p:cNvSpPr>
              <p:nvPr/>
            </p:nvSpPr>
            <p:spPr bwMode="auto">
              <a:xfrm>
                <a:off x="4747" y="187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35" name="Rectangle 1187"/>
              <p:cNvSpPr>
                <a:spLocks noChangeArrowheads="1"/>
              </p:cNvSpPr>
              <p:nvPr/>
            </p:nvSpPr>
            <p:spPr bwMode="auto">
              <a:xfrm>
                <a:off x="4835" y="1805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1188"/>
              <p:cNvSpPr>
                <a:spLocks noChangeArrowheads="1"/>
              </p:cNvSpPr>
              <p:nvPr/>
            </p:nvSpPr>
            <p:spPr bwMode="auto">
              <a:xfrm>
                <a:off x="5000" y="1851"/>
                <a:ext cx="533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Error handling</a:t>
                </a:r>
              </a:p>
            </p:txBody>
          </p:sp>
          <p:sp>
            <p:nvSpPr>
              <p:cNvPr id="237" name="Rectangle 1189"/>
              <p:cNvSpPr>
                <a:spLocks noChangeArrowheads="1"/>
              </p:cNvSpPr>
              <p:nvPr/>
            </p:nvSpPr>
            <p:spPr bwMode="auto">
              <a:xfrm>
                <a:off x="5668" y="1877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38" name="Rectangle 1190"/>
              <p:cNvSpPr>
                <a:spLocks noChangeArrowheads="1"/>
              </p:cNvSpPr>
              <p:nvPr/>
            </p:nvSpPr>
            <p:spPr bwMode="auto">
              <a:xfrm>
                <a:off x="4866" y="1669"/>
                <a:ext cx="62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Logging module </a:t>
                </a:r>
              </a:p>
            </p:txBody>
          </p:sp>
        </p:grpSp>
        <p:grpSp>
          <p:nvGrpSpPr>
            <p:cNvPr id="61" name="Group 1200"/>
            <p:cNvGrpSpPr>
              <a:grpSpLocks/>
            </p:cNvGrpSpPr>
            <p:nvPr/>
          </p:nvGrpSpPr>
          <p:grpSpPr bwMode="auto">
            <a:xfrm>
              <a:off x="6970255" y="3403511"/>
              <a:ext cx="1358476" cy="174625"/>
              <a:chOff x="4765" y="2182"/>
              <a:chExt cx="929" cy="110"/>
            </a:xfrm>
          </p:grpSpPr>
          <p:sp>
            <p:nvSpPr>
              <p:cNvPr id="227" name="AutoShape 1197"/>
              <p:cNvSpPr>
                <a:spLocks noChangeArrowheads="1"/>
              </p:cNvSpPr>
              <p:nvPr/>
            </p:nvSpPr>
            <p:spPr bwMode="auto">
              <a:xfrm>
                <a:off x="4765" y="2182"/>
                <a:ext cx="929" cy="11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28" name="Rectangle 1199"/>
              <p:cNvSpPr>
                <a:spLocks noChangeArrowheads="1"/>
              </p:cNvSpPr>
              <p:nvPr/>
            </p:nvSpPr>
            <p:spPr bwMode="auto">
              <a:xfrm>
                <a:off x="4914" y="2182"/>
                <a:ext cx="78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spc="-2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Logging file directory</a:t>
                </a:r>
              </a:p>
            </p:txBody>
          </p:sp>
        </p:grpSp>
        <p:grpSp>
          <p:nvGrpSpPr>
            <p:cNvPr id="62" name="Group 1217"/>
            <p:cNvGrpSpPr>
              <a:grpSpLocks/>
            </p:cNvGrpSpPr>
            <p:nvPr/>
          </p:nvGrpSpPr>
          <p:grpSpPr bwMode="auto">
            <a:xfrm>
              <a:off x="5263751" y="2803427"/>
              <a:ext cx="1472535" cy="298450"/>
              <a:chOff x="3514" y="1804"/>
              <a:chExt cx="1007" cy="188"/>
            </a:xfrm>
          </p:grpSpPr>
          <p:sp>
            <p:nvSpPr>
              <p:cNvPr id="224" name="Rectangle 1212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25" name="Rectangle 1213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1216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63" name="Group 1218"/>
            <p:cNvGrpSpPr>
              <a:grpSpLocks/>
            </p:cNvGrpSpPr>
            <p:nvPr/>
          </p:nvGrpSpPr>
          <p:grpSpPr bwMode="auto">
            <a:xfrm>
              <a:off x="5263751" y="3100289"/>
              <a:ext cx="1472535" cy="298450"/>
              <a:chOff x="3514" y="1804"/>
              <a:chExt cx="1007" cy="188"/>
            </a:xfrm>
          </p:grpSpPr>
          <p:sp>
            <p:nvSpPr>
              <p:cNvPr id="221" name="Rectangle 1219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22" name="Rectangle 1220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1221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64" name="Group 1222"/>
            <p:cNvGrpSpPr>
              <a:grpSpLocks/>
            </p:cNvGrpSpPr>
            <p:nvPr/>
          </p:nvGrpSpPr>
          <p:grpSpPr bwMode="auto">
            <a:xfrm>
              <a:off x="5263751" y="3390802"/>
              <a:ext cx="1472535" cy="298450"/>
              <a:chOff x="3514" y="1804"/>
              <a:chExt cx="1007" cy="188"/>
            </a:xfrm>
          </p:grpSpPr>
          <p:sp>
            <p:nvSpPr>
              <p:cNvPr id="218" name="Rectangle 1223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19" name="Rectangle 1224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1225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65" name="Group 1226"/>
            <p:cNvGrpSpPr>
              <a:grpSpLocks/>
            </p:cNvGrpSpPr>
            <p:nvPr/>
          </p:nvGrpSpPr>
          <p:grpSpPr bwMode="auto">
            <a:xfrm>
              <a:off x="5263751" y="3689252"/>
              <a:ext cx="1472535" cy="298450"/>
              <a:chOff x="3514" y="1804"/>
              <a:chExt cx="1007" cy="188"/>
            </a:xfrm>
          </p:grpSpPr>
          <p:sp>
            <p:nvSpPr>
              <p:cNvPr id="215" name="Rectangle 1227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16" name="Rectangle 1228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1229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66" name="Group 1230"/>
            <p:cNvGrpSpPr>
              <a:grpSpLocks/>
            </p:cNvGrpSpPr>
            <p:nvPr/>
          </p:nvGrpSpPr>
          <p:grpSpPr bwMode="auto">
            <a:xfrm>
              <a:off x="5263751" y="3984526"/>
              <a:ext cx="1472535" cy="298450"/>
              <a:chOff x="3514" y="1804"/>
              <a:chExt cx="1007" cy="188"/>
            </a:xfrm>
          </p:grpSpPr>
          <p:sp>
            <p:nvSpPr>
              <p:cNvPr id="212" name="Rectangle 1231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13" name="Rectangle 1232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1233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67" name="Group 1234"/>
            <p:cNvGrpSpPr>
              <a:grpSpLocks/>
            </p:cNvGrpSpPr>
            <p:nvPr/>
          </p:nvGrpSpPr>
          <p:grpSpPr bwMode="auto">
            <a:xfrm>
              <a:off x="5263751" y="4275039"/>
              <a:ext cx="1472535" cy="298450"/>
              <a:chOff x="3514" y="1804"/>
              <a:chExt cx="1007" cy="188"/>
            </a:xfrm>
          </p:grpSpPr>
          <p:sp>
            <p:nvSpPr>
              <p:cNvPr id="209" name="Rectangle 1235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10" name="Rectangle 1236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1237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68" name="Group 1238"/>
            <p:cNvGrpSpPr>
              <a:grpSpLocks/>
            </p:cNvGrpSpPr>
            <p:nvPr/>
          </p:nvGrpSpPr>
          <p:grpSpPr bwMode="auto">
            <a:xfrm>
              <a:off x="5263751" y="4583014"/>
              <a:ext cx="1472535" cy="298450"/>
              <a:chOff x="3514" y="1804"/>
              <a:chExt cx="1007" cy="188"/>
            </a:xfrm>
          </p:grpSpPr>
          <p:sp>
            <p:nvSpPr>
              <p:cNvPr id="206" name="Rectangle 1239"/>
              <p:cNvSpPr>
                <a:spLocks noChangeArrowheads="1"/>
              </p:cNvSpPr>
              <p:nvPr/>
            </p:nvSpPr>
            <p:spPr bwMode="auto">
              <a:xfrm>
                <a:off x="3514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  <p:sp>
            <p:nvSpPr>
              <p:cNvPr id="207" name="Rectangle 1240"/>
              <p:cNvSpPr>
                <a:spLocks noChangeArrowheads="1"/>
              </p:cNvSpPr>
              <p:nvPr/>
            </p:nvSpPr>
            <p:spPr bwMode="auto">
              <a:xfrm>
                <a:off x="3602" y="1804"/>
                <a:ext cx="830" cy="188"/>
              </a:xfrm>
              <a:prstGeom prst="rect">
                <a:avLst/>
              </a:prstGeom>
              <a:gradFill flip="none" rotWithShape="1">
                <a:gsLst>
                  <a:gs pos="19000">
                    <a:schemeClr val="tx2">
                      <a:lumMod val="40000"/>
                      <a:lumOff val="60000"/>
                    </a:schemeClr>
                  </a:gs>
                  <a:gs pos="77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12700" dir="2700000" algn="tl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ko-KR" altLang="en-US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1241"/>
              <p:cNvSpPr>
                <a:spLocks noChangeArrowheads="1"/>
              </p:cNvSpPr>
              <p:nvPr/>
            </p:nvSpPr>
            <p:spPr bwMode="auto">
              <a:xfrm>
                <a:off x="4435" y="1876"/>
                <a:ext cx="86" cy="4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000">
                  <a:solidFill>
                    <a:srgbClr val="4D4D4D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69" name="Rectangle 664"/>
            <p:cNvSpPr>
              <a:spLocks noChangeArrowheads="1"/>
            </p:cNvSpPr>
            <p:nvPr/>
          </p:nvSpPr>
          <p:spPr bwMode="auto">
            <a:xfrm>
              <a:off x="5687590" y="4583015"/>
              <a:ext cx="753357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APP execute </a:t>
              </a:r>
            </a:p>
          </p:txBody>
        </p:sp>
        <p:sp>
          <p:nvSpPr>
            <p:cNvPr id="70" name="Rectangle 665"/>
            <p:cNvSpPr>
              <a:spLocks noChangeArrowheads="1"/>
            </p:cNvSpPr>
            <p:nvPr/>
          </p:nvSpPr>
          <p:spPr bwMode="auto">
            <a:xfrm>
              <a:off x="5819357" y="4703664"/>
              <a:ext cx="410121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module</a:t>
              </a:r>
            </a:p>
          </p:txBody>
        </p:sp>
        <p:sp>
          <p:nvSpPr>
            <p:cNvPr id="71" name="Rectangle 674"/>
            <p:cNvSpPr>
              <a:spLocks noChangeArrowheads="1"/>
            </p:cNvSpPr>
            <p:nvPr/>
          </p:nvSpPr>
          <p:spPr bwMode="auto">
            <a:xfrm>
              <a:off x="5548610" y="4292501"/>
              <a:ext cx="1049283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Schema validation </a:t>
              </a:r>
            </a:p>
          </p:txBody>
        </p:sp>
        <p:sp>
          <p:nvSpPr>
            <p:cNvPr id="72" name="Rectangle 675"/>
            <p:cNvSpPr>
              <a:spLocks noChangeArrowheads="1"/>
            </p:cNvSpPr>
            <p:nvPr/>
          </p:nvSpPr>
          <p:spPr bwMode="auto">
            <a:xfrm>
              <a:off x="5664346" y="4413151"/>
              <a:ext cx="769670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check module</a:t>
              </a:r>
            </a:p>
          </p:txBody>
        </p:sp>
        <p:sp>
          <p:nvSpPr>
            <p:cNvPr id="73" name="Rectangle 685"/>
            <p:cNvSpPr>
              <a:spLocks noChangeArrowheads="1"/>
            </p:cNvSpPr>
            <p:nvPr/>
          </p:nvSpPr>
          <p:spPr bwMode="auto">
            <a:xfrm>
              <a:off x="5429256" y="4044851"/>
              <a:ext cx="1068206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User check module</a:t>
              </a:r>
            </a:p>
          </p:txBody>
        </p:sp>
        <p:sp>
          <p:nvSpPr>
            <p:cNvPr id="74" name="Rectangle 694"/>
            <p:cNvSpPr>
              <a:spLocks noChangeArrowheads="1"/>
            </p:cNvSpPr>
            <p:nvPr/>
          </p:nvSpPr>
          <p:spPr bwMode="auto">
            <a:xfrm>
              <a:off x="5715008" y="3775178"/>
              <a:ext cx="482227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Security </a:t>
              </a:r>
            </a:p>
          </p:txBody>
        </p:sp>
        <p:sp>
          <p:nvSpPr>
            <p:cNvPr id="75" name="Rectangle 695"/>
            <p:cNvSpPr>
              <a:spLocks noChangeArrowheads="1"/>
            </p:cNvSpPr>
            <p:nvPr/>
          </p:nvSpPr>
          <p:spPr bwMode="auto">
            <a:xfrm>
              <a:off x="5500694" y="3817839"/>
              <a:ext cx="1045368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processing module</a:t>
              </a:r>
            </a:p>
          </p:txBody>
        </p:sp>
        <p:sp>
          <p:nvSpPr>
            <p:cNvPr id="76" name="Rectangle 704"/>
            <p:cNvSpPr>
              <a:spLocks noChangeArrowheads="1"/>
            </p:cNvSpPr>
            <p:nvPr/>
          </p:nvSpPr>
          <p:spPr bwMode="auto">
            <a:xfrm>
              <a:off x="5500694" y="3400327"/>
              <a:ext cx="1078648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Header processing </a:t>
              </a:r>
            </a:p>
          </p:txBody>
        </p:sp>
        <p:sp>
          <p:nvSpPr>
            <p:cNvPr id="77" name="Rectangle 705"/>
            <p:cNvSpPr>
              <a:spLocks noChangeArrowheads="1"/>
            </p:cNvSpPr>
            <p:nvPr/>
          </p:nvSpPr>
          <p:spPr bwMode="auto">
            <a:xfrm>
              <a:off x="5819357" y="3514627"/>
              <a:ext cx="410121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module</a:t>
              </a:r>
            </a:p>
          </p:txBody>
        </p:sp>
        <p:sp>
          <p:nvSpPr>
            <p:cNvPr id="78" name="Rectangle 714"/>
            <p:cNvSpPr>
              <a:spLocks noChangeArrowheads="1"/>
            </p:cNvSpPr>
            <p:nvPr/>
          </p:nvSpPr>
          <p:spPr bwMode="auto">
            <a:xfrm>
              <a:off x="5500694" y="3157439"/>
              <a:ext cx="1025139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Packaging module</a:t>
              </a:r>
            </a:p>
          </p:txBody>
        </p:sp>
        <p:sp>
          <p:nvSpPr>
            <p:cNvPr id="79" name="Rectangle 723"/>
            <p:cNvSpPr>
              <a:spLocks noChangeArrowheads="1"/>
            </p:cNvSpPr>
            <p:nvPr/>
          </p:nvSpPr>
          <p:spPr bwMode="auto">
            <a:xfrm>
              <a:off x="5572132" y="2828827"/>
              <a:ext cx="903114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Communication </a:t>
              </a:r>
            </a:p>
          </p:txBody>
        </p:sp>
        <p:sp>
          <p:nvSpPr>
            <p:cNvPr id="80" name="Rectangle 724"/>
            <p:cNvSpPr>
              <a:spLocks noChangeArrowheads="1"/>
            </p:cNvSpPr>
            <p:nvPr/>
          </p:nvSpPr>
          <p:spPr bwMode="auto">
            <a:xfrm>
              <a:off x="5715008" y="2930427"/>
              <a:ext cx="601968" cy="161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0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processing</a:t>
              </a:r>
            </a:p>
          </p:txBody>
        </p:sp>
        <p:cxnSp>
          <p:nvCxnSpPr>
            <p:cNvPr id="81" name="AutoShape 1247"/>
            <p:cNvCxnSpPr>
              <a:cxnSpLocks noChangeShapeType="1"/>
              <a:stCxn id="297" idx="3"/>
              <a:endCxn id="288" idx="3"/>
            </p:cNvCxnSpPr>
            <p:nvPr/>
          </p:nvCxnSpPr>
          <p:spPr bwMode="auto">
            <a:xfrm>
              <a:off x="3759046" y="2303364"/>
              <a:ext cx="1462" cy="571500"/>
            </a:xfrm>
            <a:prstGeom prst="curvedConnector3">
              <a:avLst>
                <a:gd name="adj1" fmla="val 11700005"/>
              </a:avLst>
            </a:pr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sp>
          <p:nvSpPr>
            <p:cNvPr id="82" name="Freeform 1252"/>
            <p:cNvSpPr>
              <a:spLocks/>
            </p:cNvSpPr>
            <p:nvPr/>
          </p:nvSpPr>
          <p:spPr bwMode="auto">
            <a:xfrm>
              <a:off x="3754659" y="2300189"/>
              <a:ext cx="198873" cy="291459"/>
            </a:xfrm>
            <a:custGeom>
              <a:avLst/>
              <a:gdLst>
                <a:gd name="T0" fmla="*/ 0 w 163"/>
                <a:gd name="T1" fmla="*/ 0 h 543"/>
                <a:gd name="T2" fmla="*/ 23 w 163"/>
                <a:gd name="T3" fmla="*/ 45 h 543"/>
                <a:gd name="T4" fmla="*/ 38 w 163"/>
                <a:gd name="T5" fmla="*/ 189 h 543"/>
                <a:gd name="T6" fmla="*/ 26 w 163"/>
                <a:gd name="T7" fmla="*/ 411 h 543"/>
                <a:gd name="T8" fmla="*/ 3 w 163"/>
                <a:gd name="T9" fmla="*/ 543 h 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543"/>
                <a:gd name="T17" fmla="*/ 163 w 163"/>
                <a:gd name="T18" fmla="*/ 543 h 5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543">
                  <a:moveTo>
                    <a:pt x="0" y="0"/>
                  </a:moveTo>
                  <a:cubicBezTo>
                    <a:pt x="16" y="7"/>
                    <a:pt x="68" y="13"/>
                    <a:pt x="95" y="45"/>
                  </a:cubicBezTo>
                  <a:cubicBezTo>
                    <a:pt x="122" y="77"/>
                    <a:pt x="159" y="128"/>
                    <a:pt x="161" y="189"/>
                  </a:cubicBezTo>
                  <a:cubicBezTo>
                    <a:pt x="163" y="250"/>
                    <a:pt x="134" y="352"/>
                    <a:pt x="108" y="411"/>
                  </a:cubicBezTo>
                  <a:cubicBezTo>
                    <a:pt x="82" y="470"/>
                    <a:pt x="25" y="516"/>
                    <a:pt x="3" y="543"/>
                  </a:cubicBezTo>
                </a:path>
              </a:pathLst>
            </a:cu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1254"/>
            <p:cNvSpPr>
              <a:spLocks/>
            </p:cNvSpPr>
            <p:nvPr/>
          </p:nvSpPr>
          <p:spPr bwMode="auto">
            <a:xfrm>
              <a:off x="3754659" y="2301777"/>
              <a:ext cx="212033" cy="291459"/>
            </a:xfrm>
            <a:custGeom>
              <a:avLst/>
              <a:gdLst>
                <a:gd name="T0" fmla="*/ 0 w 163"/>
                <a:gd name="T1" fmla="*/ 0 h 543"/>
                <a:gd name="T2" fmla="*/ 37 w 163"/>
                <a:gd name="T3" fmla="*/ 456 h 543"/>
                <a:gd name="T4" fmla="*/ 63 w 163"/>
                <a:gd name="T5" fmla="*/ 1931 h 543"/>
                <a:gd name="T6" fmla="*/ 42 w 163"/>
                <a:gd name="T7" fmla="*/ 4200 h 543"/>
                <a:gd name="T8" fmla="*/ 3 w 163"/>
                <a:gd name="T9" fmla="*/ 5545 h 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543"/>
                <a:gd name="T17" fmla="*/ 163 w 163"/>
                <a:gd name="T18" fmla="*/ 543 h 5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543">
                  <a:moveTo>
                    <a:pt x="0" y="0"/>
                  </a:moveTo>
                  <a:cubicBezTo>
                    <a:pt x="16" y="7"/>
                    <a:pt x="68" y="13"/>
                    <a:pt x="95" y="45"/>
                  </a:cubicBezTo>
                  <a:cubicBezTo>
                    <a:pt x="122" y="77"/>
                    <a:pt x="159" y="128"/>
                    <a:pt x="161" y="189"/>
                  </a:cubicBezTo>
                  <a:cubicBezTo>
                    <a:pt x="163" y="250"/>
                    <a:pt x="134" y="352"/>
                    <a:pt x="108" y="411"/>
                  </a:cubicBezTo>
                  <a:cubicBezTo>
                    <a:pt x="82" y="470"/>
                    <a:pt x="25" y="516"/>
                    <a:pt x="3" y="543"/>
                  </a:cubicBezTo>
                </a:path>
              </a:pathLst>
            </a:cu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1255"/>
            <p:cNvSpPr>
              <a:spLocks/>
            </p:cNvSpPr>
            <p:nvPr/>
          </p:nvSpPr>
          <p:spPr bwMode="auto">
            <a:xfrm>
              <a:off x="3754659" y="2309714"/>
              <a:ext cx="212033" cy="291459"/>
            </a:xfrm>
            <a:custGeom>
              <a:avLst/>
              <a:gdLst>
                <a:gd name="T0" fmla="*/ 0 w 163"/>
                <a:gd name="T1" fmla="*/ 0 h 543"/>
                <a:gd name="T2" fmla="*/ 37 w 163"/>
                <a:gd name="T3" fmla="*/ 2432 h 543"/>
                <a:gd name="T4" fmla="*/ 63 w 163"/>
                <a:gd name="T5" fmla="*/ 10198 h 543"/>
                <a:gd name="T6" fmla="*/ 42 w 163"/>
                <a:gd name="T7" fmla="*/ 22212 h 543"/>
                <a:gd name="T8" fmla="*/ 3 w 163"/>
                <a:gd name="T9" fmla="*/ 29326 h 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543"/>
                <a:gd name="T17" fmla="*/ 163 w 163"/>
                <a:gd name="T18" fmla="*/ 543 h 5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543">
                  <a:moveTo>
                    <a:pt x="0" y="0"/>
                  </a:moveTo>
                  <a:cubicBezTo>
                    <a:pt x="16" y="7"/>
                    <a:pt x="68" y="13"/>
                    <a:pt x="95" y="45"/>
                  </a:cubicBezTo>
                  <a:cubicBezTo>
                    <a:pt x="122" y="77"/>
                    <a:pt x="159" y="128"/>
                    <a:pt x="161" y="189"/>
                  </a:cubicBezTo>
                  <a:cubicBezTo>
                    <a:pt x="163" y="250"/>
                    <a:pt x="134" y="352"/>
                    <a:pt x="108" y="411"/>
                  </a:cubicBezTo>
                  <a:cubicBezTo>
                    <a:pt x="82" y="470"/>
                    <a:pt x="25" y="516"/>
                    <a:pt x="3" y="543"/>
                  </a:cubicBezTo>
                </a:path>
              </a:pathLst>
            </a:cu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3835085" y="2551024"/>
              <a:ext cx="580545" cy="1048372"/>
              <a:chOff x="3835085" y="2611447"/>
              <a:chExt cx="580545" cy="1048372"/>
            </a:xfrm>
          </p:grpSpPr>
          <p:grpSp>
            <p:nvGrpSpPr>
              <p:cNvPr id="190" name="Group 1257"/>
              <p:cNvGrpSpPr>
                <a:grpSpLocks/>
              </p:cNvGrpSpPr>
              <p:nvPr/>
            </p:nvGrpSpPr>
            <p:grpSpPr bwMode="auto">
              <a:xfrm>
                <a:off x="4001789" y="3249628"/>
                <a:ext cx="413831" cy="212726"/>
                <a:chOff x="2737" y="2127"/>
                <a:chExt cx="283" cy="134"/>
              </a:xfrm>
            </p:grpSpPr>
            <p:sp>
              <p:nvSpPr>
                <p:cNvPr id="204" name="Rectangle 859"/>
                <p:cNvSpPr>
                  <a:spLocks noChangeArrowheads="1"/>
                </p:cNvSpPr>
                <p:nvPr/>
              </p:nvSpPr>
              <p:spPr bwMode="auto">
                <a:xfrm>
                  <a:off x="2739" y="2127"/>
                  <a:ext cx="227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Security </a:t>
                  </a:r>
                </a:p>
              </p:txBody>
            </p:sp>
            <p:sp>
              <p:nvSpPr>
                <p:cNvPr id="205" name="Rectangle 860"/>
                <p:cNvSpPr>
                  <a:spLocks noChangeArrowheads="1"/>
                </p:cNvSpPr>
                <p:nvPr/>
              </p:nvSpPr>
              <p:spPr bwMode="auto">
                <a:xfrm>
                  <a:off x="2737" y="2190"/>
                  <a:ext cx="283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processing</a:t>
                  </a:r>
                </a:p>
              </p:txBody>
            </p:sp>
          </p:grpSp>
          <p:sp>
            <p:nvSpPr>
              <p:cNvPr id="191" name="Rectangle 874"/>
              <p:cNvSpPr>
                <a:spLocks noChangeArrowheads="1"/>
              </p:cNvSpPr>
              <p:nvPr/>
            </p:nvSpPr>
            <p:spPr bwMode="auto">
              <a:xfrm>
                <a:off x="4001795" y="3546474"/>
                <a:ext cx="400660" cy="1133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7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Packaging</a:t>
                </a:r>
              </a:p>
            </p:txBody>
          </p:sp>
          <p:grpSp>
            <p:nvGrpSpPr>
              <p:cNvPr id="192" name="Group 1256"/>
              <p:cNvGrpSpPr>
                <a:grpSpLocks/>
              </p:cNvGrpSpPr>
              <p:nvPr/>
            </p:nvGrpSpPr>
            <p:grpSpPr bwMode="auto">
              <a:xfrm>
                <a:off x="4001798" y="2960673"/>
                <a:ext cx="413832" cy="214311"/>
                <a:chOff x="2737" y="1865"/>
                <a:chExt cx="283" cy="135"/>
              </a:xfrm>
            </p:grpSpPr>
            <p:sp>
              <p:nvSpPr>
                <p:cNvPr id="202" name="Rectangle 853"/>
                <p:cNvSpPr>
                  <a:spLocks noChangeArrowheads="1"/>
                </p:cNvSpPr>
                <p:nvPr/>
              </p:nvSpPr>
              <p:spPr bwMode="auto">
                <a:xfrm>
                  <a:off x="2737" y="1929"/>
                  <a:ext cx="283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processing</a:t>
                  </a:r>
                </a:p>
              </p:txBody>
            </p:sp>
            <p:sp>
              <p:nvSpPr>
                <p:cNvPr id="203" name="Rectangle 852"/>
                <p:cNvSpPr>
                  <a:spLocks noChangeArrowheads="1"/>
                </p:cNvSpPr>
                <p:nvPr/>
              </p:nvSpPr>
              <p:spPr bwMode="auto">
                <a:xfrm>
                  <a:off x="2739" y="1865"/>
                  <a:ext cx="210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Header </a:t>
                  </a:r>
                </a:p>
              </p:txBody>
            </p:sp>
          </p:grpSp>
          <p:grpSp>
            <p:nvGrpSpPr>
              <p:cNvPr id="193" name="Group 1258"/>
              <p:cNvGrpSpPr>
                <a:grpSpLocks/>
              </p:cNvGrpSpPr>
              <p:nvPr/>
            </p:nvGrpSpPr>
            <p:grpSpPr bwMode="auto">
              <a:xfrm>
                <a:off x="4020800" y="2611447"/>
                <a:ext cx="380198" cy="282576"/>
                <a:chOff x="2750" y="1660"/>
                <a:chExt cx="260" cy="178"/>
              </a:xfrm>
            </p:grpSpPr>
            <p:sp>
              <p:nvSpPr>
                <p:cNvPr id="199" name="Rectangle 866"/>
                <p:cNvSpPr>
                  <a:spLocks noChangeArrowheads="1"/>
                </p:cNvSpPr>
                <p:nvPr/>
              </p:nvSpPr>
              <p:spPr bwMode="auto">
                <a:xfrm>
                  <a:off x="2750" y="1660"/>
                  <a:ext cx="234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Schema </a:t>
                  </a:r>
                </a:p>
              </p:txBody>
            </p:sp>
            <p:sp>
              <p:nvSpPr>
                <p:cNvPr id="200" name="Rectangle 867"/>
                <p:cNvSpPr>
                  <a:spLocks noChangeArrowheads="1"/>
                </p:cNvSpPr>
                <p:nvPr/>
              </p:nvSpPr>
              <p:spPr bwMode="auto">
                <a:xfrm>
                  <a:off x="2750" y="1715"/>
                  <a:ext cx="260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validation </a:t>
                  </a:r>
                </a:p>
              </p:txBody>
            </p:sp>
            <p:sp>
              <p:nvSpPr>
                <p:cNvPr id="201" name="Rectangle 868"/>
                <p:cNvSpPr>
                  <a:spLocks noChangeArrowheads="1"/>
                </p:cNvSpPr>
                <p:nvPr/>
              </p:nvSpPr>
              <p:spPr bwMode="auto">
                <a:xfrm>
                  <a:off x="2751" y="1767"/>
                  <a:ext cx="154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check</a:t>
                  </a:r>
                </a:p>
              </p:txBody>
            </p:sp>
          </p:grpSp>
          <p:pic>
            <p:nvPicPr>
              <p:cNvPr id="194" name="Picture 1242" descr="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5085" y="2686050"/>
                <a:ext cx="150617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1243" descr="0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35085" y="2954337"/>
                <a:ext cx="149154" cy="15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1244" descr="0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35085" y="3225800"/>
                <a:ext cx="150617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1245" descr="0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35085" y="3495675"/>
                <a:ext cx="150617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86" name="AutoShape 1259"/>
            <p:cNvCxnSpPr>
              <a:cxnSpLocks noChangeShapeType="1"/>
              <a:stCxn id="84" idx="0"/>
              <a:endCxn id="224" idx="1"/>
            </p:cNvCxnSpPr>
            <p:nvPr/>
          </p:nvCxnSpPr>
          <p:spPr bwMode="auto">
            <a:xfrm>
              <a:off x="3754659" y="2309714"/>
              <a:ext cx="1509093" cy="642144"/>
            </a:xfrm>
            <a:prstGeom prst="curvedConnector3">
              <a:avLst>
                <a:gd name="adj1" fmla="val 50000"/>
              </a:avLst>
            </a:prstGeom>
            <a:noFill/>
            <a:ln w="15875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87" name="그룹 86"/>
            <p:cNvGrpSpPr/>
            <p:nvPr/>
          </p:nvGrpSpPr>
          <p:grpSpPr>
            <a:xfrm>
              <a:off x="4143630" y="1898562"/>
              <a:ext cx="608326" cy="215901"/>
              <a:chOff x="4143630" y="1958985"/>
              <a:chExt cx="608326" cy="215901"/>
            </a:xfrm>
          </p:grpSpPr>
          <p:grpSp>
            <p:nvGrpSpPr>
              <p:cNvPr id="186" name="Group 1260"/>
              <p:cNvGrpSpPr>
                <a:grpSpLocks/>
              </p:cNvGrpSpPr>
              <p:nvPr/>
            </p:nvGrpSpPr>
            <p:grpSpPr bwMode="auto">
              <a:xfrm>
                <a:off x="4316190" y="1958985"/>
                <a:ext cx="435766" cy="215901"/>
                <a:chOff x="2897" y="1315"/>
                <a:chExt cx="298" cy="136"/>
              </a:xfrm>
            </p:grpSpPr>
            <p:sp>
              <p:nvSpPr>
                <p:cNvPr id="188" name="Rectangle 922"/>
                <p:cNvSpPr>
                  <a:spLocks noChangeArrowheads="1"/>
                </p:cNvSpPr>
                <p:nvPr/>
              </p:nvSpPr>
              <p:spPr bwMode="auto">
                <a:xfrm>
                  <a:off x="2909" y="1315"/>
                  <a:ext cx="286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Document </a:t>
                  </a:r>
                </a:p>
              </p:txBody>
            </p:sp>
            <p:sp>
              <p:nvSpPr>
                <p:cNvPr id="189" name="Rectangle 923"/>
                <p:cNvSpPr>
                  <a:spLocks noChangeArrowheads="1"/>
                </p:cNvSpPr>
                <p:nvPr/>
              </p:nvSpPr>
              <p:spPr bwMode="auto">
                <a:xfrm>
                  <a:off x="2897" y="1380"/>
                  <a:ext cx="199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transfer</a:t>
                  </a:r>
                </a:p>
              </p:txBody>
            </p:sp>
          </p:grpSp>
          <p:pic>
            <p:nvPicPr>
              <p:cNvPr id="187" name="Picture 1246" descr="0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43630" y="1992312"/>
                <a:ext cx="150617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8" name="Picture 1067" descr="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6123" y="4776689"/>
              <a:ext cx="150617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9" name="Group 1120"/>
            <p:cNvGrpSpPr>
              <a:grpSpLocks/>
            </p:cNvGrpSpPr>
            <p:nvPr/>
          </p:nvGrpSpPr>
          <p:grpSpPr bwMode="auto">
            <a:xfrm>
              <a:off x="2083252" y="4771927"/>
              <a:ext cx="150617" cy="167062"/>
              <a:chOff x="1383" y="3019"/>
              <a:chExt cx="132" cy="135"/>
            </a:xfrm>
          </p:grpSpPr>
          <p:pic>
            <p:nvPicPr>
              <p:cNvPr id="184" name="Picture 1118" descr="0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83" y="3019"/>
                <a:ext cx="132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" name="Rectangle 1119"/>
              <p:cNvSpPr>
                <a:spLocks noChangeArrowheads="1"/>
              </p:cNvSpPr>
              <p:nvPr/>
            </p:nvSpPr>
            <p:spPr bwMode="auto">
              <a:xfrm>
                <a:off x="1460" y="3023"/>
                <a:ext cx="26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1000" dirty="0">
                    <a:solidFill>
                      <a:srgbClr val="FFFF00"/>
                    </a:solidFill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’</a:t>
                </a:r>
              </a:p>
            </p:txBody>
          </p:sp>
        </p:grpSp>
        <p:sp>
          <p:nvSpPr>
            <p:cNvPr id="90" name="Freeform 1263"/>
            <p:cNvSpPr>
              <a:spLocks/>
            </p:cNvSpPr>
            <p:nvPr/>
          </p:nvSpPr>
          <p:spPr bwMode="auto">
            <a:xfrm>
              <a:off x="5120446" y="2959002"/>
              <a:ext cx="147692" cy="873125"/>
            </a:xfrm>
            <a:custGeom>
              <a:avLst/>
              <a:gdLst>
                <a:gd name="T0" fmla="*/ 376 w 83"/>
                <a:gd name="T1" fmla="*/ 0 h 171"/>
                <a:gd name="T2" fmla="*/ 134 w 83"/>
                <a:gd name="T3" fmla="*/ 320097 h 171"/>
                <a:gd name="T4" fmla="*/ 41 w 83"/>
                <a:gd name="T5" fmla="*/ 1007494 h 171"/>
                <a:gd name="T6" fmla="*/ 402 w 83"/>
                <a:gd name="T7" fmla="*/ 1958579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71"/>
                <a:gd name="T14" fmla="*/ 83 w 8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71">
                  <a:moveTo>
                    <a:pt x="78" y="0"/>
                  </a:moveTo>
                  <a:cubicBezTo>
                    <a:pt x="69" y="5"/>
                    <a:pt x="39" y="14"/>
                    <a:pt x="28" y="28"/>
                  </a:cubicBezTo>
                  <a:cubicBezTo>
                    <a:pt x="17" y="42"/>
                    <a:pt x="0" y="64"/>
                    <a:pt x="9" y="88"/>
                  </a:cubicBezTo>
                  <a:cubicBezTo>
                    <a:pt x="18" y="112"/>
                    <a:pt x="46" y="143"/>
                    <a:pt x="83" y="171"/>
                  </a:cubicBezTo>
                </a:path>
              </a:pathLst>
            </a:custGeom>
            <a:noFill/>
            <a:ln w="158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1" name="Group 1275"/>
            <p:cNvGrpSpPr>
              <a:grpSpLocks/>
            </p:cNvGrpSpPr>
            <p:nvPr/>
          </p:nvGrpSpPr>
          <p:grpSpPr bwMode="auto">
            <a:xfrm>
              <a:off x="5121908" y="2952654"/>
              <a:ext cx="146230" cy="1773238"/>
              <a:chOff x="3460" y="1898"/>
              <a:chExt cx="128" cy="1117"/>
            </a:xfrm>
          </p:grpSpPr>
          <p:sp>
            <p:nvSpPr>
              <p:cNvPr id="179" name="Freeform 1261"/>
              <p:cNvSpPr>
                <a:spLocks/>
              </p:cNvSpPr>
              <p:nvPr/>
            </p:nvSpPr>
            <p:spPr bwMode="auto">
              <a:xfrm>
                <a:off x="3526" y="1898"/>
                <a:ext cx="62" cy="184"/>
              </a:xfrm>
              <a:custGeom>
                <a:avLst/>
                <a:gdLst>
                  <a:gd name="T0" fmla="*/ 7 w 83"/>
                  <a:gd name="T1" fmla="*/ 0 h 171"/>
                  <a:gd name="T2" fmla="*/ 3 w 83"/>
                  <a:gd name="T3" fmla="*/ 52 h 171"/>
                  <a:gd name="T4" fmla="*/ 1 w 83"/>
                  <a:gd name="T5" fmla="*/ 166 h 171"/>
                  <a:gd name="T6" fmla="*/ 7 w 83"/>
                  <a:gd name="T7" fmla="*/ 320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71"/>
                  <a:gd name="T14" fmla="*/ 83 w 8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71">
                    <a:moveTo>
                      <a:pt x="78" y="0"/>
                    </a:moveTo>
                    <a:cubicBezTo>
                      <a:pt x="69" y="5"/>
                      <a:pt x="39" y="14"/>
                      <a:pt x="28" y="28"/>
                    </a:cubicBezTo>
                    <a:cubicBezTo>
                      <a:pt x="17" y="42"/>
                      <a:pt x="0" y="64"/>
                      <a:pt x="9" y="88"/>
                    </a:cubicBezTo>
                    <a:cubicBezTo>
                      <a:pt x="18" y="112"/>
                      <a:pt x="46" y="143"/>
                      <a:pt x="83" y="171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sp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Freeform 1262"/>
              <p:cNvSpPr>
                <a:spLocks/>
              </p:cNvSpPr>
              <p:nvPr/>
            </p:nvSpPr>
            <p:spPr bwMode="auto">
              <a:xfrm>
                <a:off x="3505" y="1902"/>
                <a:ext cx="83" cy="374"/>
              </a:xfrm>
              <a:custGeom>
                <a:avLst/>
                <a:gdLst>
                  <a:gd name="T0" fmla="*/ 78 w 83"/>
                  <a:gd name="T1" fmla="*/ 0 h 171"/>
                  <a:gd name="T2" fmla="*/ 28 w 83"/>
                  <a:gd name="T3" fmla="*/ 13562 h 171"/>
                  <a:gd name="T4" fmla="*/ 9 w 83"/>
                  <a:gd name="T5" fmla="*/ 42174 h 171"/>
                  <a:gd name="T6" fmla="*/ 83 w 83"/>
                  <a:gd name="T7" fmla="*/ 82198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71"/>
                  <a:gd name="T14" fmla="*/ 83 w 8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71">
                    <a:moveTo>
                      <a:pt x="78" y="0"/>
                    </a:moveTo>
                    <a:cubicBezTo>
                      <a:pt x="69" y="5"/>
                      <a:pt x="39" y="14"/>
                      <a:pt x="28" y="28"/>
                    </a:cubicBezTo>
                    <a:cubicBezTo>
                      <a:pt x="17" y="42"/>
                      <a:pt x="0" y="64"/>
                      <a:pt x="9" y="88"/>
                    </a:cubicBezTo>
                    <a:cubicBezTo>
                      <a:pt x="18" y="112"/>
                      <a:pt x="46" y="143"/>
                      <a:pt x="83" y="171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Freeform 1264"/>
              <p:cNvSpPr>
                <a:spLocks/>
              </p:cNvSpPr>
              <p:nvPr/>
            </p:nvSpPr>
            <p:spPr bwMode="auto">
              <a:xfrm>
                <a:off x="3472" y="1908"/>
                <a:ext cx="116" cy="751"/>
              </a:xfrm>
              <a:custGeom>
                <a:avLst/>
                <a:gdLst>
                  <a:gd name="T0" fmla="*/ 1131 w 83"/>
                  <a:gd name="T1" fmla="*/ 0 h 171"/>
                  <a:gd name="T2" fmla="*/ 412 w 83"/>
                  <a:gd name="T3" fmla="*/ 3875445 h 171"/>
                  <a:gd name="T4" fmla="*/ 133 w 83"/>
                  <a:gd name="T5" fmla="*/ 12162731 h 171"/>
                  <a:gd name="T6" fmla="*/ 1208 w 83"/>
                  <a:gd name="T7" fmla="*/ 23665091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71"/>
                  <a:gd name="T14" fmla="*/ 83 w 8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71">
                    <a:moveTo>
                      <a:pt x="78" y="0"/>
                    </a:moveTo>
                    <a:cubicBezTo>
                      <a:pt x="69" y="5"/>
                      <a:pt x="39" y="14"/>
                      <a:pt x="28" y="28"/>
                    </a:cubicBezTo>
                    <a:cubicBezTo>
                      <a:pt x="17" y="42"/>
                      <a:pt x="0" y="64"/>
                      <a:pt x="9" y="88"/>
                    </a:cubicBezTo>
                    <a:cubicBezTo>
                      <a:pt x="18" y="112"/>
                      <a:pt x="46" y="143"/>
                      <a:pt x="83" y="171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Freeform 1265"/>
              <p:cNvSpPr>
                <a:spLocks/>
              </p:cNvSpPr>
              <p:nvPr/>
            </p:nvSpPr>
            <p:spPr bwMode="auto">
              <a:xfrm>
                <a:off x="3466" y="1903"/>
                <a:ext cx="122" cy="923"/>
              </a:xfrm>
              <a:custGeom>
                <a:avLst/>
                <a:gdLst>
                  <a:gd name="T0" fmla="*/ 1705 w 83"/>
                  <a:gd name="T1" fmla="*/ 0 h 171"/>
                  <a:gd name="T2" fmla="*/ 603 w 83"/>
                  <a:gd name="T3" fmla="*/ 20154680 h 171"/>
                  <a:gd name="T4" fmla="*/ 190 w 83"/>
                  <a:gd name="T5" fmla="*/ 63411243 h 171"/>
                  <a:gd name="T6" fmla="*/ 1806 w 83"/>
                  <a:gd name="T7" fmla="*/ 123206401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71"/>
                  <a:gd name="T14" fmla="*/ 83 w 8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71">
                    <a:moveTo>
                      <a:pt x="78" y="0"/>
                    </a:moveTo>
                    <a:cubicBezTo>
                      <a:pt x="69" y="5"/>
                      <a:pt x="39" y="14"/>
                      <a:pt x="28" y="28"/>
                    </a:cubicBezTo>
                    <a:cubicBezTo>
                      <a:pt x="17" y="42"/>
                      <a:pt x="0" y="64"/>
                      <a:pt x="9" y="88"/>
                    </a:cubicBezTo>
                    <a:cubicBezTo>
                      <a:pt x="18" y="112"/>
                      <a:pt x="46" y="143"/>
                      <a:pt x="83" y="171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Freeform 1266"/>
              <p:cNvSpPr>
                <a:spLocks/>
              </p:cNvSpPr>
              <p:nvPr/>
            </p:nvSpPr>
            <p:spPr bwMode="auto">
              <a:xfrm>
                <a:off x="3460" y="1903"/>
                <a:ext cx="128" cy="1112"/>
              </a:xfrm>
              <a:custGeom>
                <a:avLst/>
                <a:gdLst>
                  <a:gd name="T0" fmla="*/ 2491 w 83"/>
                  <a:gd name="T1" fmla="*/ 0 h 171"/>
                  <a:gd name="T2" fmla="*/ 887 w 83"/>
                  <a:gd name="T3" fmla="*/ 89531731 h 171"/>
                  <a:gd name="T4" fmla="*/ 293 w 83"/>
                  <a:gd name="T5" fmla="*/ 281317119 h 171"/>
                  <a:gd name="T6" fmla="*/ 2653 w 83"/>
                  <a:gd name="T7" fmla="*/ 546831618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71"/>
                  <a:gd name="T14" fmla="*/ 83 w 8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71">
                    <a:moveTo>
                      <a:pt x="78" y="0"/>
                    </a:moveTo>
                    <a:cubicBezTo>
                      <a:pt x="69" y="5"/>
                      <a:pt x="39" y="14"/>
                      <a:pt x="28" y="28"/>
                    </a:cubicBezTo>
                    <a:cubicBezTo>
                      <a:pt x="17" y="42"/>
                      <a:pt x="0" y="64"/>
                      <a:pt x="9" y="88"/>
                    </a:cubicBezTo>
                    <a:cubicBezTo>
                      <a:pt x="18" y="112"/>
                      <a:pt x="46" y="143"/>
                      <a:pt x="83" y="171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" name="Freeform 1277"/>
            <p:cNvSpPr>
              <a:spLocks/>
            </p:cNvSpPr>
            <p:nvPr/>
          </p:nvSpPr>
          <p:spPr bwMode="auto">
            <a:xfrm>
              <a:off x="6440901" y="2431953"/>
              <a:ext cx="438690" cy="291459"/>
            </a:xfrm>
            <a:custGeom>
              <a:avLst/>
              <a:gdLst>
                <a:gd name="T0" fmla="*/ 204 w 300"/>
                <a:gd name="T1" fmla="*/ 318 h 318"/>
                <a:gd name="T2" fmla="*/ 295 w 300"/>
                <a:gd name="T3" fmla="*/ 216 h 318"/>
                <a:gd name="T4" fmla="*/ 237 w 300"/>
                <a:gd name="T5" fmla="*/ 72 h 318"/>
                <a:gd name="T6" fmla="*/ 0 w 300"/>
                <a:gd name="T7" fmla="*/ 0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0"/>
                <a:gd name="T13" fmla="*/ 0 h 318"/>
                <a:gd name="T14" fmla="*/ 300 w 300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" h="318">
                  <a:moveTo>
                    <a:pt x="204" y="318"/>
                  </a:moveTo>
                  <a:cubicBezTo>
                    <a:pt x="219" y="301"/>
                    <a:pt x="290" y="257"/>
                    <a:pt x="295" y="216"/>
                  </a:cubicBezTo>
                  <a:cubicBezTo>
                    <a:pt x="300" y="175"/>
                    <a:pt x="286" y="108"/>
                    <a:pt x="237" y="72"/>
                  </a:cubicBezTo>
                  <a:cubicBezTo>
                    <a:pt x="188" y="36"/>
                    <a:pt x="49" y="15"/>
                    <a:pt x="0" y="0"/>
                  </a:cubicBezTo>
                </a:path>
              </a:pathLst>
            </a:custGeom>
            <a:noFill/>
            <a:ln w="15875">
              <a:solidFill>
                <a:srgbClr val="00B0F0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3" name="Group 1297"/>
            <p:cNvGrpSpPr>
              <a:grpSpLocks/>
            </p:cNvGrpSpPr>
            <p:nvPr/>
          </p:nvGrpSpPr>
          <p:grpSpPr bwMode="auto">
            <a:xfrm>
              <a:off x="8311181" y="2303364"/>
              <a:ext cx="157928" cy="1946275"/>
              <a:chOff x="5669" y="1489"/>
              <a:chExt cx="108" cy="1226"/>
            </a:xfrm>
          </p:grpSpPr>
          <p:cxnSp>
            <p:nvCxnSpPr>
              <p:cNvPr id="177" name="AutoShape 1278"/>
              <p:cNvCxnSpPr>
                <a:cxnSpLocks noChangeShapeType="1"/>
                <a:stCxn id="242" idx="3"/>
              </p:cNvCxnSpPr>
              <p:nvPr/>
            </p:nvCxnSpPr>
            <p:spPr bwMode="auto">
              <a:xfrm flipH="1">
                <a:off x="5751" y="1489"/>
                <a:ext cx="8" cy="1226"/>
              </a:xfrm>
              <a:prstGeom prst="curvedConnector3">
                <a:avLst>
                  <a:gd name="adj1" fmla="val -1800000"/>
                </a:avLst>
              </a:pr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178" name="AutoShape 1280"/>
              <p:cNvCxnSpPr>
                <a:cxnSpLocks noChangeShapeType="1"/>
              </p:cNvCxnSpPr>
              <p:nvPr/>
            </p:nvCxnSpPr>
            <p:spPr bwMode="auto">
              <a:xfrm flipH="1">
                <a:off x="5669" y="1713"/>
                <a:ext cx="108" cy="524"/>
              </a:xfrm>
              <a:prstGeom prst="curvedConnector3">
                <a:avLst>
                  <a:gd name="adj1" fmla="val -71296"/>
                </a:avLst>
              </a:pr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</p:cxnSp>
        </p:grpSp>
        <p:grpSp>
          <p:nvGrpSpPr>
            <p:cNvPr id="94" name="Group 1295"/>
            <p:cNvGrpSpPr>
              <a:grpSpLocks/>
            </p:cNvGrpSpPr>
            <p:nvPr/>
          </p:nvGrpSpPr>
          <p:grpSpPr bwMode="auto">
            <a:xfrm>
              <a:off x="6736286" y="3778151"/>
              <a:ext cx="786717" cy="993775"/>
              <a:chOff x="4592" y="2418"/>
              <a:chExt cx="538" cy="626"/>
            </a:xfrm>
          </p:grpSpPr>
          <p:cxnSp>
            <p:nvCxnSpPr>
              <p:cNvPr id="174" name="AutoShape 1283"/>
              <p:cNvCxnSpPr>
                <a:cxnSpLocks noChangeShapeType="1"/>
                <a:stCxn id="217" idx="3"/>
              </p:cNvCxnSpPr>
              <p:nvPr/>
            </p:nvCxnSpPr>
            <p:spPr bwMode="auto">
              <a:xfrm>
                <a:off x="4592" y="2418"/>
                <a:ext cx="532" cy="626"/>
              </a:xfrm>
              <a:prstGeom prst="curvedConnector3">
                <a:avLst>
                  <a:gd name="adj1" fmla="val 50000"/>
                </a:avLst>
              </a:pr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</p:cxnSp>
          <p:sp>
            <p:nvSpPr>
              <p:cNvPr id="175" name="Freeform 1290"/>
              <p:cNvSpPr>
                <a:spLocks/>
              </p:cNvSpPr>
              <p:nvPr/>
            </p:nvSpPr>
            <p:spPr bwMode="auto">
              <a:xfrm>
                <a:off x="4594" y="2455"/>
                <a:ext cx="536" cy="184"/>
              </a:xfrm>
              <a:custGeom>
                <a:avLst/>
                <a:gdLst>
                  <a:gd name="T0" fmla="*/ 0 w 536"/>
                  <a:gd name="T1" fmla="*/ 0 h 875"/>
                  <a:gd name="T2" fmla="*/ 206 w 536"/>
                  <a:gd name="T3" fmla="*/ 191 h 875"/>
                  <a:gd name="T4" fmla="*/ 260 w 536"/>
                  <a:gd name="T5" fmla="*/ 629 h 875"/>
                  <a:gd name="T6" fmla="*/ 385 w 536"/>
                  <a:gd name="T7" fmla="*/ 833 h 875"/>
                  <a:gd name="T8" fmla="*/ 536 w 536"/>
                  <a:gd name="T9" fmla="*/ 875 h 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875"/>
                  <a:gd name="T17" fmla="*/ 536 w 536"/>
                  <a:gd name="T18" fmla="*/ 875 h 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875">
                    <a:moveTo>
                      <a:pt x="0" y="0"/>
                    </a:moveTo>
                    <a:cubicBezTo>
                      <a:pt x="34" y="32"/>
                      <a:pt x="163" y="86"/>
                      <a:pt x="206" y="191"/>
                    </a:cubicBezTo>
                    <a:cubicBezTo>
                      <a:pt x="249" y="296"/>
                      <a:pt x="230" y="522"/>
                      <a:pt x="260" y="629"/>
                    </a:cubicBezTo>
                    <a:cubicBezTo>
                      <a:pt x="290" y="736"/>
                      <a:pt x="339" y="792"/>
                      <a:pt x="385" y="833"/>
                    </a:cubicBezTo>
                    <a:cubicBezTo>
                      <a:pt x="431" y="874"/>
                      <a:pt x="505" y="866"/>
                      <a:pt x="536" y="875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lIns="0" tIns="0" rIns="0" bIns="0">
                <a:sp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Freeform 1291"/>
              <p:cNvSpPr>
                <a:spLocks/>
              </p:cNvSpPr>
              <p:nvPr/>
            </p:nvSpPr>
            <p:spPr bwMode="auto">
              <a:xfrm>
                <a:off x="4594" y="2659"/>
                <a:ext cx="518" cy="184"/>
              </a:xfrm>
              <a:custGeom>
                <a:avLst/>
                <a:gdLst>
                  <a:gd name="T0" fmla="*/ 0 w 518"/>
                  <a:gd name="T1" fmla="*/ 0 h 1054"/>
                  <a:gd name="T2" fmla="*/ 136 w 518"/>
                  <a:gd name="T3" fmla="*/ 195 h 1054"/>
                  <a:gd name="T4" fmla="*/ 181 w 518"/>
                  <a:gd name="T5" fmla="*/ 824 h 1054"/>
                  <a:gd name="T6" fmla="*/ 295 w 518"/>
                  <a:gd name="T7" fmla="*/ 1019 h 1054"/>
                  <a:gd name="T8" fmla="*/ 518 w 518"/>
                  <a:gd name="T9" fmla="*/ 1037 h 10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8"/>
                  <a:gd name="T16" fmla="*/ 0 h 1054"/>
                  <a:gd name="T17" fmla="*/ 518 w 518"/>
                  <a:gd name="T18" fmla="*/ 1054 h 10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8" h="1054">
                    <a:moveTo>
                      <a:pt x="0" y="0"/>
                    </a:moveTo>
                    <a:cubicBezTo>
                      <a:pt x="53" y="29"/>
                      <a:pt x="106" y="58"/>
                      <a:pt x="136" y="195"/>
                    </a:cubicBezTo>
                    <a:cubicBezTo>
                      <a:pt x="166" y="332"/>
                      <a:pt x="154" y="687"/>
                      <a:pt x="181" y="824"/>
                    </a:cubicBezTo>
                    <a:cubicBezTo>
                      <a:pt x="208" y="962"/>
                      <a:pt x="239" y="984"/>
                      <a:pt x="295" y="1019"/>
                    </a:cubicBezTo>
                    <a:cubicBezTo>
                      <a:pt x="351" y="1054"/>
                      <a:pt x="472" y="1033"/>
                      <a:pt x="518" y="1037"/>
                    </a:cubicBezTo>
                  </a:path>
                </a:pathLst>
              </a:cu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lIns="0" tIns="0" rIns="0" bIns="0">
                <a:sp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5" name="Group 1298"/>
            <p:cNvGrpSpPr>
              <a:grpSpLocks/>
            </p:cNvGrpSpPr>
            <p:nvPr/>
          </p:nvGrpSpPr>
          <p:grpSpPr bwMode="auto">
            <a:xfrm>
              <a:off x="6458449" y="4732239"/>
              <a:ext cx="277837" cy="1100137"/>
              <a:chOff x="4402" y="3019"/>
              <a:chExt cx="190" cy="693"/>
            </a:xfrm>
          </p:grpSpPr>
          <p:cxnSp>
            <p:nvCxnSpPr>
              <p:cNvPr id="172" name="AutoShape 1292"/>
              <p:cNvCxnSpPr>
                <a:cxnSpLocks noChangeShapeType="1"/>
              </p:cNvCxnSpPr>
              <p:nvPr/>
            </p:nvCxnSpPr>
            <p:spPr bwMode="auto">
              <a:xfrm flipH="1">
                <a:off x="4402" y="3019"/>
                <a:ext cx="190" cy="441"/>
              </a:xfrm>
              <a:prstGeom prst="curvedConnector3">
                <a:avLst>
                  <a:gd name="adj1" fmla="val -31583"/>
                </a:avLst>
              </a:pr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173" name="AutoShape 1293"/>
              <p:cNvCxnSpPr>
                <a:cxnSpLocks noChangeShapeType="1"/>
              </p:cNvCxnSpPr>
              <p:nvPr/>
            </p:nvCxnSpPr>
            <p:spPr bwMode="auto">
              <a:xfrm flipH="1">
                <a:off x="4402" y="3019"/>
                <a:ext cx="190" cy="693"/>
              </a:xfrm>
              <a:prstGeom prst="curvedConnector4">
                <a:avLst>
                  <a:gd name="adj1" fmla="val -45264"/>
                  <a:gd name="adj2" fmla="val 99565"/>
                </a:avLst>
              </a:prstGeom>
              <a:noFill/>
              <a:ln w="15875">
                <a:solidFill>
                  <a:srgbClr val="00B0F0"/>
                </a:solidFill>
                <a:prstDash val="sysDot"/>
                <a:round/>
                <a:headEnd/>
                <a:tailEnd type="triangle" w="med" len="med"/>
              </a:ln>
            </p:spPr>
          </p:cxnSp>
        </p:grpSp>
        <p:grpSp>
          <p:nvGrpSpPr>
            <p:cNvPr id="96" name="Group 1274"/>
            <p:cNvGrpSpPr>
              <a:grpSpLocks/>
            </p:cNvGrpSpPr>
            <p:nvPr/>
          </p:nvGrpSpPr>
          <p:grpSpPr bwMode="auto">
            <a:xfrm>
              <a:off x="4557472" y="3033616"/>
              <a:ext cx="570298" cy="1841501"/>
              <a:chOff x="3097" y="1949"/>
              <a:chExt cx="390" cy="1160"/>
            </a:xfrm>
          </p:grpSpPr>
          <p:grpSp>
            <p:nvGrpSpPr>
              <p:cNvPr id="147" name="Group 1267"/>
              <p:cNvGrpSpPr>
                <a:grpSpLocks/>
              </p:cNvGrpSpPr>
              <p:nvPr/>
            </p:nvGrpSpPr>
            <p:grpSpPr bwMode="auto">
              <a:xfrm>
                <a:off x="3190" y="1952"/>
                <a:ext cx="297" cy="1157"/>
                <a:chOff x="3144" y="1966"/>
                <a:chExt cx="297" cy="1157"/>
              </a:xfrm>
            </p:grpSpPr>
            <p:sp>
              <p:nvSpPr>
                <p:cNvPr id="162" name="Rectangle 808"/>
                <p:cNvSpPr>
                  <a:spLocks noChangeArrowheads="1"/>
                </p:cNvSpPr>
                <p:nvPr/>
              </p:nvSpPr>
              <p:spPr bwMode="auto">
                <a:xfrm>
                  <a:off x="3145" y="1966"/>
                  <a:ext cx="274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Packaging</a:t>
                  </a:r>
                </a:p>
              </p:txBody>
            </p:sp>
            <p:sp>
              <p:nvSpPr>
                <p:cNvPr id="163" name="Rectangle 814"/>
                <p:cNvSpPr>
                  <a:spLocks noChangeArrowheads="1"/>
                </p:cNvSpPr>
                <p:nvPr/>
              </p:nvSpPr>
              <p:spPr bwMode="auto">
                <a:xfrm>
                  <a:off x="3147" y="2115"/>
                  <a:ext cx="210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Header </a:t>
                  </a:r>
                </a:p>
              </p:txBody>
            </p:sp>
            <p:sp>
              <p:nvSpPr>
                <p:cNvPr id="164" name="Rectangle 815"/>
                <p:cNvSpPr>
                  <a:spLocks noChangeArrowheads="1"/>
                </p:cNvSpPr>
                <p:nvPr/>
              </p:nvSpPr>
              <p:spPr bwMode="auto">
                <a:xfrm>
                  <a:off x="3145" y="2180"/>
                  <a:ext cx="283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processing</a:t>
                  </a:r>
                </a:p>
              </p:txBody>
            </p:sp>
            <p:sp>
              <p:nvSpPr>
                <p:cNvPr id="165" name="Rectangle 821"/>
                <p:cNvSpPr>
                  <a:spLocks noChangeArrowheads="1"/>
                </p:cNvSpPr>
                <p:nvPr/>
              </p:nvSpPr>
              <p:spPr bwMode="auto">
                <a:xfrm>
                  <a:off x="3146" y="2390"/>
                  <a:ext cx="211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Security</a:t>
                  </a:r>
                </a:p>
              </p:txBody>
            </p:sp>
            <p:sp>
              <p:nvSpPr>
                <p:cNvPr id="166" name="Rectangle 827"/>
                <p:cNvSpPr>
                  <a:spLocks noChangeArrowheads="1"/>
                </p:cNvSpPr>
                <p:nvPr/>
              </p:nvSpPr>
              <p:spPr bwMode="auto">
                <a:xfrm>
                  <a:off x="3146" y="2563"/>
                  <a:ext cx="295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User check</a:t>
                  </a:r>
                </a:p>
              </p:txBody>
            </p:sp>
            <p:sp>
              <p:nvSpPr>
                <p:cNvPr id="167" name="Rectangle 833"/>
                <p:cNvSpPr>
                  <a:spLocks noChangeArrowheads="1"/>
                </p:cNvSpPr>
                <p:nvPr/>
              </p:nvSpPr>
              <p:spPr bwMode="auto">
                <a:xfrm>
                  <a:off x="3145" y="2730"/>
                  <a:ext cx="234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Schema </a:t>
                  </a:r>
                </a:p>
              </p:txBody>
            </p:sp>
            <p:sp>
              <p:nvSpPr>
                <p:cNvPr id="168" name="Rectangle 834"/>
                <p:cNvSpPr>
                  <a:spLocks noChangeArrowheads="1"/>
                </p:cNvSpPr>
                <p:nvPr/>
              </p:nvSpPr>
              <p:spPr bwMode="auto">
                <a:xfrm>
                  <a:off x="3147" y="2784"/>
                  <a:ext cx="260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validation </a:t>
                  </a:r>
                </a:p>
              </p:txBody>
            </p:sp>
            <p:sp>
              <p:nvSpPr>
                <p:cNvPr id="169" name="Rectangle 835"/>
                <p:cNvSpPr>
                  <a:spLocks noChangeArrowheads="1"/>
                </p:cNvSpPr>
                <p:nvPr/>
              </p:nvSpPr>
              <p:spPr bwMode="auto">
                <a:xfrm>
                  <a:off x="3149" y="2836"/>
                  <a:ext cx="154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check</a:t>
                  </a:r>
                </a:p>
              </p:txBody>
            </p:sp>
            <p:sp>
              <p:nvSpPr>
                <p:cNvPr id="170" name="Rectangle 841"/>
                <p:cNvSpPr>
                  <a:spLocks noChangeArrowheads="1"/>
                </p:cNvSpPr>
                <p:nvPr/>
              </p:nvSpPr>
              <p:spPr bwMode="auto">
                <a:xfrm>
                  <a:off x="3144" y="2987"/>
                  <a:ext cx="286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Document </a:t>
                  </a:r>
                </a:p>
              </p:txBody>
            </p:sp>
            <p:sp>
              <p:nvSpPr>
                <p:cNvPr id="171" name="Rectangle 842"/>
                <p:cNvSpPr>
                  <a:spLocks noChangeArrowheads="1"/>
                </p:cNvSpPr>
                <p:nvPr/>
              </p:nvSpPr>
              <p:spPr bwMode="auto">
                <a:xfrm>
                  <a:off x="3147" y="3052"/>
                  <a:ext cx="233" cy="7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altLang="ko-KR" sz="700" spc="-20" dirty="0"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0"/>
                      </a:gradFill>
                      <a:latin typeface="Arial" pitchFamily="34" charset="0"/>
                      <a:cs typeface="Arial" pitchFamily="34" charset="0"/>
                    </a:rPr>
                    <a:t>receiving</a:t>
                  </a:r>
                </a:p>
              </p:txBody>
            </p:sp>
          </p:grpSp>
          <p:pic>
            <p:nvPicPr>
              <p:cNvPr id="148" name="Picture 1268" descr="0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97" y="1949"/>
                <a:ext cx="10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" name="Picture 1269" descr="0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97" y="2149"/>
                <a:ext cx="10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1" name="Picture 1270" descr="0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97" y="2349"/>
                <a:ext cx="10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2" name="Picture 1271" descr="1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98" y="2550"/>
                <a:ext cx="102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" name="Picture 1272" descr="1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097" y="2751"/>
                <a:ext cx="10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" name="Picture 1273" descr="1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097" y="2989"/>
                <a:ext cx="10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7" name="Group 1282"/>
            <p:cNvGrpSpPr>
              <a:grpSpLocks/>
            </p:cNvGrpSpPr>
            <p:nvPr/>
          </p:nvGrpSpPr>
          <p:grpSpPr bwMode="auto">
            <a:xfrm>
              <a:off x="6699733" y="4940201"/>
              <a:ext cx="564448" cy="168275"/>
              <a:chOff x="4219" y="3180"/>
              <a:chExt cx="386" cy="106"/>
            </a:xfrm>
          </p:grpSpPr>
          <p:sp>
            <p:nvSpPr>
              <p:cNvPr id="144" name="Rectangle 929"/>
              <p:cNvSpPr>
                <a:spLocks noChangeArrowheads="1"/>
              </p:cNvSpPr>
              <p:nvPr/>
            </p:nvSpPr>
            <p:spPr bwMode="auto">
              <a:xfrm>
                <a:off x="4322" y="3180"/>
                <a:ext cx="283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7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itchFamily="34" charset="0"/>
                    <a:cs typeface="Arial" pitchFamily="34" charset="0"/>
                  </a:rPr>
                  <a:t>processing</a:t>
                </a:r>
              </a:p>
            </p:txBody>
          </p:sp>
          <p:pic>
            <p:nvPicPr>
              <p:cNvPr id="146" name="Picture 1281" descr="1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219" y="3188"/>
                <a:ext cx="103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8" name="Rectangle 439"/>
            <p:cNvSpPr>
              <a:spLocks noChangeArrowheads="1"/>
            </p:cNvSpPr>
            <p:nvPr/>
          </p:nvSpPr>
          <p:spPr bwMode="auto">
            <a:xfrm>
              <a:off x="403071" y="2676427"/>
              <a:ext cx="86276" cy="10477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000">
                <a:solidFill>
                  <a:srgbClr val="4D4D4D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99" name="Rectangle 946"/>
            <p:cNvSpPr>
              <a:spLocks noChangeArrowheads="1"/>
            </p:cNvSpPr>
            <p:nvPr/>
          </p:nvSpPr>
          <p:spPr bwMode="auto">
            <a:xfrm>
              <a:off x="403071" y="3147914"/>
              <a:ext cx="86276" cy="10477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000">
                <a:solidFill>
                  <a:srgbClr val="4D4D4D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104" name="Rectangle 952"/>
            <p:cNvSpPr>
              <a:spLocks noChangeArrowheads="1"/>
            </p:cNvSpPr>
            <p:nvPr/>
          </p:nvSpPr>
          <p:spPr bwMode="auto">
            <a:xfrm>
              <a:off x="403071" y="3930552"/>
              <a:ext cx="86276" cy="10477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000">
                <a:solidFill>
                  <a:srgbClr val="4D4D4D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105" name="Rectangle 957"/>
            <p:cNvSpPr>
              <a:spLocks noChangeArrowheads="1"/>
            </p:cNvSpPr>
            <p:nvPr/>
          </p:nvSpPr>
          <p:spPr bwMode="auto">
            <a:xfrm>
              <a:off x="403071" y="4229001"/>
              <a:ext cx="86276" cy="10477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000">
                <a:solidFill>
                  <a:srgbClr val="4D4D4D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5430433" y="2162077"/>
              <a:ext cx="1141698" cy="484320"/>
              <a:chOff x="4484402" y="5686759"/>
              <a:chExt cx="1382998" cy="586683"/>
            </a:xfrm>
          </p:grpSpPr>
          <p:pic>
            <p:nvPicPr>
              <p:cNvPr id="142" name="Picture 2" descr="I:\01. 안경섭\png\128x128\db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4402" y="5686759"/>
                <a:ext cx="1382998" cy="586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직사각형 142"/>
              <p:cNvSpPr/>
              <p:nvPr/>
            </p:nvSpPr>
            <p:spPr>
              <a:xfrm>
                <a:off x="4605760" y="5843618"/>
                <a:ext cx="1127584" cy="305986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31750">
                  <a:bevelT w="1270"/>
                  <a:contourClr>
                    <a:srgbClr val="002060"/>
                  </a:contourClr>
                </a:sp3d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Service log</a:t>
                </a:r>
              </a:p>
            </p:txBody>
          </p:sp>
        </p:grpSp>
        <p:pic>
          <p:nvPicPr>
            <p:cNvPr id="107" name="Picture 2" descr="I:\01. 안경섭\png\아이콘4\Folders\Icon (5)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84"/>
            <a:stretch/>
          </p:blipFill>
          <p:spPr bwMode="auto">
            <a:xfrm rot="16200000">
              <a:off x="6944552" y="3360704"/>
              <a:ext cx="209040" cy="201616"/>
            </a:xfrm>
            <a:prstGeom prst="rect">
              <a:avLst/>
            </a:prstGeom>
            <a:noFill/>
            <a:effectLst>
              <a:outerShdw blurRad="25400" dist="127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8" name="그룹 107"/>
            <p:cNvGrpSpPr/>
            <p:nvPr/>
          </p:nvGrpSpPr>
          <p:grpSpPr>
            <a:xfrm>
              <a:off x="5467640" y="5158336"/>
              <a:ext cx="1056788" cy="469895"/>
              <a:chOff x="4529477" y="5686759"/>
              <a:chExt cx="1280143" cy="569211"/>
            </a:xfrm>
          </p:grpSpPr>
          <p:pic>
            <p:nvPicPr>
              <p:cNvPr id="140" name="Picture 2" descr="I:\01. 안경섭\png\128x128\db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0" r="12805" b="8877"/>
              <a:stretch/>
            </p:blipFill>
            <p:spPr bwMode="auto">
              <a:xfrm>
                <a:off x="4642895" y="5686759"/>
                <a:ext cx="1047409" cy="534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직사각형 140"/>
              <p:cNvSpPr/>
              <p:nvPr/>
            </p:nvSpPr>
            <p:spPr>
              <a:xfrm>
                <a:off x="4529477" y="5761684"/>
                <a:ext cx="1280143" cy="494286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31750">
                  <a:bevelT w="1270"/>
                  <a:contourClr>
                    <a:srgbClr val="002060"/>
                  </a:contourClr>
                </a:sp3d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200" spc="-20" dirty="0" smtClean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Integrated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contract </a:t>
                </a:r>
                <a:r>
                  <a:rPr lang="en-US" altLang="ko-KR" sz="1200" spc="-20" dirty="0" smtClean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Info </a:t>
                </a:r>
                <a:endParaRPr lang="en-US" altLang="ko-KR" sz="1200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9" name="그룹 108"/>
            <p:cNvGrpSpPr/>
            <p:nvPr/>
          </p:nvGrpSpPr>
          <p:grpSpPr>
            <a:xfrm>
              <a:off x="5430433" y="5563957"/>
              <a:ext cx="1141698" cy="484320"/>
              <a:chOff x="4484402" y="5686759"/>
              <a:chExt cx="1382998" cy="586683"/>
            </a:xfrm>
          </p:grpSpPr>
          <p:pic>
            <p:nvPicPr>
              <p:cNvPr id="138" name="Picture 2" descr="I:\01. 안경섭\png\128x128\db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4402" y="5686759"/>
                <a:ext cx="1382998" cy="586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직사각형 138"/>
              <p:cNvSpPr/>
              <p:nvPr/>
            </p:nvSpPr>
            <p:spPr>
              <a:xfrm>
                <a:off x="4545684" y="5850007"/>
                <a:ext cx="1247733" cy="305986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31750">
                  <a:bevelT w="1270"/>
                  <a:contourClr>
                    <a:srgbClr val="002060"/>
                  </a:contourClr>
                </a:sp3d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200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Supplier Info</a:t>
                </a:r>
              </a:p>
            </p:txBody>
          </p:sp>
        </p:grpSp>
        <p:grpSp>
          <p:nvGrpSpPr>
            <p:cNvPr id="110" name="그룹 109"/>
            <p:cNvGrpSpPr/>
            <p:nvPr/>
          </p:nvGrpSpPr>
          <p:grpSpPr>
            <a:xfrm>
              <a:off x="7404092" y="4035327"/>
              <a:ext cx="1141698" cy="1990080"/>
              <a:chOff x="8328731" y="4095750"/>
              <a:chExt cx="1141698" cy="1990080"/>
            </a:xfrm>
          </p:grpSpPr>
          <p:grpSp>
            <p:nvGrpSpPr>
              <p:cNvPr id="116" name="그룹 115"/>
              <p:cNvGrpSpPr/>
              <p:nvPr/>
            </p:nvGrpSpPr>
            <p:grpSpPr>
              <a:xfrm>
                <a:off x="8417161" y="4649781"/>
                <a:ext cx="954338" cy="441323"/>
                <a:chOff x="4591529" y="5686759"/>
                <a:chExt cx="1156041" cy="534601"/>
              </a:xfrm>
            </p:grpSpPr>
            <p:pic>
              <p:nvPicPr>
                <p:cNvPr id="136" name="Picture 2" descr="I:\01. 안경섭\png\128x128\db.png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0" r="12805" b="8877"/>
                <a:stretch/>
              </p:blipFill>
              <p:spPr bwMode="auto">
                <a:xfrm>
                  <a:off x="4642895" y="5686759"/>
                  <a:ext cx="1047409" cy="5346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7" name="직사각형 136"/>
                <p:cNvSpPr/>
                <p:nvPr/>
              </p:nvSpPr>
              <p:spPr>
                <a:xfrm>
                  <a:off x="4591529" y="5859230"/>
                  <a:ext cx="1156041" cy="30598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rgbClr val="002060"/>
                    </a:contourClr>
                  </a:sp3d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1200" spc="-20" dirty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1800000" algn="ctr" rotWithShape="0">
                          <a:prstClr val="black">
                            <a:alpha val="68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Service link</a:t>
                  </a:r>
                </a:p>
              </p:txBody>
            </p:sp>
          </p:grpSp>
          <p:grpSp>
            <p:nvGrpSpPr>
              <p:cNvPr id="117" name="그룹 116"/>
              <p:cNvGrpSpPr/>
              <p:nvPr/>
            </p:nvGrpSpPr>
            <p:grpSpPr>
              <a:xfrm>
                <a:off x="8328731" y="5055411"/>
                <a:ext cx="1141698" cy="484320"/>
                <a:chOff x="4484402" y="5686759"/>
                <a:chExt cx="1382998" cy="586683"/>
              </a:xfrm>
            </p:grpSpPr>
            <p:pic>
              <p:nvPicPr>
                <p:cNvPr id="134" name="Picture 2" descr="I:\01. 안경섭\png\128x128\db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4402" y="5686759"/>
                  <a:ext cx="1382998" cy="5866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직사각형 134"/>
                <p:cNvSpPr/>
                <p:nvPr/>
              </p:nvSpPr>
              <p:spPr>
                <a:xfrm>
                  <a:off x="4751597" y="5753351"/>
                  <a:ext cx="835906" cy="494284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rgbClr val="002060"/>
                    </a:contourClr>
                  </a:sp3d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1200" spc="-20" dirty="0" smtClean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1800000" algn="ctr" rotWithShape="0">
                          <a:prstClr val="black">
                            <a:alpha val="68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Service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ko-KR" sz="1200" spc="-20" dirty="0" smtClean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1800000" algn="ctr" rotWithShape="0">
                          <a:prstClr val="black">
                            <a:alpha val="68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binding</a:t>
                  </a:r>
                  <a:endParaRPr lang="en-US" altLang="ko-KR" sz="1200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8" name="그룹 117"/>
              <p:cNvGrpSpPr/>
              <p:nvPr/>
            </p:nvGrpSpPr>
            <p:grpSpPr>
              <a:xfrm>
                <a:off x="8328731" y="5601510"/>
                <a:ext cx="1141698" cy="484320"/>
                <a:chOff x="4484402" y="5686759"/>
                <a:chExt cx="1382998" cy="586683"/>
              </a:xfrm>
            </p:grpSpPr>
            <p:pic>
              <p:nvPicPr>
                <p:cNvPr id="131" name="Picture 2" descr="I:\01. 안경섭\png\128x128\db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4402" y="5686759"/>
                  <a:ext cx="1382998" cy="5866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2" name="직사각형 131"/>
                <p:cNvSpPr/>
                <p:nvPr/>
              </p:nvSpPr>
              <p:spPr>
                <a:xfrm>
                  <a:off x="4705751" y="5850007"/>
                  <a:ext cx="927599" cy="305986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rgbClr val="002060"/>
                    </a:contourClr>
                  </a:sp3d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1200" spc="-20" dirty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1800000" algn="ctr" rotWithShape="0">
                          <a:prstClr val="black">
                            <a:alpha val="68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Services</a:t>
                  </a:r>
                </a:p>
              </p:txBody>
            </p:sp>
          </p:grpSp>
          <p:grpSp>
            <p:nvGrpSpPr>
              <p:cNvPr id="119" name="그룹 118"/>
              <p:cNvGrpSpPr/>
              <p:nvPr/>
            </p:nvGrpSpPr>
            <p:grpSpPr>
              <a:xfrm>
                <a:off x="8328731" y="4095750"/>
                <a:ext cx="1141698" cy="484320"/>
                <a:chOff x="4484402" y="5686759"/>
                <a:chExt cx="1382998" cy="586683"/>
              </a:xfrm>
            </p:grpSpPr>
            <p:pic>
              <p:nvPicPr>
                <p:cNvPr id="129" name="Picture 2" descr="I:\01. 안경섭\png\128x128\db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4402" y="5686759"/>
                  <a:ext cx="1382998" cy="5866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0" name="직사각형 129"/>
                <p:cNvSpPr/>
                <p:nvPr/>
              </p:nvSpPr>
              <p:spPr>
                <a:xfrm>
                  <a:off x="4579200" y="5751364"/>
                  <a:ext cx="1180703" cy="494284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threePt" dir="t"/>
                  </a:scene3d>
                  <a:sp3d contourW="31750">
                    <a:bevelT w="1270"/>
                    <a:contourClr>
                      <a:srgbClr val="002060"/>
                    </a:contourClr>
                  </a:sp3d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1200" spc="-20" dirty="0" err="1" smtClean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1800000" algn="ctr" rotWithShape="0">
                          <a:prstClr val="black">
                            <a:alpha val="68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Webservice</a:t>
                  </a:r>
                  <a:endParaRPr lang="en-US" altLang="ko-KR" sz="1200" spc="-20" dirty="0" smtClean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ko-KR" sz="1200" spc="-20" dirty="0" smtClean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1800000" algn="ctr" rotWithShape="0">
                          <a:prstClr val="black">
                            <a:alpha val="68000"/>
                          </a:prst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log</a:t>
                  </a:r>
                  <a:endParaRPr lang="en-US" altLang="ko-KR" sz="1200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68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111" name="Picture 2" descr="I:\01. 안경섭\png\아이콘4\Folders\Icon (5)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84"/>
            <a:stretch/>
          </p:blipFill>
          <p:spPr bwMode="auto">
            <a:xfrm rot="16200000">
              <a:off x="2422456" y="5448936"/>
              <a:ext cx="209040" cy="201616"/>
            </a:xfrm>
            <a:prstGeom prst="rect">
              <a:avLst/>
            </a:prstGeom>
            <a:noFill/>
            <a:effectLst>
              <a:outerShdw blurRad="25400" dist="127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I:\01. 안경섭\png\아이콘4\Folders\Icon (5)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84"/>
            <a:stretch/>
          </p:blipFill>
          <p:spPr bwMode="auto">
            <a:xfrm rot="16200000">
              <a:off x="2408048" y="5736969"/>
              <a:ext cx="209040" cy="201616"/>
            </a:xfrm>
            <a:prstGeom prst="rect">
              <a:avLst/>
            </a:prstGeom>
            <a:noFill/>
            <a:effectLst>
              <a:outerShdw blurRad="25400" dist="127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" name="그룹 112"/>
            <p:cNvGrpSpPr/>
            <p:nvPr/>
          </p:nvGrpSpPr>
          <p:grpSpPr>
            <a:xfrm>
              <a:off x="1843788" y="5541101"/>
              <a:ext cx="462325" cy="418152"/>
              <a:chOff x="2116486" y="5592128"/>
              <a:chExt cx="462325" cy="418152"/>
            </a:xfrm>
          </p:grpSpPr>
          <p:pic>
            <p:nvPicPr>
              <p:cNvPr id="114" name="Picture 3" descr="I:\01. 안경섭\png\128x128\file-doc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4548" y="5592128"/>
                <a:ext cx="418152" cy="418152"/>
              </a:xfrm>
              <a:prstGeom prst="rect">
                <a:avLst/>
              </a:prstGeom>
              <a:noFill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" name="Rectangle 1106"/>
              <p:cNvSpPr>
                <a:spLocks noChangeArrowheads="1"/>
              </p:cNvSpPr>
              <p:nvPr/>
            </p:nvSpPr>
            <p:spPr bwMode="auto">
              <a:xfrm>
                <a:off x="2116486" y="5719762"/>
                <a:ext cx="462325" cy="233167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9050">
                  <a:bevelT w="1270"/>
                  <a:contourClr>
                    <a:srgbClr val="002060"/>
                  </a:contourClr>
                </a:sp3d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050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1800000" algn="ctr" rotWithShape="0">
                        <a:prstClr val="black">
                          <a:alpha val="41000"/>
                        </a:prstClr>
                      </a:outerShdw>
                    </a:effectLst>
                    <a:latin typeface="Arial" pitchFamily="34" charset="0"/>
                    <a:cs typeface="Arial" pitchFamily="34" charset="0"/>
                  </a:rPr>
                  <a:t>XML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2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36542" y="1196752"/>
            <a:ext cx="6552728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40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2880000" y="2501827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880000" y="312309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3131842" y="1988840"/>
            <a:ext cx="5688630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Procurement Process innovation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2880000" y="3810385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114946" y="2636912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Effect of the economic aspect</a:t>
            </a:r>
          </a:p>
        </p:txBody>
      </p:sp>
      <p:sp>
        <p:nvSpPr>
          <p:cNvPr id="14" name="Text Box 124"/>
          <p:cNvSpPr txBox="1">
            <a:spLocks noChangeArrowheads="1"/>
          </p:cNvSpPr>
          <p:nvPr/>
        </p:nvSpPr>
        <p:spPr bwMode="auto">
          <a:xfrm>
            <a:off x="3114947" y="3284984"/>
            <a:ext cx="5849541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Productivity and Efficiency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843808" y="4446043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843808" y="5067314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4"/>
          <p:cNvSpPr txBox="1">
            <a:spLocks noChangeArrowheads="1"/>
          </p:cNvSpPr>
          <p:nvPr/>
        </p:nvSpPr>
        <p:spPr bwMode="auto">
          <a:xfrm>
            <a:off x="3095650" y="3933056"/>
            <a:ext cx="5688630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Political business support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843808" y="5754601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078754" y="4581128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KONEPS statistics</a:t>
            </a:r>
          </a:p>
        </p:txBody>
      </p:sp>
      <p:sp>
        <p:nvSpPr>
          <p:cNvPr id="16" name="Text Box 124"/>
          <p:cNvSpPr txBox="1">
            <a:spLocks noChangeArrowheads="1"/>
          </p:cNvSpPr>
          <p:nvPr/>
        </p:nvSpPr>
        <p:spPr bwMode="auto">
          <a:xfrm>
            <a:off x="3078755" y="5229200"/>
            <a:ext cx="4409381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</a:pP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ko-KR" sz="2800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International Recognition</a:t>
            </a:r>
          </a:p>
        </p:txBody>
      </p:sp>
    </p:spTree>
    <p:extLst>
      <p:ext uri="{BB962C8B-B14F-4D97-AF65-F5344CB8AC3E}">
        <p14:creationId xmlns:p14="http://schemas.microsoft.com/office/powerpoint/2010/main" val="2119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40" name="직사각형 39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Procurement Process innovation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06139" y="1316184"/>
            <a:ext cx="4704771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7" y="1300698"/>
            <a:ext cx="4387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ko-KR" altLang="en-US" sz="20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window for public procurement</a:t>
            </a: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그룹 59"/>
          <p:cNvGrpSpPr/>
          <p:nvPr/>
        </p:nvGrpSpPr>
        <p:grpSpPr>
          <a:xfrm>
            <a:off x="251520" y="2060848"/>
            <a:ext cx="4013856" cy="3270155"/>
            <a:chOff x="539651" y="2103668"/>
            <a:chExt cx="8103217" cy="4563832"/>
          </a:xfrm>
        </p:grpSpPr>
        <p:sp>
          <p:nvSpPr>
            <p:cNvPr id="61" name="모서리가 둥근 직사각형 60"/>
            <p:cNvSpPr/>
            <p:nvPr/>
          </p:nvSpPr>
          <p:spPr bwMode="auto">
            <a:xfrm>
              <a:off x="539651" y="2204368"/>
              <a:ext cx="8064698" cy="4463132"/>
            </a:xfrm>
            <a:prstGeom prst="roundRect">
              <a:avLst>
                <a:gd name="adj" fmla="val 959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3">
                  <a:lumMod val="75000"/>
                </a:schemeClr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62" name="자유형 61"/>
            <p:cNvSpPr/>
            <p:nvPr/>
          </p:nvSpPr>
          <p:spPr bwMode="auto">
            <a:xfrm rot="13191328">
              <a:off x="2627678" y="3337839"/>
              <a:ext cx="1724699" cy="669497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63" name="자유형 62"/>
            <p:cNvSpPr/>
            <p:nvPr/>
          </p:nvSpPr>
          <p:spPr bwMode="auto">
            <a:xfrm rot="9530569">
              <a:off x="2341370" y="4466574"/>
              <a:ext cx="1755792" cy="763601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539651" y="2103668"/>
              <a:ext cx="8103217" cy="5467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ko-KR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Before</a:t>
              </a:r>
            </a:p>
          </p:txBody>
        </p:sp>
        <p:pic>
          <p:nvPicPr>
            <p:cNvPr id="65" name="그림 64" descr="1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37378" y="3309089"/>
              <a:ext cx="593422" cy="476563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pic>
          <p:nvPicPr>
            <p:cNvPr id="66" name="그림 65" descr="1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37376" y="5221536"/>
              <a:ext cx="593422" cy="476563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pic>
          <p:nvPicPr>
            <p:cNvPr id="67" name="그림 66" descr="1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810422" y="5278171"/>
              <a:ext cx="628783" cy="476563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sp>
          <p:nvSpPr>
            <p:cNvPr id="68" name="자유형 67"/>
            <p:cNvSpPr/>
            <p:nvPr/>
          </p:nvSpPr>
          <p:spPr bwMode="auto">
            <a:xfrm rot="9422695" flipH="1">
              <a:off x="4599740" y="3600943"/>
              <a:ext cx="1724699" cy="669497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69" name="자유형 68"/>
            <p:cNvSpPr/>
            <p:nvPr/>
          </p:nvSpPr>
          <p:spPr bwMode="auto">
            <a:xfrm rot="12104932" flipH="1">
              <a:off x="5007734" y="4668109"/>
              <a:ext cx="1755792" cy="763601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3737397" y="3589017"/>
              <a:ext cx="1329134" cy="1332004"/>
              <a:chOff x="3737397" y="3444638"/>
              <a:chExt cx="1329134" cy="1332004"/>
            </a:xfrm>
          </p:grpSpPr>
          <p:grpSp>
            <p:nvGrpSpPr>
              <p:cNvPr id="72" name="그룹 107"/>
              <p:cNvGrpSpPr/>
              <p:nvPr/>
            </p:nvGrpSpPr>
            <p:grpSpPr>
              <a:xfrm>
                <a:off x="4153855" y="3983260"/>
                <a:ext cx="823342" cy="793382"/>
                <a:chOff x="3892674" y="2770718"/>
                <a:chExt cx="1280958" cy="1234346"/>
              </a:xfrm>
            </p:grpSpPr>
            <p:grpSp>
              <p:nvGrpSpPr>
                <p:cNvPr id="76" name="그룹 48"/>
                <p:cNvGrpSpPr/>
                <p:nvPr/>
              </p:nvGrpSpPr>
              <p:grpSpPr>
                <a:xfrm>
                  <a:off x="3892674" y="2799665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83" name="그림 82" descr="Paper-icon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84" name="그림 83" descr="Paper-icon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7" name="그룹 49"/>
                <p:cNvGrpSpPr/>
                <p:nvPr/>
              </p:nvGrpSpPr>
              <p:grpSpPr>
                <a:xfrm>
                  <a:off x="4507235" y="2770718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81" name="그림 80" descr="Paper-icon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82" name="그림 81" descr="Paper-icon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그룹 58"/>
                <p:cNvGrpSpPr/>
                <p:nvPr/>
              </p:nvGrpSpPr>
              <p:grpSpPr>
                <a:xfrm>
                  <a:off x="4294262" y="3016458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79" name="그림 78" descr="Paper-icon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80" name="그림 79" descr="Paper-icon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3" name="위쪽 화살표 72"/>
              <p:cNvSpPr/>
              <p:nvPr/>
            </p:nvSpPr>
            <p:spPr bwMode="auto">
              <a:xfrm>
                <a:off x="4058420" y="3444638"/>
                <a:ext cx="1008111" cy="720081"/>
              </a:xfrm>
              <a:prstGeom prst="upArrow">
                <a:avLst>
                  <a:gd name="adj1" fmla="val 68897"/>
                  <a:gd name="adj2" fmla="val 3436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71000">
                    <a:schemeClr val="accent6">
                      <a:lumMod val="75000"/>
                    </a:schemeClr>
                  </a:gs>
                </a:gsLst>
                <a:lin ang="1620000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74" name="Rectangle 14"/>
              <p:cNvSpPr>
                <a:spLocks noChangeArrowheads="1"/>
              </p:cNvSpPr>
              <p:nvPr/>
            </p:nvSpPr>
            <p:spPr bwMode="auto">
              <a:xfrm>
                <a:off x="3737397" y="4370561"/>
                <a:ext cx="1310362" cy="382517"/>
              </a:xfrm>
              <a:prstGeom prst="roundRect">
                <a:avLst>
                  <a:gd name="adj" fmla="val 50000"/>
                </a:avLst>
              </a:prstGeom>
              <a:solidFill>
                <a:srgbClr val="00B050">
                  <a:alpha val="78824"/>
                </a:srgbClr>
              </a:solidFill>
              <a:ln w="127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>
                  <a:buSzPct val="65000"/>
                </a:pPr>
                <a:r>
                  <a:rPr lang="en-US" altLang="ko-KR" sz="1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Supplie</a:t>
                </a:r>
                <a:r>
                  <a:rPr lang="en-US" altLang="ko-KR" sz="12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r</a:t>
                </a:r>
              </a:p>
            </p:txBody>
          </p:sp>
          <p:pic>
            <p:nvPicPr>
              <p:cNvPr id="75" name="그림 74" descr="2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37397" y="3765849"/>
                <a:ext cx="516632" cy="679370"/>
              </a:xfrm>
              <a:prstGeom prst="rect">
                <a:avLst/>
              </a:prstGeom>
              <a:effectLst>
                <a:outerShdw blurRad="76200" sx="102000" sy="102000" algn="ctr" rotWithShape="0">
                  <a:schemeClr val="bg1">
                    <a:alpha val="51000"/>
                  </a:schemeClr>
                </a:outerShdw>
              </a:effectLst>
            </p:spPr>
          </p:pic>
        </p:grpSp>
        <p:pic>
          <p:nvPicPr>
            <p:cNvPr id="71" name="그림 70" descr="1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063732" y="3589017"/>
              <a:ext cx="628785" cy="476250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  <p:pic>
        <p:nvPicPr>
          <p:cNvPr id="85" name="Picture 3" descr="C:\Users\mono\Desktop\2012.04.12_통계청\본격작업\이미지\208972 [Converted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1" y="2743175"/>
            <a:ext cx="458156" cy="683898"/>
          </a:xfrm>
          <a:prstGeom prst="rect">
            <a:avLst/>
          </a:prstGeom>
          <a:noFill/>
          <a:effectLst>
            <a:outerShdw blurRad="76200" dist="50800" dir="5400000" sx="96000" sy="96000" algn="t" rotWithShape="0">
              <a:prstClr val="black">
                <a:alpha val="8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387101" y="3442324"/>
            <a:ext cx="703744" cy="3399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40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+mn-ea"/>
              </a:rPr>
              <a:t>PPS</a:t>
            </a:r>
            <a:endParaRPr lang="en-US" altLang="ko-KR" sz="14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+mn-ea"/>
            </a:endParaRPr>
          </a:p>
        </p:txBody>
      </p:sp>
      <p:grpSp>
        <p:nvGrpSpPr>
          <p:cNvPr id="87" name="Group 149"/>
          <p:cNvGrpSpPr>
            <a:grpSpLocks/>
          </p:cNvGrpSpPr>
          <p:nvPr/>
        </p:nvGrpSpPr>
        <p:grpSpPr bwMode="auto">
          <a:xfrm>
            <a:off x="3327895" y="3047185"/>
            <a:ext cx="712296" cy="517842"/>
            <a:chOff x="3168" y="685"/>
            <a:chExt cx="735" cy="466"/>
          </a:xfrm>
        </p:grpSpPr>
        <p:grpSp>
          <p:nvGrpSpPr>
            <p:cNvPr id="88" name="Group 150"/>
            <p:cNvGrpSpPr>
              <a:grpSpLocks/>
            </p:cNvGrpSpPr>
            <p:nvPr/>
          </p:nvGrpSpPr>
          <p:grpSpPr bwMode="auto">
            <a:xfrm>
              <a:off x="3504" y="685"/>
              <a:ext cx="399" cy="466"/>
              <a:chOff x="4734" y="2400"/>
              <a:chExt cx="740" cy="1090"/>
            </a:xfrm>
          </p:grpSpPr>
          <p:grpSp>
            <p:nvGrpSpPr>
              <p:cNvPr id="130" name="Group 151"/>
              <p:cNvGrpSpPr>
                <a:grpSpLocks/>
              </p:cNvGrpSpPr>
              <p:nvPr/>
            </p:nvGrpSpPr>
            <p:grpSpPr bwMode="auto">
              <a:xfrm>
                <a:off x="4734" y="2400"/>
                <a:ext cx="740" cy="1090"/>
                <a:chOff x="4734" y="2400"/>
                <a:chExt cx="740" cy="1090"/>
              </a:xfrm>
            </p:grpSpPr>
            <p:grpSp>
              <p:nvGrpSpPr>
                <p:cNvPr id="176" name="Group 152"/>
                <p:cNvGrpSpPr>
                  <a:grpSpLocks/>
                </p:cNvGrpSpPr>
                <p:nvPr/>
              </p:nvGrpSpPr>
              <p:grpSpPr bwMode="auto">
                <a:xfrm>
                  <a:off x="4943" y="2400"/>
                  <a:ext cx="294" cy="61"/>
                  <a:chOff x="4943" y="2400"/>
                  <a:chExt cx="294" cy="61"/>
                </a:xfrm>
              </p:grpSpPr>
              <p:sp>
                <p:nvSpPr>
                  <p:cNvPr id="181" name="Freeform 153"/>
                  <p:cNvSpPr>
                    <a:spLocks/>
                  </p:cNvSpPr>
                  <p:nvPr/>
                </p:nvSpPr>
                <p:spPr bwMode="auto">
                  <a:xfrm>
                    <a:off x="5018" y="2400"/>
                    <a:ext cx="219" cy="56"/>
                  </a:xfrm>
                  <a:custGeom>
                    <a:avLst/>
                    <a:gdLst>
                      <a:gd name="T0" fmla="*/ 1 w 219"/>
                      <a:gd name="T1" fmla="*/ 0 h 169"/>
                      <a:gd name="T2" fmla="*/ 219 w 219"/>
                      <a:gd name="T3" fmla="*/ 58 h 169"/>
                      <a:gd name="T4" fmla="*/ 219 w 219"/>
                      <a:gd name="T5" fmla="*/ 169 h 169"/>
                      <a:gd name="T6" fmla="*/ 0 w 219"/>
                      <a:gd name="T7" fmla="*/ 106 h 169"/>
                      <a:gd name="T8" fmla="*/ 1 w 219"/>
                      <a:gd name="T9" fmla="*/ 0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9" h="169">
                        <a:moveTo>
                          <a:pt x="1" y="0"/>
                        </a:moveTo>
                        <a:lnTo>
                          <a:pt x="219" y="58"/>
                        </a:lnTo>
                        <a:lnTo>
                          <a:pt x="219" y="169"/>
                        </a:lnTo>
                        <a:lnTo>
                          <a:pt x="0" y="106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2" name="Freeform 154"/>
                  <p:cNvSpPr>
                    <a:spLocks/>
                  </p:cNvSpPr>
                  <p:nvPr/>
                </p:nvSpPr>
                <p:spPr bwMode="auto">
                  <a:xfrm>
                    <a:off x="4943" y="2400"/>
                    <a:ext cx="76" cy="61"/>
                  </a:xfrm>
                  <a:custGeom>
                    <a:avLst/>
                    <a:gdLst>
                      <a:gd name="T0" fmla="*/ 76 w 76"/>
                      <a:gd name="T1" fmla="*/ 0 h 183"/>
                      <a:gd name="T2" fmla="*/ 76 w 76"/>
                      <a:gd name="T3" fmla="*/ 105 h 183"/>
                      <a:gd name="T4" fmla="*/ 0 w 76"/>
                      <a:gd name="T5" fmla="*/ 183 h 183"/>
                      <a:gd name="T6" fmla="*/ 0 w 76"/>
                      <a:gd name="T7" fmla="*/ 80 h 183"/>
                      <a:gd name="T8" fmla="*/ 76 w 76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83">
                        <a:moveTo>
                          <a:pt x="76" y="0"/>
                        </a:moveTo>
                        <a:lnTo>
                          <a:pt x="76" y="105"/>
                        </a:lnTo>
                        <a:lnTo>
                          <a:pt x="0" y="183"/>
                        </a:lnTo>
                        <a:lnTo>
                          <a:pt x="0" y="8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3" name="Freeform 155"/>
                  <p:cNvSpPr>
                    <a:spLocks/>
                  </p:cNvSpPr>
                  <p:nvPr/>
                </p:nvSpPr>
                <p:spPr bwMode="auto">
                  <a:xfrm>
                    <a:off x="4955" y="2410"/>
                    <a:ext cx="52" cy="42"/>
                  </a:xfrm>
                  <a:custGeom>
                    <a:avLst/>
                    <a:gdLst>
                      <a:gd name="T0" fmla="*/ 0 w 52"/>
                      <a:gd name="T1" fmla="*/ 127 h 127"/>
                      <a:gd name="T2" fmla="*/ 0 w 52"/>
                      <a:gd name="T3" fmla="*/ 54 h 127"/>
                      <a:gd name="T4" fmla="*/ 52 w 52"/>
                      <a:gd name="T5" fmla="*/ 0 h 127"/>
                      <a:gd name="T6" fmla="*/ 52 w 52"/>
                      <a:gd name="T7" fmla="*/ 69 h 127"/>
                      <a:gd name="T8" fmla="*/ 0 w 52"/>
                      <a:gd name="T9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127">
                        <a:moveTo>
                          <a:pt x="0" y="127"/>
                        </a:moveTo>
                        <a:lnTo>
                          <a:pt x="0" y="54"/>
                        </a:lnTo>
                        <a:lnTo>
                          <a:pt x="52" y="0"/>
                        </a:lnTo>
                        <a:lnTo>
                          <a:pt x="52" y="69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77" name="Group 156"/>
                <p:cNvGrpSpPr>
                  <a:grpSpLocks/>
                </p:cNvGrpSpPr>
                <p:nvPr/>
              </p:nvGrpSpPr>
              <p:grpSpPr bwMode="auto">
                <a:xfrm>
                  <a:off x="4734" y="2421"/>
                  <a:ext cx="740" cy="1069"/>
                  <a:chOff x="4734" y="2421"/>
                  <a:chExt cx="740" cy="1069"/>
                </a:xfrm>
              </p:grpSpPr>
              <p:sp>
                <p:nvSpPr>
                  <p:cNvPr id="178" name="Freeform 157"/>
                  <p:cNvSpPr>
                    <a:spLocks/>
                  </p:cNvSpPr>
                  <p:nvPr/>
                </p:nvSpPr>
                <p:spPr bwMode="auto">
                  <a:xfrm>
                    <a:off x="4734" y="2423"/>
                    <a:ext cx="286" cy="1067"/>
                  </a:xfrm>
                  <a:custGeom>
                    <a:avLst/>
                    <a:gdLst>
                      <a:gd name="T0" fmla="*/ 0 w 286"/>
                      <a:gd name="T1" fmla="*/ 321 h 3201"/>
                      <a:gd name="T2" fmla="*/ 286 w 286"/>
                      <a:gd name="T3" fmla="*/ 0 h 3201"/>
                      <a:gd name="T4" fmla="*/ 284 w 286"/>
                      <a:gd name="T5" fmla="*/ 3201 h 3201"/>
                      <a:gd name="T6" fmla="*/ 0 w 286"/>
                      <a:gd name="T7" fmla="*/ 3185 h 3201"/>
                      <a:gd name="T8" fmla="*/ 0 w 286"/>
                      <a:gd name="T9" fmla="*/ 321 h 3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6" h="3201">
                        <a:moveTo>
                          <a:pt x="0" y="321"/>
                        </a:moveTo>
                        <a:lnTo>
                          <a:pt x="286" y="0"/>
                        </a:lnTo>
                        <a:lnTo>
                          <a:pt x="284" y="3201"/>
                        </a:lnTo>
                        <a:lnTo>
                          <a:pt x="0" y="3185"/>
                        </a:lnTo>
                        <a:lnTo>
                          <a:pt x="0" y="321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9" name="Freeform 158"/>
                  <p:cNvSpPr>
                    <a:spLocks/>
                  </p:cNvSpPr>
                  <p:nvPr/>
                </p:nvSpPr>
                <p:spPr bwMode="auto">
                  <a:xfrm>
                    <a:off x="5021" y="2421"/>
                    <a:ext cx="453" cy="1068"/>
                  </a:xfrm>
                  <a:custGeom>
                    <a:avLst/>
                    <a:gdLst>
                      <a:gd name="T0" fmla="*/ 0 w 453"/>
                      <a:gd name="T1" fmla="*/ 0 h 3202"/>
                      <a:gd name="T2" fmla="*/ 368 w 453"/>
                      <a:gd name="T3" fmla="*/ 109 h 3202"/>
                      <a:gd name="T4" fmla="*/ 368 w 453"/>
                      <a:gd name="T5" fmla="*/ 3060 h 3202"/>
                      <a:gd name="T6" fmla="*/ 400 w 453"/>
                      <a:gd name="T7" fmla="*/ 3082 h 3202"/>
                      <a:gd name="T8" fmla="*/ 415 w 453"/>
                      <a:gd name="T9" fmla="*/ 3148 h 3202"/>
                      <a:gd name="T10" fmla="*/ 453 w 453"/>
                      <a:gd name="T11" fmla="*/ 3202 h 3202"/>
                      <a:gd name="T12" fmla="*/ 0 w 453"/>
                      <a:gd name="T13" fmla="*/ 3202 h 3202"/>
                      <a:gd name="T14" fmla="*/ 0 w 453"/>
                      <a:gd name="T15" fmla="*/ 0 h 3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3" h="3202">
                        <a:moveTo>
                          <a:pt x="0" y="0"/>
                        </a:moveTo>
                        <a:lnTo>
                          <a:pt x="368" y="109"/>
                        </a:lnTo>
                        <a:lnTo>
                          <a:pt x="368" y="3060"/>
                        </a:lnTo>
                        <a:lnTo>
                          <a:pt x="400" y="3082"/>
                        </a:lnTo>
                        <a:lnTo>
                          <a:pt x="415" y="3148"/>
                        </a:lnTo>
                        <a:lnTo>
                          <a:pt x="453" y="3202"/>
                        </a:lnTo>
                        <a:lnTo>
                          <a:pt x="0" y="32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0" name="Freeform 159"/>
                  <p:cNvSpPr>
                    <a:spLocks/>
                  </p:cNvSpPr>
                  <p:nvPr/>
                </p:nvSpPr>
                <p:spPr bwMode="auto">
                  <a:xfrm>
                    <a:off x="5021" y="2424"/>
                    <a:ext cx="453" cy="1066"/>
                  </a:xfrm>
                  <a:custGeom>
                    <a:avLst/>
                    <a:gdLst>
                      <a:gd name="T0" fmla="*/ 0 w 453"/>
                      <a:gd name="T1" fmla="*/ 0 h 3198"/>
                      <a:gd name="T2" fmla="*/ 368 w 453"/>
                      <a:gd name="T3" fmla="*/ 106 h 3198"/>
                      <a:gd name="T4" fmla="*/ 368 w 453"/>
                      <a:gd name="T5" fmla="*/ 3056 h 3198"/>
                      <a:gd name="T6" fmla="*/ 400 w 453"/>
                      <a:gd name="T7" fmla="*/ 3079 h 3198"/>
                      <a:gd name="T8" fmla="*/ 415 w 453"/>
                      <a:gd name="T9" fmla="*/ 3144 h 3198"/>
                      <a:gd name="T10" fmla="*/ 453 w 453"/>
                      <a:gd name="T11" fmla="*/ 3198 h 3198"/>
                      <a:gd name="T12" fmla="*/ 0 w 453"/>
                      <a:gd name="T13" fmla="*/ 3198 h 3198"/>
                      <a:gd name="T14" fmla="*/ 0 w 453"/>
                      <a:gd name="T15" fmla="*/ 0 h 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3" h="3198">
                        <a:moveTo>
                          <a:pt x="0" y="0"/>
                        </a:moveTo>
                        <a:lnTo>
                          <a:pt x="368" y="106"/>
                        </a:lnTo>
                        <a:lnTo>
                          <a:pt x="368" y="3056"/>
                        </a:lnTo>
                        <a:lnTo>
                          <a:pt x="400" y="3079"/>
                        </a:lnTo>
                        <a:lnTo>
                          <a:pt x="415" y="3144"/>
                        </a:lnTo>
                        <a:lnTo>
                          <a:pt x="453" y="3198"/>
                        </a:lnTo>
                        <a:lnTo>
                          <a:pt x="0" y="319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31" name="Group 160"/>
              <p:cNvGrpSpPr>
                <a:grpSpLocks/>
              </p:cNvGrpSpPr>
              <p:nvPr/>
            </p:nvGrpSpPr>
            <p:grpSpPr bwMode="auto">
              <a:xfrm>
                <a:off x="4736" y="2425"/>
                <a:ext cx="656" cy="1050"/>
                <a:chOff x="4736" y="2425"/>
                <a:chExt cx="656" cy="1050"/>
              </a:xfrm>
            </p:grpSpPr>
            <p:grpSp>
              <p:nvGrpSpPr>
                <p:cNvPr id="132" name="Group 161"/>
                <p:cNvGrpSpPr>
                  <a:grpSpLocks/>
                </p:cNvGrpSpPr>
                <p:nvPr/>
              </p:nvGrpSpPr>
              <p:grpSpPr bwMode="auto">
                <a:xfrm>
                  <a:off x="5019" y="2425"/>
                  <a:ext cx="373" cy="1029"/>
                  <a:chOff x="5019" y="2425"/>
                  <a:chExt cx="373" cy="1029"/>
                </a:xfrm>
              </p:grpSpPr>
              <p:sp>
                <p:nvSpPr>
                  <p:cNvPr id="159" name="Freeform 162"/>
                  <p:cNvSpPr>
                    <a:spLocks/>
                  </p:cNvSpPr>
                  <p:nvPr/>
                </p:nvSpPr>
                <p:spPr bwMode="auto">
                  <a:xfrm>
                    <a:off x="5021" y="3225"/>
                    <a:ext cx="371" cy="49"/>
                  </a:xfrm>
                  <a:custGeom>
                    <a:avLst/>
                    <a:gdLst>
                      <a:gd name="T0" fmla="*/ 0 w 371"/>
                      <a:gd name="T1" fmla="*/ 0 h 148"/>
                      <a:gd name="T2" fmla="*/ 371 w 371"/>
                      <a:gd name="T3" fmla="*/ 12 h 148"/>
                      <a:gd name="T4" fmla="*/ 370 w 371"/>
                      <a:gd name="T5" fmla="*/ 148 h 148"/>
                      <a:gd name="T6" fmla="*/ 0 w 371"/>
                      <a:gd name="T7" fmla="*/ 129 h 148"/>
                      <a:gd name="T8" fmla="*/ 0 w 371"/>
                      <a:gd name="T9" fmla="*/ 0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1" h="148">
                        <a:moveTo>
                          <a:pt x="0" y="0"/>
                        </a:moveTo>
                        <a:lnTo>
                          <a:pt x="371" y="12"/>
                        </a:lnTo>
                        <a:lnTo>
                          <a:pt x="370" y="148"/>
                        </a:lnTo>
                        <a:lnTo>
                          <a:pt x="0" y="1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3412"/>
                    <a:ext cx="371" cy="42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3350"/>
                    <a:ext cx="371" cy="42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2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3288"/>
                    <a:ext cx="371" cy="4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3" name="Freeform 166"/>
                  <p:cNvSpPr>
                    <a:spLocks/>
                  </p:cNvSpPr>
                  <p:nvPr/>
                </p:nvSpPr>
                <p:spPr bwMode="auto">
                  <a:xfrm>
                    <a:off x="5021" y="3163"/>
                    <a:ext cx="369" cy="48"/>
                  </a:xfrm>
                  <a:custGeom>
                    <a:avLst/>
                    <a:gdLst>
                      <a:gd name="T0" fmla="*/ 0 w 369"/>
                      <a:gd name="T1" fmla="*/ 0 h 144"/>
                      <a:gd name="T2" fmla="*/ 369 w 369"/>
                      <a:gd name="T3" fmla="*/ 24 h 144"/>
                      <a:gd name="T4" fmla="*/ 369 w 369"/>
                      <a:gd name="T5" fmla="*/ 144 h 144"/>
                      <a:gd name="T6" fmla="*/ 0 w 369"/>
                      <a:gd name="T7" fmla="*/ 130 h 144"/>
                      <a:gd name="T8" fmla="*/ 0 w 369"/>
                      <a:gd name="T9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9" h="144">
                        <a:moveTo>
                          <a:pt x="0" y="0"/>
                        </a:moveTo>
                        <a:lnTo>
                          <a:pt x="369" y="24"/>
                        </a:lnTo>
                        <a:lnTo>
                          <a:pt x="369" y="144"/>
                        </a:lnTo>
                        <a:lnTo>
                          <a:pt x="0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4" name="Freeform 167"/>
                  <p:cNvSpPr>
                    <a:spLocks/>
                  </p:cNvSpPr>
                  <p:nvPr/>
                </p:nvSpPr>
                <p:spPr bwMode="auto">
                  <a:xfrm>
                    <a:off x="5019" y="3101"/>
                    <a:ext cx="371" cy="54"/>
                  </a:xfrm>
                  <a:custGeom>
                    <a:avLst/>
                    <a:gdLst>
                      <a:gd name="T0" fmla="*/ 0 w 371"/>
                      <a:gd name="T1" fmla="*/ 0 h 162"/>
                      <a:gd name="T2" fmla="*/ 371 w 371"/>
                      <a:gd name="T3" fmla="*/ 44 h 162"/>
                      <a:gd name="T4" fmla="*/ 371 w 371"/>
                      <a:gd name="T5" fmla="*/ 162 h 162"/>
                      <a:gd name="T6" fmla="*/ 0 w 371"/>
                      <a:gd name="T7" fmla="*/ 130 h 162"/>
                      <a:gd name="T8" fmla="*/ 0 w 371"/>
                      <a:gd name="T9" fmla="*/ 0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1" h="162">
                        <a:moveTo>
                          <a:pt x="0" y="0"/>
                        </a:moveTo>
                        <a:lnTo>
                          <a:pt x="371" y="44"/>
                        </a:lnTo>
                        <a:lnTo>
                          <a:pt x="371" y="162"/>
                        </a:lnTo>
                        <a:lnTo>
                          <a:pt x="0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5" name="Freeform 168"/>
                  <p:cNvSpPr>
                    <a:spLocks/>
                  </p:cNvSpPr>
                  <p:nvPr/>
                </p:nvSpPr>
                <p:spPr bwMode="auto">
                  <a:xfrm>
                    <a:off x="5019" y="3038"/>
                    <a:ext cx="373" cy="58"/>
                  </a:xfrm>
                  <a:custGeom>
                    <a:avLst/>
                    <a:gdLst>
                      <a:gd name="T0" fmla="*/ 1 w 373"/>
                      <a:gd name="T1" fmla="*/ 0 h 175"/>
                      <a:gd name="T2" fmla="*/ 373 w 373"/>
                      <a:gd name="T3" fmla="*/ 54 h 175"/>
                      <a:gd name="T4" fmla="*/ 373 w 373"/>
                      <a:gd name="T5" fmla="*/ 175 h 175"/>
                      <a:gd name="T6" fmla="*/ 0 w 373"/>
                      <a:gd name="T7" fmla="*/ 131 h 175"/>
                      <a:gd name="T8" fmla="*/ 1 w 373"/>
                      <a:gd name="T9" fmla="*/ 0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3" h="175">
                        <a:moveTo>
                          <a:pt x="1" y="0"/>
                        </a:moveTo>
                        <a:lnTo>
                          <a:pt x="373" y="54"/>
                        </a:lnTo>
                        <a:lnTo>
                          <a:pt x="373" y="175"/>
                        </a:lnTo>
                        <a:lnTo>
                          <a:pt x="0" y="13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6" name="Freeform 169"/>
                  <p:cNvSpPr>
                    <a:spLocks/>
                  </p:cNvSpPr>
                  <p:nvPr/>
                </p:nvSpPr>
                <p:spPr bwMode="auto">
                  <a:xfrm>
                    <a:off x="5019" y="2974"/>
                    <a:ext cx="372" cy="67"/>
                  </a:xfrm>
                  <a:custGeom>
                    <a:avLst/>
                    <a:gdLst>
                      <a:gd name="T0" fmla="*/ 0 w 372"/>
                      <a:gd name="T1" fmla="*/ 0 h 200"/>
                      <a:gd name="T2" fmla="*/ 372 w 372"/>
                      <a:gd name="T3" fmla="*/ 81 h 200"/>
                      <a:gd name="T4" fmla="*/ 372 w 372"/>
                      <a:gd name="T5" fmla="*/ 200 h 200"/>
                      <a:gd name="T6" fmla="*/ 0 w 372"/>
                      <a:gd name="T7" fmla="*/ 130 h 200"/>
                      <a:gd name="T8" fmla="*/ 0 w 372"/>
                      <a:gd name="T9" fmla="*/ 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00">
                        <a:moveTo>
                          <a:pt x="0" y="0"/>
                        </a:moveTo>
                        <a:lnTo>
                          <a:pt x="372" y="81"/>
                        </a:lnTo>
                        <a:lnTo>
                          <a:pt x="372" y="200"/>
                        </a:lnTo>
                        <a:lnTo>
                          <a:pt x="0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7" name="Freeform 170"/>
                  <p:cNvSpPr>
                    <a:spLocks/>
                  </p:cNvSpPr>
                  <p:nvPr/>
                </p:nvSpPr>
                <p:spPr bwMode="auto">
                  <a:xfrm>
                    <a:off x="5019" y="2914"/>
                    <a:ext cx="372" cy="67"/>
                  </a:xfrm>
                  <a:custGeom>
                    <a:avLst/>
                    <a:gdLst>
                      <a:gd name="T0" fmla="*/ 0 w 372"/>
                      <a:gd name="T1" fmla="*/ 0 h 201"/>
                      <a:gd name="T2" fmla="*/ 372 w 372"/>
                      <a:gd name="T3" fmla="*/ 80 h 201"/>
                      <a:gd name="T4" fmla="*/ 372 w 372"/>
                      <a:gd name="T5" fmla="*/ 201 h 201"/>
                      <a:gd name="T6" fmla="*/ 0 w 372"/>
                      <a:gd name="T7" fmla="*/ 131 h 201"/>
                      <a:gd name="T8" fmla="*/ 0 w 372"/>
                      <a:gd name="T9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01">
                        <a:moveTo>
                          <a:pt x="0" y="0"/>
                        </a:moveTo>
                        <a:lnTo>
                          <a:pt x="372" y="80"/>
                        </a:lnTo>
                        <a:lnTo>
                          <a:pt x="372" y="201"/>
                        </a:lnTo>
                        <a:lnTo>
                          <a:pt x="0" y="1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8" name="Freeform 171"/>
                  <p:cNvSpPr>
                    <a:spLocks/>
                  </p:cNvSpPr>
                  <p:nvPr/>
                </p:nvSpPr>
                <p:spPr bwMode="auto">
                  <a:xfrm>
                    <a:off x="5019" y="2851"/>
                    <a:ext cx="372" cy="73"/>
                  </a:xfrm>
                  <a:custGeom>
                    <a:avLst/>
                    <a:gdLst>
                      <a:gd name="T0" fmla="*/ 0 w 372"/>
                      <a:gd name="T1" fmla="*/ 0 h 219"/>
                      <a:gd name="T2" fmla="*/ 372 w 372"/>
                      <a:gd name="T3" fmla="*/ 100 h 219"/>
                      <a:gd name="T4" fmla="*/ 372 w 372"/>
                      <a:gd name="T5" fmla="*/ 219 h 219"/>
                      <a:gd name="T6" fmla="*/ 0 w 372"/>
                      <a:gd name="T7" fmla="*/ 130 h 219"/>
                      <a:gd name="T8" fmla="*/ 0 w 372"/>
                      <a:gd name="T9" fmla="*/ 0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19">
                        <a:moveTo>
                          <a:pt x="0" y="0"/>
                        </a:moveTo>
                        <a:lnTo>
                          <a:pt x="372" y="100"/>
                        </a:lnTo>
                        <a:lnTo>
                          <a:pt x="372" y="219"/>
                        </a:lnTo>
                        <a:lnTo>
                          <a:pt x="0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9" name="Freeform 172"/>
                  <p:cNvSpPr>
                    <a:spLocks/>
                  </p:cNvSpPr>
                  <p:nvPr/>
                </p:nvSpPr>
                <p:spPr bwMode="auto">
                  <a:xfrm>
                    <a:off x="5019" y="2788"/>
                    <a:ext cx="373" cy="78"/>
                  </a:xfrm>
                  <a:custGeom>
                    <a:avLst/>
                    <a:gdLst>
                      <a:gd name="T0" fmla="*/ 0 w 373"/>
                      <a:gd name="T1" fmla="*/ 0 h 235"/>
                      <a:gd name="T2" fmla="*/ 372 w 373"/>
                      <a:gd name="T3" fmla="*/ 99 h 235"/>
                      <a:gd name="T4" fmla="*/ 373 w 373"/>
                      <a:gd name="T5" fmla="*/ 235 h 235"/>
                      <a:gd name="T6" fmla="*/ 0 w 373"/>
                      <a:gd name="T7" fmla="*/ 135 h 235"/>
                      <a:gd name="T8" fmla="*/ 0 w 373"/>
                      <a:gd name="T9" fmla="*/ 0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3" h="235">
                        <a:moveTo>
                          <a:pt x="0" y="0"/>
                        </a:moveTo>
                        <a:lnTo>
                          <a:pt x="372" y="99"/>
                        </a:lnTo>
                        <a:lnTo>
                          <a:pt x="373" y="235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0" name="Freeform 173"/>
                  <p:cNvSpPr>
                    <a:spLocks/>
                  </p:cNvSpPr>
                  <p:nvPr/>
                </p:nvSpPr>
                <p:spPr bwMode="auto">
                  <a:xfrm>
                    <a:off x="5023" y="2727"/>
                    <a:ext cx="368" cy="75"/>
                  </a:xfrm>
                  <a:custGeom>
                    <a:avLst/>
                    <a:gdLst>
                      <a:gd name="T0" fmla="*/ 0 w 368"/>
                      <a:gd name="T1" fmla="*/ 0 h 226"/>
                      <a:gd name="T2" fmla="*/ 368 w 368"/>
                      <a:gd name="T3" fmla="*/ 105 h 226"/>
                      <a:gd name="T4" fmla="*/ 368 w 368"/>
                      <a:gd name="T5" fmla="*/ 226 h 226"/>
                      <a:gd name="T6" fmla="*/ 1 w 368"/>
                      <a:gd name="T7" fmla="*/ 121 h 226"/>
                      <a:gd name="T8" fmla="*/ 0 w 368"/>
                      <a:gd name="T9" fmla="*/ 0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8" h="226">
                        <a:moveTo>
                          <a:pt x="0" y="0"/>
                        </a:moveTo>
                        <a:lnTo>
                          <a:pt x="368" y="105"/>
                        </a:lnTo>
                        <a:lnTo>
                          <a:pt x="368" y="226"/>
                        </a:lnTo>
                        <a:lnTo>
                          <a:pt x="1" y="1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1" name="Freeform 174"/>
                  <p:cNvSpPr>
                    <a:spLocks/>
                  </p:cNvSpPr>
                  <p:nvPr/>
                </p:nvSpPr>
                <p:spPr bwMode="auto">
                  <a:xfrm>
                    <a:off x="5020" y="2662"/>
                    <a:ext cx="371" cy="83"/>
                  </a:xfrm>
                  <a:custGeom>
                    <a:avLst/>
                    <a:gdLst>
                      <a:gd name="T0" fmla="*/ 1 w 371"/>
                      <a:gd name="T1" fmla="*/ 0 h 250"/>
                      <a:gd name="T2" fmla="*/ 371 w 371"/>
                      <a:gd name="T3" fmla="*/ 120 h 250"/>
                      <a:gd name="T4" fmla="*/ 371 w 371"/>
                      <a:gd name="T5" fmla="*/ 250 h 250"/>
                      <a:gd name="T6" fmla="*/ 0 w 371"/>
                      <a:gd name="T7" fmla="*/ 136 h 250"/>
                      <a:gd name="T8" fmla="*/ 1 w 371"/>
                      <a:gd name="T9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1" h="250">
                        <a:moveTo>
                          <a:pt x="1" y="0"/>
                        </a:moveTo>
                        <a:lnTo>
                          <a:pt x="371" y="120"/>
                        </a:lnTo>
                        <a:lnTo>
                          <a:pt x="371" y="250"/>
                        </a:lnTo>
                        <a:lnTo>
                          <a:pt x="0" y="136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2" name="Freeform 175"/>
                  <p:cNvSpPr>
                    <a:spLocks/>
                  </p:cNvSpPr>
                  <p:nvPr/>
                </p:nvSpPr>
                <p:spPr bwMode="auto">
                  <a:xfrm>
                    <a:off x="5019" y="2593"/>
                    <a:ext cx="372" cy="89"/>
                  </a:xfrm>
                  <a:custGeom>
                    <a:avLst/>
                    <a:gdLst>
                      <a:gd name="T0" fmla="*/ 1 w 372"/>
                      <a:gd name="T1" fmla="*/ 0 h 268"/>
                      <a:gd name="T2" fmla="*/ 372 w 372"/>
                      <a:gd name="T3" fmla="*/ 127 h 268"/>
                      <a:gd name="T4" fmla="*/ 372 w 372"/>
                      <a:gd name="T5" fmla="*/ 268 h 268"/>
                      <a:gd name="T6" fmla="*/ 0 w 372"/>
                      <a:gd name="T7" fmla="*/ 144 h 268"/>
                      <a:gd name="T8" fmla="*/ 1 w 372"/>
                      <a:gd name="T9" fmla="*/ 0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68">
                        <a:moveTo>
                          <a:pt x="1" y="0"/>
                        </a:moveTo>
                        <a:lnTo>
                          <a:pt x="372" y="127"/>
                        </a:lnTo>
                        <a:lnTo>
                          <a:pt x="372" y="268"/>
                        </a:lnTo>
                        <a:lnTo>
                          <a:pt x="0" y="14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3" name="Freeform 176"/>
                  <p:cNvSpPr>
                    <a:spLocks/>
                  </p:cNvSpPr>
                  <p:nvPr/>
                </p:nvSpPr>
                <p:spPr bwMode="auto">
                  <a:xfrm>
                    <a:off x="5019" y="2539"/>
                    <a:ext cx="372" cy="74"/>
                  </a:xfrm>
                  <a:custGeom>
                    <a:avLst/>
                    <a:gdLst>
                      <a:gd name="T0" fmla="*/ 0 w 372"/>
                      <a:gd name="T1" fmla="*/ 0 h 222"/>
                      <a:gd name="T2" fmla="*/ 372 w 372"/>
                      <a:gd name="T3" fmla="*/ 113 h 222"/>
                      <a:gd name="T4" fmla="*/ 372 w 372"/>
                      <a:gd name="T5" fmla="*/ 222 h 222"/>
                      <a:gd name="T6" fmla="*/ 0 w 372"/>
                      <a:gd name="T7" fmla="*/ 107 h 222"/>
                      <a:gd name="T8" fmla="*/ 0 w 372"/>
                      <a:gd name="T9" fmla="*/ 0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22">
                        <a:moveTo>
                          <a:pt x="0" y="0"/>
                        </a:moveTo>
                        <a:lnTo>
                          <a:pt x="372" y="113"/>
                        </a:lnTo>
                        <a:lnTo>
                          <a:pt x="372" y="222"/>
                        </a:lnTo>
                        <a:lnTo>
                          <a:pt x="0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4" name="Freeform 177"/>
                  <p:cNvSpPr>
                    <a:spLocks/>
                  </p:cNvSpPr>
                  <p:nvPr/>
                </p:nvSpPr>
                <p:spPr bwMode="auto">
                  <a:xfrm>
                    <a:off x="5019" y="2478"/>
                    <a:ext cx="372" cy="79"/>
                  </a:xfrm>
                  <a:custGeom>
                    <a:avLst/>
                    <a:gdLst>
                      <a:gd name="T0" fmla="*/ 0 w 372"/>
                      <a:gd name="T1" fmla="*/ 0 h 238"/>
                      <a:gd name="T2" fmla="*/ 372 w 372"/>
                      <a:gd name="T3" fmla="*/ 108 h 238"/>
                      <a:gd name="T4" fmla="*/ 372 w 372"/>
                      <a:gd name="T5" fmla="*/ 238 h 238"/>
                      <a:gd name="T6" fmla="*/ 1 w 372"/>
                      <a:gd name="T7" fmla="*/ 127 h 238"/>
                      <a:gd name="T8" fmla="*/ 0 w 372"/>
                      <a:gd name="T9" fmla="*/ 0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38">
                        <a:moveTo>
                          <a:pt x="0" y="0"/>
                        </a:moveTo>
                        <a:lnTo>
                          <a:pt x="372" y="108"/>
                        </a:lnTo>
                        <a:lnTo>
                          <a:pt x="372" y="238"/>
                        </a:lnTo>
                        <a:lnTo>
                          <a:pt x="1" y="1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5" name="Freeform 178"/>
                  <p:cNvSpPr>
                    <a:spLocks/>
                  </p:cNvSpPr>
                  <p:nvPr/>
                </p:nvSpPr>
                <p:spPr bwMode="auto">
                  <a:xfrm>
                    <a:off x="5019" y="2425"/>
                    <a:ext cx="372" cy="75"/>
                  </a:xfrm>
                  <a:custGeom>
                    <a:avLst/>
                    <a:gdLst>
                      <a:gd name="T0" fmla="*/ 0 w 372"/>
                      <a:gd name="T1" fmla="*/ 0 h 224"/>
                      <a:gd name="T2" fmla="*/ 372 w 372"/>
                      <a:gd name="T3" fmla="*/ 106 h 224"/>
                      <a:gd name="T4" fmla="*/ 372 w 372"/>
                      <a:gd name="T5" fmla="*/ 224 h 224"/>
                      <a:gd name="T6" fmla="*/ 1 w 372"/>
                      <a:gd name="T7" fmla="*/ 114 h 224"/>
                      <a:gd name="T8" fmla="*/ 0 w 372"/>
                      <a:gd name="T9" fmla="*/ 0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2" h="224">
                        <a:moveTo>
                          <a:pt x="0" y="0"/>
                        </a:moveTo>
                        <a:lnTo>
                          <a:pt x="372" y="106"/>
                        </a:lnTo>
                        <a:lnTo>
                          <a:pt x="372" y="224"/>
                        </a:lnTo>
                        <a:lnTo>
                          <a:pt x="1" y="1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33" name="Group 179"/>
                <p:cNvGrpSpPr>
                  <a:grpSpLocks/>
                </p:cNvGrpSpPr>
                <p:nvPr/>
              </p:nvGrpSpPr>
              <p:grpSpPr bwMode="auto">
                <a:xfrm>
                  <a:off x="5061" y="2429"/>
                  <a:ext cx="291" cy="1046"/>
                  <a:chOff x="5061" y="2429"/>
                  <a:chExt cx="291" cy="1046"/>
                </a:xfrm>
              </p:grpSpPr>
              <p:sp>
                <p:nvSpPr>
                  <p:cNvPr id="151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5351" y="2456"/>
                    <a:ext cx="1" cy="1005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2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5308" y="2452"/>
                    <a:ext cx="1" cy="1014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5265" y="2447"/>
                    <a:ext cx="1" cy="1020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5225" y="2443"/>
                    <a:ext cx="1" cy="1030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5181" y="2438"/>
                    <a:ext cx="1" cy="1035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5142" y="2435"/>
                    <a:ext cx="1" cy="1024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5101" y="2435"/>
                    <a:ext cx="1" cy="1028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5061" y="2429"/>
                    <a:ext cx="1" cy="1046"/>
                  </a:xfrm>
                  <a:prstGeom prst="line">
                    <a:avLst/>
                  </a:prstGeom>
                  <a:noFill/>
                  <a:ln w="1111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34" name="Group 188"/>
                <p:cNvGrpSpPr>
                  <a:grpSpLocks/>
                </p:cNvGrpSpPr>
                <p:nvPr/>
              </p:nvGrpSpPr>
              <p:grpSpPr bwMode="auto">
                <a:xfrm>
                  <a:off x="4736" y="2479"/>
                  <a:ext cx="281" cy="934"/>
                  <a:chOff x="4736" y="2479"/>
                  <a:chExt cx="281" cy="934"/>
                </a:xfrm>
              </p:grpSpPr>
              <p:sp>
                <p:nvSpPr>
                  <p:cNvPr id="135" name="Line 1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2479"/>
                    <a:ext cx="279" cy="9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6" name="Line 1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1" y="2540"/>
                    <a:ext cx="275" cy="8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7" name="Freeform 191"/>
                  <p:cNvSpPr>
                    <a:spLocks/>
                  </p:cNvSpPr>
                  <p:nvPr/>
                </p:nvSpPr>
                <p:spPr bwMode="auto">
                  <a:xfrm>
                    <a:off x="4738" y="2594"/>
                    <a:ext cx="278" cy="91"/>
                  </a:xfrm>
                  <a:custGeom>
                    <a:avLst/>
                    <a:gdLst>
                      <a:gd name="T0" fmla="*/ 278 w 278"/>
                      <a:gd name="T1" fmla="*/ 0 h 275"/>
                      <a:gd name="T2" fmla="*/ 1 w 278"/>
                      <a:gd name="T3" fmla="*/ 275 h 275"/>
                      <a:gd name="T4" fmla="*/ 0 w 278"/>
                      <a:gd name="T5" fmla="*/ 275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8" h="275">
                        <a:moveTo>
                          <a:pt x="278" y="0"/>
                        </a:moveTo>
                        <a:lnTo>
                          <a:pt x="1" y="275"/>
                        </a:lnTo>
                        <a:lnTo>
                          <a:pt x="0" y="27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8" name="Line 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2662"/>
                    <a:ext cx="278" cy="82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9" name="Line 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2727"/>
                    <a:ext cx="278" cy="7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0" name="Line 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2789"/>
                    <a:ext cx="278" cy="6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1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2851"/>
                    <a:ext cx="278" cy="6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2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7" y="2915"/>
                    <a:ext cx="280" cy="5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3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2976"/>
                    <a:ext cx="278" cy="4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4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6" y="3039"/>
                    <a:ext cx="281" cy="4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5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6" y="3102"/>
                    <a:ext cx="281" cy="35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6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3163"/>
                    <a:ext cx="279" cy="3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7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6" y="3226"/>
                    <a:ext cx="281" cy="24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8" name="Line 2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0" y="3288"/>
                    <a:ext cx="266" cy="1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9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7" y="3350"/>
                    <a:ext cx="270" cy="9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0" name="Line 2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5" y="3412"/>
                    <a:ext cx="272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89" name="Group 205"/>
            <p:cNvGrpSpPr>
              <a:grpSpLocks/>
            </p:cNvGrpSpPr>
            <p:nvPr/>
          </p:nvGrpSpPr>
          <p:grpSpPr bwMode="auto">
            <a:xfrm>
              <a:off x="3168" y="733"/>
              <a:ext cx="336" cy="369"/>
              <a:chOff x="4152" y="2640"/>
              <a:chExt cx="510" cy="84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4338" y="2642"/>
                <a:ext cx="324" cy="844"/>
              </a:xfrm>
              <a:custGeom>
                <a:avLst/>
                <a:gdLst>
                  <a:gd name="T0" fmla="*/ 0 w 324"/>
                  <a:gd name="T1" fmla="*/ 0 h 2532"/>
                  <a:gd name="T2" fmla="*/ 323 w 324"/>
                  <a:gd name="T3" fmla="*/ 79 h 2532"/>
                  <a:gd name="T4" fmla="*/ 324 w 324"/>
                  <a:gd name="T5" fmla="*/ 2532 h 2532"/>
                  <a:gd name="T6" fmla="*/ 0 w 324"/>
                  <a:gd name="T7" fmla="*/ 2532 h 2532"/>
                  <a:gd name="T8" fmla="*/ 0 w 324"/>
                  <a:gd name="T9" fmla="*/ 0 h 2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532">
                    <a:moveTo>
                      <a:pt x="0" y="0"/>
                    </a:moveTo>
                    <a:lnTo>
                      <a:pt x="323" y="79"/>
                    </a:lnTo>
                    <a:lnTo>
                      <a:pt x="324" y="2532"/>
                    </a:lnTo>
                    <a:lnTo>
                      <a:pt x="0" y="25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" name="Freeform 207"/>
              <p:cNvSpPr>
                <a:spLocks/>
              </p:cNvSpPr>
              <p:nvPr/>
            </p:nvSpPr>
            <p:spPr bwMode="auto">
              <a:xfrm>
                <a:off x="4338" y="2640"/>
                <a:ext cx="323" cy="846"/>
              </a:xfrm>
              <a:custGeom>
                <a:avLst/>
                <a:gdLst>
                  <a:gd name="T0" fmla="*/ 0 w 323"/>
                  <a:gd name="T1" fmla="*/ 0 h 2537"/>
                  <a:gd name="T2" fmla="*/ 323 w 323"/>
                  <a:gd name="T3" fmla="*/ 79 h 2537"/>
                  <a:gd name="T4" fmla="*/ 323 w 323"/>
                  <a:gd name="T5" fmla="*/ 2537 h 2537"/>
                  <a:gd name="T6" fmla="*/ 0 w 323"/>
                  <a:gd name="T7" fmla="*/ 2537 h 2537"/>
                  <a:gd name="T8" fmla="*/ 0 w 323"/>
                  <a:gd name="T9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537">
                    <a:moveTo>
                      <a:pt x="0" y="0"/>
                    </a:moveTo>
                    <a:lnTo>
                      <a:pt x="323" y="79"/>
                    </a:lnTo>
                    <a:lnTo>
                      <a:pt x="323" y="2537"/>
                    </a:lnTo>
                    <a:lnTo>
                      <a:pt x="0" y="2537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92" name="Group 208"/>
              <p:cNvGrpSpPr>
                <a:grpSpLocks/>
              </p:cNvGrpSpPr>
              <p:nvPr/>
            </p:nvGrpSpPr>
            <p:grpSpPr bwMode="auto">
              <a:xfrm>
                <a:off x="4152" y="2640"/>
                <a:ext cx="498" cy="848"/>
                <a:chOff x="4152" y="2640"/>
                <a:chExt cx="498" cy="848"/>
              </a:xfrm>
            </p:grpSpPr>
            <p:grpSp>
              <p:nvGrpSpPr>
                <p:cNvPr id="93" name="Group 209"/>
                <p:cNvGrpSpPr>
                  <a:grpSpLocks/>
                </p:cNvGrpSpPr>
                <p:nvPr/>
              </p:nvGrpSpPr>
              <p:grpSpPr bwMode="auto">
                <a:xfrm>
                  <a:off x="4152" y="2640"/>
                  <a:ext cx="186" cy="848"/>
                  <a:chOff x="4152" y="2640"/>
                  <a:chExt cx="186" cy="848"/>
                </a:xfrm>
              </p:grpSpPr>
              <p:sp>
                <p:nvSpPr>
                  <p:cNvPr id="125" name="Freeform 210"/>
                  <p:cNvSpPr>
                    <a:spLocks/>
                  </p:cNvSpPr>
                  <p:nvPr/>
                </p:nvSpPr>
                <p:spPr bwMode="auto">
                  <a:xfrm>
                    <a:off x="4152" y="2640"/>
                    <a:ext cx="186" cy="848"/>
                  </a:xfrm>
                  <a:custGeom>
                    <a:avLst/>
                    <a:gdLst>
                      <a:gd name="T0" fmla="*/ 0 w 186"/>
                      <a:gd name="T1" fmla="*/ 197 h 2542"/>
                      <a:gd name="T2" fmla="*/ 186 w 186"/>
                      <a:gd name="T3" fmla="*/ 0 h 2542"/>
                      <a:gd name="T4" fmla="*/ 186 w 186"/>
                      <a:gd name="T5" fmla="*/ 2542 h 2542"/>
                      <a:gd name="T6" fmla="*/ 0 w 186"/>
                      <a:gd name="T7" fmla="*/ 2542 h 2542"/>
                      <a:gd name="T8" fmla="*/ 0 w 186"/>
                      <a:gd name="T9" fmla="*/ 197 h 25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6" h="2542">
                        <a:moveTo>
                          <a:pt x="0" y="197"/>
                        </a:moveTo>
                        <a:lnTo>
                          <a:pt x="186" y="0"/>
                        </a:lnTo>
                        <a:lnTo>
                          <a:pt x="186" y="2542"/>
                        </a:lnTo>
                        <a:lnTo>
                          <a:pt x="0" y="2542"/>
                        </a:lnTo>
                        <a:lnTo>
                          <a:pt x="0" y="197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6" name="Line 2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9" y="2661"/>
                    <a:ext cx="2" cy="808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4221" y="2683"/>
                    <a:ext cx="1" cy="79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8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268" y="3433"/>
                    <a:ext cx="31" cy="4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9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206" y="3433"/>
                    <a:ext cx="31" cy="4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94" name="Group 215"/>
                <p:cNvGrpSpPr>
                  <a:grpSpLocks/>
                </p:cNvGrpSpPr>
                <p:nvPr/>
              </p:nvGrpSpPr>
              <p:grpSpPr bwMode="auto">
                <a:xfrm>
                  <a:off x="4353" y="2697"/>
                  <a:ext cx="297" cy="784"/>
                  <a:chOff x="4353" y="2697"/>
                  <a:chExt cx="297" cy="784"/>
                </a:xfrm>
              </p:grpSpPr>
              <p:grpSp>
                <p:nvGrpSpPr>
                  <p:cNvPr id="95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4388" y="3424"/>
                    <a:ext cx="228" cy="57"/>
                    <a:chOff x="4388" y="3424"/>
                    <a:chExt cx="228" cy="57"/>
                  </a:xfrm>
                </p:grpSpPr>
                <p:sp>
                  <p:nvSpPr>
                    <p:cNvPr id="12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0" y="3424"/>
                      <a:ext cx="33" cy="5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2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3" y="3424"/>
                      <a:ext cx="33" cy="5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3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8" y="3424"/>
                      <a:ext cx="33" cy="5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4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3" y="3424"/>
                      <a:ext cx="33" cy="5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96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4353" y="2706"/>
                    <a:ext cx="297" cy="683"/>
                    <a:chOff x="4353" y="2706"/>
                    <a:chExt cx="297" cy="683"/>
                  </a:xfrm>
                </p:grpSpPr>
                <p:sp>
                  <p:nvSpPr>
                    <p:cNvPr id="10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356" y="2706"/>
                      <a:ext cx="293" cy="47"/>
                    </a:xfrm>
                    <a:custGeom>
                      <a:avLst/>
                      <a:gdLst>
                        <a:gd name="T0" fmla="*/ 0 w 293"/>
                        <a:gd name="T1" fmla="*/ 0 h 142"/>
                        <a:gd name="T2" fmla="*/ 293 w 293"/>
                        <a:gd name="T3" fmla="*/ 72 h 142"/>
                        <a:gd name="T4" fmla="*/ 293 w 293"/>
                        <a:gd name="T5" fmla="*/ 142 h 142"/>
                        <a:gd name="T6" fmla="*/ 0 w 293"/>
                        <a:gd name="T7" fmla="*/ 71 h 142"/>
                        <a:gd name="T8" fmla="*/ 0 w 293"/>
                        <a:gd name="T9" fmla="*/ 0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42">
                          <a:moveTo>
                            <a:pt x="0" y="0"/>
                          </a:moveTo>
                          <a:lnTo>
                            <a:pt x="293" y="72"/>
                          </a:lnTo>
                          <a:lnTo>
                            <a:pt x="293" y="142"/>
                          </a:lnTo>
                          <a:lnTo>
                            <a:pt x="0" y="7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0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356" y="2745"/>
                      <a:ext cx="293" cy="47"/>
                    </a:xfrm>
                    <a:custGeom>
                      <a:avLst/>
                      <a:gdLst>
                        <a:gd name="T0" fmla="*/ 0 w 293"/>
                        <a:gd name="T1" fmla="*/ 0 h 142"/>
                        <a:gd name="T2" fmla="*/ 293 w 293"/>
                        <a:gd name="T3" fmla="*/ 71 h 142"/>
                        <a:gd name="T4" fmla="*/ 293 w 293"/>
                        <a:gd name="T5" fmla="*/ 142 h 142"/>
                        <a:gd name="T6" fmla="*/ 0 w 293"/>
                        <a:gd name="T7" fmla="*/ 70 h 142"/>
                        <a:gd name="T8" fmla="*/ 0 w 293"/>
                        <a:gd name="T9" fmla="*/ 0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42">
                          <a:moveTo>
                            <a:pt x="0" y="0"/>
                          </a:moveTo>
                          <a:lnTo>
                            <a:pt x="293" y="71"/>
                          </a:lnTo>
                          <a:lnTo>
                            <a:pt x="293" y="142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0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4357" y="2786"/>
                      <a:ext cx="293" cy="47"/>
                    </a:xfrm>
                    <a:custGeom>
                      <a:avLst/>
                      <a:gdLst>
                        <a:gd name="T0" fmla="*/ 0 w 293"/>
                        <a:gd name="T1" fmla="*/ 0 h 142"/>
                        <a:gd name="T2" fmla="*/ 293 w 293"/>
                        <a:gd name="T3" fmla="*/ 72 h 142"/>
                        <a:gd name="T4" fmla="*/ 293 w 293"/>
                        <a:gd name="T5" fmla="*/ 142 h 142"/>
                        <a:gd name="T6" fmla="*/ 0 w 293"/>
                        <a:gd name="T7" fmla="*/ 70 h 142"/>
                        <a:gd name="T8" fmla="*/ 0 w 293"/>
                        <a:gd name="T9" fmla="*/ 0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42">
                          <a:moveTo>
                            <a:pt x="0" y="0"/>
                          </a:moveTo>
                          <a:lnTo>
                            <a:pt x="293" y="72"/>
                          </a:lnTo>
                          <a:lnTo>
                            <a:pt x="293" y="142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0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356" y="2825"/>
                      <a:ext cx="293" cy="47"/>
                    </a:xfrm>
                    <a:custGeom>
                      <a:avLst/>
                      <a:gdLst>
                        <a:gd name="T0" fmla="*/ 0 w 293"/>
                        <a:gd name="T1" fmla="*/ 0 h 142"/>
                        <a:gd name="T2" fmla="*/ 293 w 293"/>
                        <a:gd name="T3" fmla="*/ 71 h 142"/>
                        <a:gd name="T4" fmla="*/ 293 w 293"/>
                        <a:gd name="T5" fmla="*/ 142 h 142"/>
                        <a:gd name="T6" fmla="*/ 0 w 293"/>
                        <a:gd name="T7" fmla="*/ 70 h 142"/>
                        <a:gd name="T8" fmla="*/ 0 w 293"/>
                        <a:gd name="T9" fmla="*/ 0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42">
                          <a:moveTo>
                            <a:pt x="0" y="0"/>
                          </a:moveTo>
                          <a:lnTo>
                            <a:pt x="293" y="71"/>
                          </a:lnTo>
                          <a:lnTo>
                            <a:pt x="293" y="142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0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356" y="2864"/>
                      <a:ext cx="293" cy="45"/>
                    </a:xfrm>
                    <a:custGeom>
                      <a:avLst/>
                      <a:gdLst>
                        <a:gd name="T0" fmla="*/ 0 w 293"/>
                        <a:gd name="T1" fmla="*/ 0 h 133"/>
                        <a:gd name="T2" fmla="*/ 293 w 293"/>
                        <a:gd name="T3" fmla="*/ 63 h 133"/>
                        <a:gd name="T4" fmla="*/ 293 w 293"/>
                        <a:gd name="T5" fmla="*/ 133 h 133"/>
                        <a:gd name="T6" fmla="*/ 0 w 293"/>
                        <a:gd name="T7" fmla="*/ 70 h 133"/>
                        <a:gd name="T8" fmla="*/ 0 w 293"/>
                        <a:gd name="T9" fmla="*/ 0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33">
                          <a:moveTo>
                            <a:pt x="0" y="0"/>
                          </a:moveTo>
                          <a:lnTo>
                            <a:pt x="293" y="63"/>
                          </a:lnTo>
                          <a:lnTo>
                            <a:pt x="293" y="133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0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4356" y="2902"/>
                      <a:ext cx="293" cy="44"/>
                    </a:xfrm>
                    <a:custGeom>
                      <a:avLst/>
                      <a:gdLst>
                        <a:gd name="T0" fmla="*/ 0 w 293"/>
                        <a:gd name="T1" fmla="*/ 0 h 133"/>
                        <a:gd name="T2" fmla="*/ 293 w 293"/>
                        <a:gd name="T3" fmla="*/ 63 h 133"/>
                        <a:gd name="T4" fmla="*/ 293 w 293"/>
                        <a:gd name="T5" fmla="*/ 133 h 133"/>
                        <a:gd name="T6" fmla="*/ 0 w 293"/>
                        <a:gd name="T7" fmla="*/ 70 h 133"/>
                        <a:gd name="T8" fmla="*/ 0 w 293"/>
                        <a:gd name="T9" fmla="*/ 0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33">
                          <a:moveTo>
                            <a:pt x="0" y="0"/>
                          </a:moveTo>
                          <a:lnTo>
                            <a:pt x="293" y="63"/>
                          </a:lnTo>
                          <a:lnTo>
                            <a:pt x="293" y="133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4357" y="2940"/>
                      <a:ext cx="293" cy="45"/>
                    </a:xfrm>
                    <a:custGeom>
                      <a:avLst/>
                      <a:gdLst>
                        <a:gd name="T0" fmla="*/ 0 w 293"/>
                        <a:gd name="T1" fmla="*/ 0 h 135"/>
                        <a:gd name="T2" fmla="*/ 293 w 293"/>
                        <a:gd name="T3" fmla="*/ 64 h 135"/>
                        <a:gd name="T4" fmla="*/ 293 w 293"/>
                        <a:gd name="T5" fmla="*/ 135 h 135"/>
                        <a:gd name="T6" fmla="*/ 0 w 293"/>
                        <a:gd name="T7" fmla="*/ 72 h 135"/>
                        <a:gd name="T8" fmla="*/ 0 w 293"/>
                        <a:gd name="T9" fmla="*/ 0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35">
                          <a:moveTo>
                            <a:pt x="0" y="0"/>
                          </a:moveTo>
                          <a:lnTo>
                            <a:pt x="293" y="64"/>
                          </a:lnTo>
                          <a:lnTo>
                            <a:pt x="293" y="135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4356" y="2980"/>
                      <a:ext cx="293" cy="41"/>
                    </a:xfrm>
                    <a:custGeom>
                      <a:avLst/>
                      <a:gdLst>
                        <a:gd name="T0" fmla="*/ 0 w 293"/>
                        <a:gd name="T1" fmla="*/ 0 h 124"/>
                        <a:gd name="T2" fmla="*/ 293 w 293"/>
                        <a:gd name="T3" fmla="*/ 53 h 124"/>
                        <a:gd name="T4" fmla="*/ 293 w 293"/>
                        <a:gd name="T5" fmla="*/ 124 h 124"/>
                        <a:gd name="T6" fmla="*/ 0 w 293"/>
                        <a:gd name="T7" fmla="*/ 70 h 124"/>
                        <a:gd name="T8" fmla="*/ 0 w 293"/>
                        <a:gd name="T9" fmla="*/ 0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24">
                          <a:moveTo>
                            <a:pt x="0" y="0"/>
                          </a:moveTo>
                          <a:lnTo>
                            <a:pt x="293" y="53"/>
                          </a:lnTo>
                          <a:lnTo>
                            <a:pt x="293" y="124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2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4356" y="3019"/>
                      <a:ext cx="293" cy="41"/>
                    </a:xfrm>
                    <a:custGeom>
                      <a:avLst/>
                      <a:gdLst>
                        <a:gd name="T0" fmla="*/ 0 w 293"/>
                        <a:gd name="T1" fmla="*/ 0 h 124"/>
                        <a:gd name="T2" fmla="*/ 293 w 293"/>
                        <a:gd name="T3" fmla="*/ 54 h 124"/>
                        <a:gd name="T4" fmla="*/ 293 w 293"/>
                        <a:gd name="T5" fmla="*/ 124 h 124"/>
                        <a:gd name="T6" fmla="*/ 0 w 293"/>
                        <a:gd name="T7" fmla="*/ 70 h 124"/>
                        <a:gd name="T8" fmla="*/ 0 w 293"/>
                        <a:gd name="T9" fmla="*/ 0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24">
                          <a:moveTo>
                            <a:pt x="0" y="0"/>
                          </a:moveTo>
                          <a:lnTo>
                            <a:pt x="293" y="54"/>
                          </a:lnTo>
                          <a:lnTo>
                            <a:pt x="293" y="124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4356" y="3058"/>
                      <a:ext cx="293" cy="39"/>
                    </a:xfrm>
                    <a:custGeom>
                      <a:avLst/>
                      <a:gdLst>
                        <a:gd name="T0" fmla="*/ 0 w 293"/>
                        <a:gd name="T1" fmla="*/ 0 h 119"/>
                        <a:gd name="T2" fmla="*/ 293 w 293"/>
                        <a:gd name="T3" fmla="*/ 49 h 119"/>
                        <a:gd name="T4" fmla="*/ 293 w 293"/>
                        <a:gd name="T5" fmla="*/ 119 h 119"/>
                        <a:gd name="T6" fmla="*/ 0 w 293"/>
                        <a:gd name="T7" fmla="*/ 74 h 119"/>
                        <a:gd name="T8" fmla="*/ 0 w 293"/>
                        <a:gd name="T9" fmla="*/ 0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19">
                          <a:moveTo>
                            <a:pt x="0" y="0"/>
                          </a:moveTo>
                          <a:lnTo>
                            <a:pt x="293" y="49"/>
                          </a:lnTo>
                          <a:lnTo>
                            <a:pt x="293" y="119"/>
                          </a:lnTo>
                          <a:lnTo>
                            <a:pt x="0" y="7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4356" y="3099"/>
                      <a:ext cx="293" cy="40"/>
                    </a:xfrm>
                    <a:custGeom>
                      <a:avLst/>
                      <a:gdLst>
                        <a:gd name="T0" fmla="*/ 0 w 293"/>
                        <a:gd name="T1" fmla="*/ 0 h 119"/>
                        <a:gd name="T2" fmla="*/ 293 w 293"/>
                        <a:gd name="T3" fmla="*/ 49 h 119"/>
                        <a:gd name="T4" fmla="*/ 293 w 293"/>
                        <a:gd name="T5" fmla="*/ 119 h 119"/>
                        <a:gd name="T6" fmla="*/ 0 w 293"/>
                        <a:gd name="T7" fmla="*/ 75 h 119"/>
                        <a:gd name="T8" fmla="*/ 0 w 293"/>
                        <a:gd name="T9" fmla="*/ 0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19">
                          <a:moveTo>
                            <a:pt x="0" y="0"/>
                          </a:moveTo>
                          <a:lnTo>
                            <a:pt x="293" y="49"/>
                          </a:lnTo>
                          <a:lnTo>
                            <a:pt x="293" y="119"/>
                          </a:lnTo>
                          <a:lnTo>
                            <a:pt x="0" y="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4356" y="3141"/>
                      <a:ext cx="293" cy="40"/>
                    </a:xfrm>
                    <a:custGeom>
                      <a:avLst/>
                      <a:gdLst>
                        <a:gd name="T0" fmla="*/ 0 w 293"/>
                        <a:gd name="T1" fmla="*/ 0 h 120"/>
                        <a:gd name="T2" fmla="*/ 293 w 293"/>
                        <a:gd name="T3" fmla="*/ 50 h 120"/>
                        <a:gd name="T4" fmla="*/ 293 w 293"/>
                        <a:gd name="T5" fmla="*/ 120 h 120"/>
                        <a:gd name="T6" fmla="*/ 0 w 293"/>
                        <a:gd name="T7" fmla="*/ 75 h 120"/>
                        <a:gd name="T8" fmla="*/ 0 w 293"/>
                        <a:gd name="T9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20">
                          <a:moveTo>
                            <a:pt x="0" y="0"/>
                          </a:moveTo>
                          <a:lnTo>
                            <a:pt x="293" y="50"/>
                          </a:lnTo>
                          <a:lnTo>
                            <a:pt x="293" y="120"/>
                          </a:lnTo>
                          <a:lnTo>
                            <a:pt x="0" y="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4356" y="3186"/>
                      <a:ext cx="293" cy="37"/>
                    </a:xfrm>
                    <a:custGeom>
                      <a:avLst/>
                      <a:gdLst>
                        <a:gd name="T0" fmla="*/ 0 w 293"/>
                        <a:gd name="T1" fmla="*/ 0 h 110"/>
                        <a:gd name="T2" fmla="*/ 293 w 293"/>
                        <a:gd name="T3" fmla="*/ 40 h 110"/>
                        <a:gd name="T4" fmla="*/ 293 w 293"/>
                        <a:gd name="T5" fmla="*/ 110 h 110"/>
                        <a:gd name="T6" fmla="*/ 0 w 293"/>
                        <a:gd name="T7" fmla="*/ 74 h 110"/>
                        <a:gd name="T8" fmla="*/ 0 w 293"/>
                        <a:gd name="T9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10">
                          <a:moveTo>
                            <a:pt x="0" y="0"/>
                          </a:moveTo>
                          <a:lnTo>
                            <a:pt x="293" y="40"/>
                          </a:lnTo>
                          <a:lnTo>
                            <a:pt x="293" y="110"/>
                          </a:lnTo>
                          <a:lnTo>
                            <a:pt x="0" y="7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4355" y="3228"/>
                      <a:ext cx="293" cy="37"/>
                    </a:xfrm>
                    <a:custGeom>
                      <a:avLst/>
                      <a:gdLst>
                        <a:gd name="T0" fmla="*/ 0 w 293"/>
                        <a:gd name="T1" fmla="*/ 0 h 112"/>
                        <a:gd name="T2" fmla="*/ 293 w 293"/>
                        <a:gd name="T3" fmla="*/ 42 h 112"/>
                        <a:gd name="T4" fmla="*/ 293 w 293"/>
                        <a:gd name="T5" fmla="*/ 112 h 112"/>
                        <a:gd name="T6" fmla="*/ 0 w 293"/>
                        <a:gd name="T7" fmla="*/ 76 h 112"/>
                        <a:gd name="T8" fmla="*/ 0 w 293"/>
                        <a:gd name="T9" fmla="*/ 0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3" h="112">
                          <a:moveTo>
                            <a:pt x="0" y="0"/>
                          </a:moveTo>
                          <a:lnTo>
                            <a:pt x="293" y="42"/>
                          </a:lnTo>
                          <a:lnTo>
                            <a:pt x="293" y="112"/>
                          </a:lnTo>
                          <a:lnTo>
                            <a:pt x="0" y="7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4353" y="3272"/>
                      <a:ext cx="296" cy="35"/>
                    </a:xfrm>
                    <a:custGeom>
                      <a:avLst/>
                      <a:gdLst>
                        <a:gd name="T0" fmla="*/ 0 w 296"/>
                        <a:gd name="T1" fmla="*/ 0 h 106"/>
                        <a:gd name="T2" fmla="*/ 296 w 296"/>
                        <a:gd name="T3" fmla="*/ 35 h 106"/>
                        <a:gd name="T4" fmla="*/ 296 w 296"/>
                        <a:gd name="T5" fmla="*/ 106 h 106"/>
                        <a:gd name="T6" fmla="*/ 0 w 296"/>
                        <a:gd name="T7" fmla="*/ 74 h 106"/>
                        <a:gd name="T8" fmla="*/ 0 w 296"/>
                        <a:gd name="T9" fmla="*/ 0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6" h="106">
                          <a:moveTo>
                            <a:pt x="0" y="0"/>
                          </a:moveTo>
                          <a:lnTo>
                            <a:pt x="296" y="35"/>
                          </a:lnTo>
                          <a:lnTo>
                            <a:pt x="296" y="106"/>
                          </a:lnTo>
                          <a:lnTo>
                            <a:pt x="0" y="7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1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4353" y="3316"/>
                      <a:ext cx="296" cy="33"/>
                    </a:xfrm>
                    <a:custGeom>
                      <a:avLst/>
                      <a:gdLst>
                        <a:gd name="T0" fmla="*/ 0 w 296"/>
                        <a:gd name="T1" fmla="*/ 0 h 97"/>
                        <a:gd name="T2" fmla="*/ 296 w 296"/>
                        <a:gd name="T3" fmla="*/ 27 h 97"/>
                        <a:gd name="T4" fmla="*/ 296 w 296"/>
                        <a:gd name="T5" fmla="*/ 97 h 97"/>
                        <a:gd name="T6" fmla="*/ 0 w 296"/>
                        <a:gd name="T7" fmla="*/ 75 h 97"/>
                        <a:gd name="T8" fmla="*/ 0 w 296"/>
                        <a:gd name="T9" fmla="*/ 0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6" h="97">
                          <a:moveTo>
                            <a:pt x="0" y="0"/>
                          </a:moveTo>
                          <a:lnTo>
                            <a:pt x="296" y="27"/>
                          </a:lnTo>
                          <a:lnTo>
                            <a:pt x="296" y="97"/>
                          </a:lnTo>
                          <a:lnTo>
                            <a:pt x="0" y="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2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4353" y="3360"/>
                      <a:ext cx="296" cy="29"/>
                    </a:xfrm>
                    <a:custGeom>
                      <a:avLst/>
                      <a:gdLst>
                        <a:gd name="T0" fmla="*/ 0 w 296"/>
                        <a:gd name="T1" fmla="*/ 0 h 87"/>
                        <a:gd name="T2" fmla="*/ 296 w 296"/>
                        <a:gd name="T3" fmla="*/ 17 h 87"/>
                        <a:gd name="T4" fmla="*/ 296 w 296"/>
                        <a:gd name="T5" fmla="*/ 87 h 87"/>
                        <a:gd name="T6" fmla="*/ 0 w 296"/>
                        <a:gd name="T7" fmla="*/ 72 h 87"/>
                        <a:gd name="T8" fmla="*/ 0 w 296"/>
                        <a:gd name="T9" fmla="*/ 0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6" h="87">
                          <a:moveTo>
                            <a:pt x="0" y="0"/>
                          </a:moveTo>
                          <a:lnTo>
                            <a:pt x="296" y="17"/>
                          </a:lnTo>
                          <a:lnTo>
                            <a:pt x="296" y="87"/>
                          </a:lnTo>
                          <a:lnTo>
                            <a:pt x="0" y="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97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4421" y="2697"/>
                    <a:ext cx="161" cy="729"/>
                    <a:chOff x="4421" y="2697"/>
                    <a:chExt cx="161" cy="729"/>
                  </a:xfrm>
                </p:grpSpPr>
                <p:grpSp>
                  <p:nvGrpSpPr>
                    <p:cNvPr id="98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1" y="2697"/>
                      <a:ext cx="34" cy="729"/>
                      <a:chOff x="4421" y="2697"/>
                      <a:chExt cx="34" cy="729"/>
                    </a:xfrm>
                  </p:grpSpPr>
                  <p:sp>
                    <p:nvSpPr>
                      <p:cNvPr id="102" name="Line 2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21" y="2697"/>
                        <a:ext cx="1" cy="729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03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54" y="2698"/>
                        <a:ext cx="1" cy="72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99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0" y="2707"/>
                      <a:ext cx="32" cy="719"/>
                      <a:chOff x="4550" y="2707"/>
                      <a:chExt cx="32" cy="719"/>
                    </a:xfrm>
                  </p:grpSpPr>
                  <p:sp>
                    <p:nvSpPr>
                      <p:cNvPr id="100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50" y="2707"/>
                        <a:ext cx="1" cy="719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01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81" y="2709"/>
                        <a:ext cx="1" cy="71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84" name="Rectangle 13"/>
          <p:cNvSpPr>
            <a:spLocks noChangeArrowheads="1"/>
          </p:cNvSpPr>
          <p:nvPr/>
        </p:nvSpPr>
        <p:spPr bwMode="auto">
          <a:xfrm>
            <a:off x="3048612" y="3608928"/>
            <a:ext cx="915698" cy="530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40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+mn-ea"/>
              </a:rPr>
              <a:t>Central Gov.</a:t>
            </a:r>
            <a:endParaRPr lang="en-US" altLang="ko-KR" sz="14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+mn-ea"/>
            </a:endParaRPr>
          </a:p>
        </p:txBody>
      </p:sp>
      <p:graphicFrame>
        <p:nvGraphicFramePr>
          <p:cNvPr id="185" name="개체 1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431611"/>
              </p:ext>
            </p:extLst>
          </p:nvPr>
        </p:nvGraphicFramePr>
        <p:xfrm>
          <a:off x="3117937" y="4592165"/>
          <a:ext cx="805553" cy="36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" name="클립" r:id="rId10" imgW="5281613" imgH="2430463" progId="">
                  <p:embed/>
                </p:oleObj>
              </mc:Choice>
              <mc:Fallback>
                <p:oleObj name="클립" r:id="rId10" imgW="5281613" imgH="2430463" progId="">
                  <p:embed/>
                  <p:pic>
                    <p:nvPicPr>
                      <p:cNvPr id="0" name="Picture 67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937" y="4592165"/>
                        <a:ext cx="805553" cy="368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Rectangle 13"/>
          <p:cNvSpPr>
            <a:spLocks noChangeArrowheads="1"/>
          </p:cNvSpPr>
          <p:nvPr/>
        </p:nvSpPr>
        <p:spPr bwMode="auto">
          <a:xfrm>
            <a:off x="991433" y="4709221"/>
            <a:ext cx="915698" cy="530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40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+mn-ea"/>
              </a:rPr>
              <a:t>Local Gov.</a:t>
            </a:r>
            <a:endParaRPr lang="en-US" altLang="ko-KR" sz="14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187" name="Rectangle 13"/>
          <p:cNvSpPr>
            <a:spLocks noChangeArrowheads="1"/>
          </p:cNvSpPr>
          <p:nvPr/>
        </p:nvSpPr>
        <p:spPr bwMode="auto">
          <a:xfrm>
            <a:off x="2105897" y="4742496"/>
            <a:ext cx="1059166" cy="4762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40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+mn-ea"/>
              </a:rPr>
              <a:t>Public Enterprise</a:t>
            </a:r>
            <a:endParaRPr lang="en-US" altLang="ko-KR" sz="14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+mn-ea"/>
            </a:endParaRPr>
          </a:p>
        </p:txBody>
      </p:sp>
      <p:grpSp>
        <p:nvGrpSpPr>
          <p:cNvPr id="188" name="Group 1091"/>
          <p:cNvGrpSpPr>
            <a:grpSpLocks/>
          </p:cNvGrpSpPr>
          <p:nvPr/>
        </p:nvGrpSpPr>
        <p:grpSpPr bwMode="auto">
          <a:xfrm>
            <a:off x="274166" y="4537638"/>
            <a:ext cx="788574" cy="539122"/>
            <a:chOff x="2140" y="3411"/>
            <a:chExt cx="376" cy="256"/>
          </a:xfrm>
        </p:grpSpPr>
        <p:sp>
          <p:nvSpPr>
            <p:cNvPr id="189" name="AutoShape 1092"/>
            <p:cNvSpPr>
              <a:spLocks noChangeArrowheads="1"/>
            </p:cNvSpPr>
            <p:nvPr/>
          </p:nvSpPr>
          <p:spPr bwMode="auto">
            <a:xfrm>
              <a:off x="2140" y="3477"/>
              <a:ext cx="376" cy="190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90" name="Group 1093"/>
            <p:cNvGrpSpPr>
              <a:grpSpLocks/>
            </p:cNvGrpSpPr>
            <p:nvPr/>
          </p:nvGrpSpPr>
          <p:grpSpPr bwMode="auto">
            <a:xfrm>
              <a:off x="2158" y="3411"/>
              <a:ext cx="324" cy="192"/>
              <a:chOff x="3061" y="493"/>
              <a:chExt cx="201" cy="301"/>
            </a:xfrm>
          </p:grpSpPr>
          <p:sp>
            <p:nvSpPr>
              <p:cNvPr id="191" name="Freeform 1094"/>
              <p:cNvSpPr>
                <a:spLocks/>
              </p:cNvSpPr>
              <p:nvPr/>
            </p:nvSpPr>
            <p:spPr bwMode="auto">
              <a:xfrm>
                <a:off x="3061" y="777"/>
                <a:ext cx="201" cy="17"/>
              </a:xfrm>
              <a:custGeom>
                <a:avLst/>
                <a:gdLst>
                  <a:gd name="T0" fmla="*/ 331 w 2204"/>
                  <a:gd name="T1" fmla="*/ 11 h 131"/>
                  <a:gd name="T2" fmla="*/ 0 w 2204"/>
                  <a:gd name="T3" fmla="*/ 39 h 131"/>
                  <a:gd name="T4" fmla="*/ 1028 w 2204"/>
                  <a:gd name="T5" fmla="*/ 131 h 131"/>
                  <a:gd name="T6" fmla="*/ 1640 w 2204"/>
                  <a:gd name="T7" fmla="*/ 98 h 131"/>
                  <a:gd name="T8" fmla="*/ 2204 w 2204"/>
                  <a:gd name="T9" fmla="*/ 18 h 131"/>
                  <a:gd name="T10" fmla="*/ 2051 w 2204"/>
                  <a:gd name="T11" fmla="*/ 0 h 131"/>
                  <a:gd name="T12" fmla="*/ 1101 w 2204"/>
                  <a:gd name="T13" fmla="*/ 51 h 131"/>
                  <a:gd name="T14" fmla="*/ 331 w 2204"/>
                  <a:gd name="T15" fmla="*/ 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4" h="131">
                    <a:moveTo>
                      <a:pt x="331" y="11"/>
                    </a:moveTo>
                    <a:lnTo>
                      <a:pt x="0" y="39"/>
                    </a:lnTo>
                    <a:lnTo>
                      <a:pt x="1028" y="131"/>
                    </a:lnTo>
                    <a:lnTo>
                      <a:pt x="1640" y="98"/>
                    </a:lnTo>
                    <a:lnTo>
                      <a:pt x="2204" y="18"/>
                    </a:lnTo>
                    <a:lnTo>
                      <a:pt x="2051" y="0"/>
                    </a:lnTo>
                    <a:lnTo>
                      <a:pt x="1101" y="51"/>
                    </a:lnTo>
                    <a:lnTo>
                      <a:pt x="331" y="1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92" name="Group 1095"/>
              <p:cNvGrpSpPr>
                <a:grpSpLocks/>
              </p:cNvGrpSpPr>
              <p:nvPr/>
            </p:nvGrpSpPr>
            <p:grpSpPr bwMode="auto">
              <a:xfrm>
                <a:off x="3200" y="493"/>
                <a:ext cx="48" cy="292"/>
                <a:chOff x="3200" y="493"/>
                <a:chExt cx="48" cy="292"/>
              </a:xfrm>
            </p:grpSpPr>
            <p:grpSp>
              <p:nvGrpSpPr>
                <p:cNvPr id="232" name="Group 1096"/>
                <p:cNvGrpSpPr>
                  <a:grpSpLocks/>
                </p:cNvGrpSpPr>
                <p:nvPr/>
              </p:nvGrpSpPr>
              <p:grpSpPr bwMode="auto">
                <a:xfrm>
                  <a:off x="3201" y="493"/>
                  <a:ext cx="47" cy="292"/>
                  <a:chOff x="3201" y="493"/>
                  <a:chExt cx="47" cy="292"/>
                </a:xfrm>
              </p:grpSpPr>
              <p:sp>
                <p:nvSpPr>
                  <p:cNvPr id="265" name="Freeform 1097"/>
                  <p:cNvSpPr>
                    <a:spLocks/>
                  </p:cNvSpPr>
                  <p:nvPr/>
                </p:nvSpPr>
                <p:spPr bwMode="auto">
                  <a:xfrm>
                    <a:off x="3201" y="493"/>
                    <a:ext cx="47" cy="292"/>
                  </a:xfrm>
                  <a:custGeom>
                    <a:avLst/>
                    <a:gdLst>
                      <a:gd name="T0" fmla="*/ 0 w 517"/>
                      <a:gd name="T1" fmla="*/ 16 h 2338"/>
                      <a:gd name="T2" fmla="*/ 13 w 517"/>
                      <a:gd name="T3" fmla="*/ 11 h 2338"/>
                      <a:gd name="T4" fmla="*/ 24 w 517"/>
                      <a:gd name="T5" fmla="*/ 5 h 2338"/>
                      <a:gd name="T6" fmla="*/ 36 w 517"/>
                      <a:gd name="T7" fmla="*/ 3 h 2338"/>
                      <a:gd name="T8" fmla="*/ 46 w 517"/>
                      <a:gd name="T9" fmla="*/ 3 h 2338"/>
                      <a:gd name="T10" fmla="*/ 58 w 517"/>
                      <a:gd name="T11" fmla="*/ 0 h 2338"/>
                      <a:gd name="T12" fmla="*/ 74 w 517"/>
                      <a:gd name="T13" fmla="*/ 3 h 2338"/>
                      <a:gd name="T14" fmla="*/ 89 w 517"/>
                      <a:gd name="T15" fmla="*/ 8 h 2338"/>
                      <a:gd name="T16" fmla="*/ 103 w 517"/>
                      <a:gd name="T17" fmla="*/ 15 h 2338"/>
                      <a:gd name="T18" fmla="*/ 117 w 517"/>
                      <a:gd name="T19" fmla="*/ 24 h 2338"/>
                      <a:gd name="T20" fmla="*/ 517 w 517"/>
                      <a:gd name="T21" fmla="*/ 394 h 2338"/>
                      <a:gd name="T22" fmla="*/ 517 w 517"/>
                      <a:gd name="T23" fmla="*/ 2278 h 2338"/>
                      <a:gd name="T24" fmla="*/ 0 w 517"/>
                      <a:gd name="T25" fmla="*/ 2338 h 2338"/>
                      <a:gd name="T26" fmla="*/ 0 w 517"/>
                      <a:gd name="T27" fmla="*/ 16 h 2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17" h="2338">
                        <a:moveTo>
                          <a:pt x="0" y="16"/>
                        </a:moveTo>
                        <a:lnTo>
                          <a:pt x="13" y="11"/>
                        </a:lnTo>
                        <a:lnTo>
                          <a:pt x="24" y="5"/>
                        </a:lnTo>
                        <a:lnTo>
                          <a:pt x="36" y="3"/>
                        </a:lnTo>
                        <a:lnTo>
                          <a:pt x="46" y="3"/>
                        </a:lnTo>
                        <a:lnTo>
                          <a:pt x="58" y="0"/>
                        </a:lnTo>
                        <a:lnTo>
                          <a:pt x="74" y="3"/>
                        </a:lnTo>
                        <a:lnTo>
                          <a:pt x="89" y="8"/>
                        </a:lnTo>
                        <a:lnTo>
                          <a:pt x="103" y="15"/>
                        </a:lnTo>
                        <a:lnTo>
                          <a:pt x="117" y="24"/>
                        </a:lnTo>
                        <a:lnTo>
                          <a:pt x="517" y="394"/>
                        </a:lnTo>
                        <a:lnTo>
                          <a:pt x="517" y="2278"/>
                        </a:lnTo>
                        <a:lnTo>
                          <a:pt x="0" y="2338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6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3219" y="506"/>
                    <a:ext cx="1" cy="248"/>
                  </a:xfrm>
                  <a:prstGeom prst="line">
                    <a:avLst/>
                  </a:prstGeom>
                  <a:noFill/>
                  <a:ln w="1588">
                    <a:solidFill>
                      <a:srgbClr val="A0A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7" name="Freeform 1099"/>
                  <p:cNvSpPr>
                    <a:spLocks/>
                  </p:cNvSpPr>
                  <p:nvPr/>
                </p:nvSpPr>
                <p:spPr bwMode="auto">
                  <a:xfrm>
                    <a:off x="3205" y="754"/>
                    <a:ext cx="43" cy="31"/>
                  </a:xfrm>
                  <a:custGeom>
                    <a:avLst/>
                    <a:gdLst>
                      <a:gd name="T0" fmla="*/ 1 w 471"/>
                      <a:gd name="T1" fmla="*/ 6 h 252"/>
                      <a:gd name="T2" fmla="*/ 471 w 471"/>
                      <a:gd name="T3" fmla="*/ 0 h 252"/>
                      <a:gd name="T4" fmla="*/ 471 w 471"/>
                      <a:gd name="T5" fmla="*/ 194 h 252"/>
                      <a:gd name="T6" fmla="*/ 0 w 471"/>
                      <a:gd name="T7" fmla="*/ 252 h 252"/>
                      <a:gd name="T8" fmla="*/ 1 w 471"/>
                      <a:gd name="T9" fmla="*/ 6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252">
                        <a:moveTo>
                          <a:pt x="1" y="6"/>
                        </a:moveTo>
                        <a:lnTo>
                          <a:pt x="471" y="0"/>
                        </a:lnTo>
                        <a:lnTo>
                          <a:pt x="471" y="194"/>
                        </a:lnTo>
                        <a:lnTo>
                          <a:pt x="0" y="252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33" name="Group 1100"/>
                <p:cNvGrpSpPr>
                  <a:grpSpLocks/>
                </p:cNvGrpSpPr>
                <p:nvPr/>
              </p:nvGrpSpPr>
              <p:grpSpPr bwMode="auto">
                <a:xfrm>
                  <a:off x="3224" y="523"/>
                  <a:ext cx="22" cy="228"/>
                  <a:chOff x="3224" y="523"/>
                  <a:chExt cx="22" cy="228"/>
                </a:xfrm>
              </p:grpSpPr>
              <p:sp>
                <p:nvSpPr>
                  <p:cNvPr id="252" name="Freeform 1101"/>
                  <p:cNvSpPr>
                    <a:spLocks/>
                  </p:cNvSpPr>
                  <p:nvPr/>
                </p:nvSpPr>
                <p:spPr bwMode="auto">
                  <a:xfrm>
                    <a:off x="3224" y="523"/>
                    <a:ext cx="22" cy="36"/>
                  </a:xfrm>
                  <a:custGeom>
                    <a:avLst/>
                    <a:gdLst>
                      <a:gd name="T0" fmla="*/ 0 w 243"/>
                      <a:gd name="T1" fmla="*/ 0 h 292"/>
                      <a:gd name="T2" fmla="*/ 243 w 243"/>
                      <a:gd name="T3" fmla="*/ 216 h 292"/>
                      <a:gd name="T4" fmla="*/ 243 w 243"/>
                      <a:gd name="T5" fmla="*/ 292 h 292"/>
                      <a:gd name="T6" fmla="*/ 0 w 243"/>
                      <a:gd name="T7" fmla="*/ 85 h 292"/>
                      <a:gd name="T8" fmla="*/ 0 w 243"/>
                      <a:gd name="T9" fmla="*/ 0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292">
                        <a:moveTo>
                          <a:pt x="0" y="0"/>
                        </a:moveTo>
                        <a:lnTo>
                          <a:pt x="243" y="216"/>
                        </a:lnTo>
                        <a:lnTo>
                          <a:pt x="243" y="292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3" name="Freeform 1102"/>
                  <p:cNvSpPr>
                    <a:spLocks/>
                  </p:cNvSpPr>
                  <p:nvPr/>
                </p:nvSpPr>
                <p:spPr bwMode="auto">
                  <a:xfrm>
                    <a:off x="3224" y="544"/>
                    <a:ext cx="22" cy="34"/>
                  </a:xfrm>
                  <a:custGeom>
                    <a:avLst/>
                    <a:gdLst>
                      <a:gd name="T0" fmla="*/ 0 w 243"/>
                      <a:gd name="T1" fmla="*/ 0 h 273"/>
                      <a:gd name="T2" fmla="*/ 243 w 243"/>
                      <a:gd name="T3" fmla="*/ 195 h 273"/>
                      <a:gd name="T4" fmla="*/ 243 w 243"/>
                      <a:gd name="T5" fmla="*/ 273 h 273"/>
                      <a:gd name="T6" fmla="*/ 0 w 243"/>
                      <a:gd name="T7" fmla="*/ 85 h 273"/>
                      <a:gd name="T8" fmla="*/ 0 w 243"/>
                      <a:gd name="T9" fmla="*/ 0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273">
                        <a:moveTo>
                          <a:pt x="0" y="0"/>
                        </a:moveTo>
                        <a:lnTo>
                          <a:pt x="243" y="195"/>
                        </a:lnTo>
                        <a:lnTo>
                          <a:pt x="243" y="273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4" name="Freeform 1103"/>
                  <p:cNvSpPr>
                    <a:spLocks/>
                  </p:cNvSpPr>
                  <p:nvPr/>
                </p:nvSpPr>
                <p:spPr bwMode="auto">
                  <a:xfrm>
                    <a:off x="3224" y="565"/>
                    <a:ext cx="22" cy="32"/>
                  </a:xfrm>
                  <a:custGeom>
                    <a:avLst/>
                    <a:gdLst>
                      <a:gd name="T0" fmla="*/ 0 w 243"/>
                      <a:gd name="T1" fmla="*/ 0 h 255"/>
                      <a:gd name="T2" fmla="*/ 243 w 243"/>
                      <a:gd name="T3" fmla="*/ 180 h 255"/>
                      <a:gd name="T4" fmla="*/ 243 w 243"/>
                      <a:gd name="T5" fmla="*/ 255 h 255"/>
                      <a:gd name="T6" fmla="*/ 0 w 243"/>
                      <a:gd name="T7" fmla="*/ 87 h 255"/>
                      <a:gd name="T8" fmla="*/ 0 w 243"/>
                      <a:gd name="T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255">
                        <a:moveTo>
                          <a:pt x="0" y="0"/>
                        </a:moveTo>
                        <a:lnTo>
                          <a:pt x="243" y="180"/>
                        </a:lnTo>
                        <a:lnTo>
                          <a:pt x="243" y="255"/>
                        </a:lnTo>
                        <a:lnTo>
                          <a:pt x="0" y="8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5" name="Freeform 1104"/>
                  <p:cNvSpPr>
                    <a:spLocks/>
                  </p:cNvSpPr>
                  <p:nvPr/>
                </p:nvSpPr>
                <p:spPr bwMode="auto">
                  <a:xfrm>
                    <a:off x="3224" y="587"/>
                    <a:ext cx="22" cy="29"/>
                  </a:xfrm>
                  <a:custGeom>
                    <a:avLst/>
                    <a:gdLst>
                      <a:gd name="T0" fmla="*/ 0 w 243"/>
                      <a:gd name="T1" fmla="*/ 0 h 237"/>
                      <a:gd name="T2" fmla="*/ 243 w 243"/>
                      <a:gd name="T3" fmla="*/ 162 h 237"/>
                      <a:gd name="T4" fmla="*/ 243 w 243"/>
                      <a:gd name="T5" fmla="*/ 237 h 237"/>
                      <a:gd name="T6" fmla="*/ 0 w 243"/>
                      <a:gd name="T7" fmla="*/ 85 h 237"/>
                      <a:gd name="T8" fmla="*/ 0 w 243"/>
                      <a:gd name="T9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237">
                        <a:moveTo>
                          <a:pt x="0" y="0"/>
                        </a:moveTo>
                        <a:lnTo>
                          <a:pt x="243" y="162"/>
                        </a:lnTo>
                        <a:lnTo>
                          <a:pt x="243" y="237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6" name="Freeform 1105"/>
                  <p:cNvSpPr>
                    <a:spLocks/>
                  </p:cNvSpPr>
                  <p:nvPr/>
                </p:nvSpPr>
                <p:spPr bwMode="auto">
                  <a:xfrm>
                    <a:off x="3224" y="608"/>
                    <a:ext cx="22" cy="27"/>
                  </a:xfrm>
                  <a:custGeom>
                    <a:avLst/>
                    <a:gdLst>
                      <a:gd name="T0" fmla="*/ 0 w 243"/>
                      <a:gd name="T1" fmla="*/ 0 h 218"/>
                      <a:gd name="T2" fmla="*/ 243 w 243"/>
                      <a:gd name="T3" fmla="*/ 142 h 218"/>
                      <a:gd name="T4" fmla="*/ 243 w 243"/>
                      <a:gd name="T5" fmla="*/ 218 h 218"/>
                      <a:gd name="T6" fmla="*/ 0 w 243"/>
                      <a:gd name="T7" fmla="*/ 85 h 218"/>
                      <a:gd name="T8" fmla="*/ 0 w 243"/>
                      <a:gd name="T9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218">
                        <a:moveTo>
                          <a:pt x="0" y="0"/>
                        </a:moveTo>
                        <a:lnTo>
                          <a:pt x="243" y="142"/>
                        </a:lnTo>
                        <a:lnTo>
                          <a:pt x="243" y="218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7" name="Freeform 1106"/>
                  <p:cNvSpPr>
                    <a:spLocks/>
                  </p:cNvSpPr>
                  <p:nvPr/>
                </p:nvSpPr>
                <p:spPr bwMode="auto">
                  <a:xfrm>
                    <a:off x="3224" y="630"/>
                    <a:ext cx="22" cy="25"/>
                  </a:xfrm>
                  <a:custGeom>
                    <a:avLst/>
                    <a:gdLst>
                      <a:gd name="T0" fmla="*/ 0 w 243"/>
                      <a:gd name="T1" fmla="*/ 0 h 200"/>
                      <a:gd name="T2" fmla="*/ 243 w 243"/>
                      <a:gd name="T3" fmla="*/ 123 h 200"/>
                      <a:gd name="T4" fmla="*/ 243 w 243"/>
                      <a:gd name="T5" fmla="*/ 200 h 200"/>
                      <a:gd name="T6" fmla="*/ 0 w 243"/>
                      <a:gd name="T7" fmla="*/ 85 h 200"/>
                      <a:gd name="T8" fmla="*/ 0 w 243"/>
                      <a:gd name="T9" fmla="*/ 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200">
                        <a:moveTo>
                          <a:pt x="0" y="0"/>
                        </a:moveTo>
                        <a:lnTo>
                          <a:pt x="243" y="123"/>
                        </a:lnTo>
                        <a:lnTo>
                          <a:pt x="243" y="200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8" name="Freeform 1107"/>
                  <p:cNvSpPr>
                    <a:spLocks/>
                  </p:cNvSpPr>
                  <p:nvPr/>
                </p:nvSpPr>
                <p:spPr bwMode="auto">
                  <a:xfrm>
                    <a:off x="3224" y="651"/>
                    <a:ext cx="22" cy="23"/>
                  </a:xfrm>
                  <a:custGeom>
                    <a:avLst/>
                    <a:gdLst>
                      <a:gd name="T0" fmla="*/ 0 w 243"/>
                      <a:gd name="T1" fmla="*/ 0 h 182"/>
                      <a:gd name="T2" fmla="*/ 243 w 243"/>
                      <a:gd name="T3" fmla="*/ 107 h 182"/>
                      <a:gd name="T4" fmla="*/ 243 w 243"/>
                      <a:gd name="T5" fmla="*/ 182 h 182"/>
                      <a:gd name="T6" fmla="*/ 0 w 243"/>
                      <a:gd name="T7" fmla="*/ 85 h 182"/>
                      <a:gd name="T8" fmla="*/ 0 w 243"/>
                      <a:gd name="T9" fmla="*/ 0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82">
                        <a:moveTo>
                          <a:pt x="0" y="0"/>
                        </a:moveTo>
                        <a:lnTo>
                          <a:pt x="243" y="107"/>
                        </a:lnTo>
                        <a:lnTo>
                          <a:pt x="243" y="182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9" name="Freeform 1108"/>
                  <p:cNvSpPr>
                    <a:spLocks/>
                  </p:cNvSpPr>
                  <p:nvPr/>
                </p:nvSpPr>
                <p:spPr bwMode="auto">
                  <a:xfrm>
                    <a:off x="3224" y="672"/>
                    <a:ext cx="22" cy="21"/>
                  </a:xfrm>
                  <a:custGeom>
                    <a:avLst/>
                    <a:gdLst>
                      <a:gd name="T0" fmla="*/ 0 w 243"/>
                      <a:gd name="T1" fmla="*/ 0 h 164"/>
                      <a:gd name="T2" fmla="*/ 243 w 243"/>
                      <a:gd name="T3" fmla="*/ 88 h 164"/>
                      <a:gd name="T4" fmla="*/ 243 w 243"/>
                      <a:gd name="T5" fmla="*/ 164 h 164"/>
                      <a:gd name="T6" fmla="*/ 0 w 243"/>
                      <a:gd name="T7" fmla="*/ 85 h 164"/>
                      <a:gd name="T8" fmla="*/ 0 w 243"/>
                      <a:gd name="T9" fmla="*/ 0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64">
                        <a:moveTo>
                          <a:pt x="0" y="0"/>
                        </a:moveTo>
                        <a:lnTo>
                          <a:pt x="243" y="88"/>
                        </a:lnTo>
                        <a:lnTo>
                          <a:pt x="243" y="164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0" name="Freeform 1109"/>
                  <p:cNvSpPr>
                    <a:spLocks/>
                  </p:cNvSpPr>
                  <p:nvPr/>
                </p:nvSpPr>
                <p:spPr bwMode="auto">
                  <a:xfrm>
                    <a:off x="3224" y="694"/>
                    <a:ext cx="22" cy="18"/>
                  </a:xfrm>
                  <a:custGeom>
                    <a:avLst/>
                    <a:gdLst>
                      <a:gd name="T0" fmla="*/ 0 w 243"/>
                      <a:gd name="T1" fmla="*/ 0 h 146"/>
                      <a:gd name="T2" fmla="*/ 243 w 243"/>
                      <a:gd name="T3" fmla="*/ 69 h 146"/>
                      <a:gd name="T4" fmla="*/ 243 w 243"/>
                      <a:gd name="T5" fmla="*/ 146 h 146"/>
                      <a:gd name="T6" fmla="*/ 0 w 243"/>
                      <a:gd name="T7" fmla="*/ 86 h 146"/>
                      <a:gd name="T8" fmla="*/ 0 w 243"/>
                      <a:gd name="T9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46">
                        <a:moveTo>
                          <a:pt x="0" y="0"/>
                        </a:moveTo>
                        <a:lnTo>
                          <a:pt x="243" y="69"/>
                        </a:lnTo>
                        <a:lnTo>
                          <a:pt x="243" y="146"/>
                        </a:ln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1" name="Freeform 1110"/>
                  <p:cNvSpPr>
                    <a:spLocks/>
                  </p:cNvSpPr>
                  <p:nvPr/>
                </p:nvSpPr>
                <p:spPr bwMode="auto">
                  <a:xfrm>
                    <a:off x="3224" y="715"/>
                    <a:ext cx="22" cy="16"/>
                  </a:xfrm>
                  <a:custGeom>
                    <a:avLst/>
                    <a:gdLst>
                      <a:gd name="T0" fmla="*/ 0 w 243"/>
                      <a:gd name="T1" fmla="*/ 0 h 126"/>
                      <a:gd name="T2" fmla="*/ 243 w 243"/>
                      <a:gd name="T3" fmla="*/ 50 h 126"/>
                      <a:gd name="T4" fmla="*/ 243 w 243"/>
                      <a:gd name="T5" fmla="*/ 126 h 126"/>
                      <a:gd name="T6" fmla="*/ 0 w 243"/>
                      <a:gd name="T7" fmla="*/ 85 h 126"/>
                      <a:gd name="T8" fmla="*/ 0 w 243"/>
                      <a:gd name="T9" fmla="*/ 0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26">
                        <a:moveTo>
                          <a:pt x="0" y="0"/>
                        </a:moveTo>
                        <a:lnTo>
                          <a:pt x="243" y="50"/>
                        </a:lnTo>
                        <a:lnTo>
                          <a:pt x="243" y="126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2" name="Freeform 1111"/>
                  <p:cNvSpPr>
                    <a:spLocks/>
                  </p:cNvSpPr>
                  <p:nvPr/>
                </p:nvSpPr>
                <p:spPr bwMode="auto">
                  <a:xfrm>
                    <a:off x="3224" y="736"/>
                    <a:ext cx="22" cy="14"/>
                  </a:xfrm>
                  <a:custGeom>
                    <a:avLst/>
                    <a:gdLst>
                      <a:gd name="T0" fmla="*/ 0 w 243"/>
                      <a:gd name="T1" fmla="*/ 0 h 110"/>
                      <a:gd name="T2" fmla="*/ 243 w 243"/>
                      <a:gd name="T3" fmla="*/ 32 h 110"/>
                      <a:gd name="T4" fmla="*/ 243 w 243"/>
                      <a:gd name="T5" fmla="*/ 110 h 110"/>
                      <a:gd name="T6" fmla="*/ 0 w 243"/>
                      <a:gd name="T7" fmla="*/ 86 h 110"/>
                      <a:gd name="T8" fmla="*/ 0 w 243"/>
                      <a:gd name="T9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10">
                        <a:moveTo>
                          <a:pt x="0" y="0"/>
                        </a:moveTo>
                        <a:lnTo>
                          <a:pt x="243" y="32"/>
                        </a:lnTo>
                        <a:lnTo>
                          <a:pt x="243" y="110"/>
                        </a:ln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3" name="Line 1112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530"/>
                    <a:ext cx="1" cy="220"/>
                  </a:xfrm>
                  <a:prstGeom prst="line">
                    <a:avLst/>
                  </a:prstGeom>
                  <a:noFill/>
                  <a:ln w="476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4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540"/>
                    <a:ext cx="1" cy="211"/>
                  </a:xfrm>
                  <a:prstGeom prst="line">
                    <a:avLst/>
                  </a:prstGeom>
                  <a:noFill/>
                  <a:ln w="4763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34" name="Group 1114"/>
                <p:cNvGrpSpPr>
                  <a:grpSpLocks/>
                </p:cNvGrpSpPr>
                <p:nvPr/>
              </p:nvGrpSpPr>
              <p:grpSpPr bwMode="auto">
                <a:xfrm>
                  <a:off x="3200" y="493"/>
                  <a:ext cx="12" cy="292"/>
                  <a:chOff x="3200" y="493"/>
                  <a:chExt cx="12" cy="292"/>
                </a:xfrm>
              </p:grpSpPr>
              <p:sp>
                <p:nvSpPr>
                  <p:cNvPr id="235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3201" y="496"/>
                    <a:ext cx="1" cy="289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" name="Line 1116"/>
                  <p:cNvSpPr>
                    <a:spLocks noChangeShapeType="1"/>
                  </p:cNvSpPr>
                  <p:nvPr/>
                </p:nvSpPr>
                <p:spPr bwMode="auto">
                  <a:xfrm>
                    <a:off x="3204" y="496"/>
                    <a:ext cx="1" cy="289"/>
                  </a:xfrm>
                  <a:prstGeom prst="line">
                    <a:avLst/>
                  </a:prstGeom>
                  <a:noFill/>
                  <a:ln w="3175">
                    <a:solidFill>
                      <a:srgbClr val="C0C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7" name="Line 1117"/>
                  <p:cNvSpPr>
                    <a:spLocks noChangeShapeType="1"/>
                  </p:cNvSpPr>
                  <p:nvPr/>
                </p:nvSpPr>
                <p:spPr bwMode="auto">
                  <a:xfrm>
                    <a:off x="3204" y="495"/>
                    <a:ext cx="1" cy="290"/>
                  </a:xfrm>
                  <a:prstGeom prst="line">
                    <a:avLst/>
                  </a:pr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8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495"/>
                    <a:ext cx="1" cy="29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9" name="Line 1119"/>
                  <p:cNvSpPr>
                    <a:spLocks noChangeShapeType="1"/>
                  </p:cNvSpPr>
                  <p:nvPr/>
                </p:nvSpPr>
                <p:spPr bwMode="auto">
                  <a:xfrm>
                    <a:off x="3210" y="496"/>
                    <a:ext cx="1" cy="289"/>
                  </a:xfrm>
                  <a:prstGeom prst="line">
                    <a:avLst/>
                  </a:pr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0" name="Freeform 1120"/>
                  <p:cNvSpPr>
                    <a:spLocks/>
                  </p:cNvSpPr>
                  <p:nvPr/>
                </p:nvSpPr>
                <p:spPr bwMode="auto">
                  <a:xfrm>
                    <a:off x="3200" y="510"/>
                    <a:ext cx="12" cy="13"/>
                  </a:xfrm>
                  <a:custGeom>
                    <a:avLst/>
                    <a:gdLst>
                      <a:gd name="T0" fmla="*/ 15 w 133"/>
                      <a:gd name="T1" fmla="*/ 15 h 108"/>
                      <a:gd name="T2" fmla="*/ 28 w 133"/>
                      <a:gd name="T3" fmla="*/ 10 h 108"/>
                      <a:gd name="T4" fmla="*/ 38 w 133"/>
                      <a:gd name="T5" fmla="*/ 5 h 108"/>
                      <a:gd name="T6" fmla="*/ 51 w 133"/>
                      <a:gd name="T7" fmla="*/ 3 h 108"/>
                      <a:gd name="T8" fmla="*/ 61 w 133"/>
                      <a:gd name="T9" fmla="*/ 0 h 108"/>
                      <a:gd name="T10" fmla="*/ 73 w 133"/>
                      <a:gd name="T11" fmla="*/ 0 h 108"/>
                      <a:gd name="T12" fmla="*/ 89 w 133"/>
                      <a:gd name="T13" fmla="*/ 3 h 108"/>
                      <a:gd name="T14" fmla="*/ 105 w 133"/>
                      <a:gd name="T15" fmla="*/ 6 h 108"/>
                      <a:gd name="T16" fmla="*/ 118 w 133"/>
                      <a:gd name="T17" fmla="*/ 14 h 108"/>
                      <a:gd name="T18" fmla="*/ 133 w 133"/>
                      <a:gd name="T19" fmla="*/ 24 h 108"/>
                      <a:gd name="T20" fmla="*/ 133 w 133"/>
                      <a:gd name="T21" fmla="*/ 108 h 108"/>
                      <a:gd name="T22" fmla="*/ 118 w 133"/>
                      <a:gd name="T23" fmla="*/ 99 h 108"/>
                      <a:gd name="T24" fmla="*/ 105 w 133"/>
                      <a:gd name="T25" fmla="*/ 93 h 108"/>
                      <a:gd name="T26" fmla="*/ 89 w 133"/>
                      <a:gd name="T27" fmla="*/ 89 h 108"/>
                      <a:gd name="T28" fmla="*/ 73 w 133"/>
                      <a:gd name="T29" fmla="*/ 87 h 108"/>
                      <a:gd name="T30" fmla="*/ 61 w 133"/>
                      <a:gd name="T31" fmla="*/ 88 h 108"/>
                      <a:gd name="T32" fmla="*/ 51 w 133"/>
                      <a:gd name="T33" fmla="*/ 89 h 108"/>
                      <a:gd name="T34" fmla="*/ 38 w 133"/>
                      <a:gd name="T35" fmla="*/ 93 h 108"/>
                      <a:gd name="T36" fmla="*/ 15 w 133"/>
                      <a:gd name="T37" fmla="*/ 102 h 108"/>
                      <a:gd name="T38" fmla="*/ 0 w 133"/>
                      <a:gd name="T39" fmla="*/ 105 h 108"/>
                      <a:gd name="T40" fmla="*/ 0 w 133"/>
                      <a:gd name="T41" fmla="*/ 25 h 108"/>
                      <a:gd name="T42" fmla="*/ 15 w 133"/>
                      <a:gd name="T43" fmla="*/ 1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8">
                        <a:moveTo>
                          <a:pt x="15" y="15"/>
                        </a:move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1" y="3"/>
                        </a:lnTo>
                        <a:lnTo>
                          <a:pt x="61" y="0"/>
                        </a:lnTo>
                        <a:lnTo>
                          <a:pt x="73" y="0"/>
                        </a:lnTo>
                        <a:lnTo>
                          <a:pt x="89" y="3"/>
                        </a:lnTo>
                        <a:lnTo>
                          <a:pt x="105" y="6"/>
                        </a:lnTo>
                        <a:lnTo>
                          <a:pt x="118" y="14"/>
                        </a:lnTo>
                        <a:lnTo>
                          <a:pt x="133" y="24"/>
                        </a:lnTo>
                        <a:lnTo>
                          <a:pt x="133" y="108"/>
                        </a:lnTo>
                        <a:lnTo>
                          <a:pt x="118" y="99"/>
                        </a:lnTo>
                        <a:lnTo>
                          <a:pt x="105" y="93"/>
                        </a:lnTo>
                        <a:lnTo>
                          <a:pt x="89" y="89"/>
                        </a:lnTo>
                        <a:lnTo>
                          <a:pt x="73" y="87"/>
                        </a:lnTo>
                        <a:lnTo>
                          <a:pt x="61" y="88"/>
                        </a:lnTo>
                        <a:lnTo>
                          <a:pt x="51" y="89"/>
                        </a:lnTo>
                        <a:lnTo>
                          <a:pt x="38" y="93"/>
                        </a:lnTo>
                        <a:lnTo>
                          <a:pt x="15" y="102"/>
                        </a:lnTo>
                        <a:lnTo>
                          <a:pt x="0" y="105"/>
                        </a:lnTo>
                        <a:lnTo>
                          <a:pt x="0" y="25"/>
                        </a:lnTo>
                        <a:lnTo>
                          <a:pt x="15" y="1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1" name="Freeform 1121"/>
                  <p:cNvSpPr>
                    <a:spLocks/>
                  </p:cNvSpPr>
                  <p:nvPr/>
                </p:nvSpPr>
                <p:spPr bwMode="auto">
                  <a:xfrm>
                    <a:off x="3200" y="532"/>
                    <a:ext cx="12" cy="13"/>
                  </a:xfrm>
                  <a:custGeom>
                    <a:avLst/>
                    <a:gdLst>
                      <a:gd name="T0" fmla="*/ 15 w 133"/>
                      <a:gd name="T1" fmla="*/ 14 h 107"/>
                      <a:gd name="T2" fmla="*/ 28 w 133"/>
                      <a:gd name="T3" fmla="*/ 10 h 107"/>
                      <a:gd name="T4" fmla="*/ 38 w 133"/>
                      <a:gd name="T5" fmla="*/ 6 h 107"/>
                      <a:gd name="T6" fmla="*/ 51 w 133"/>
                      <a:gd name="T7" fmla="*/ 3 h 107"/>
                      <a:gd name="T8" fmla="*/ 61 w 133"/>
                      <a:gd name="T9" fmla="*/ 1 h 107"/>
                      <a:gd name="T10" fmla="*/ 73 w 133"/>
                      <a:gd name="T11" fmla="*/ 0 h 107"/>
                      <a:gd name="T12" fmla="*/ 89 w 133"/>
                      <a:gd name="T13" fmla="*/ 3 h 107"/>
                      <a:gd name="T14" fmla="*/ 105 w 133"/>
                      <a:gd name="T15" fmla="*/ 6 h 107"/>
                      <a:gd name="T16" fmla="*/ 118 w 133"/>
                      <a:gd name="T17" fmla="*/ 14 h 107"/>
                      <a:gd name="T18" fmla="*/ 133 w 133"/>
                      <a:gd name="T19" fmla="*/ 21 h 107"/>
                      <a:gd name="T20" fmla="*/ 133 w 133"/>
                      <a:gd name="T21" fmla="*/ 107 h 107"/>
                      <a:gd name="T22" fmla="*/ 118 w 133"/>
                      <a:gd name="T23" fmla="*/ 98 h 107"/>
                      <a:gd name="T24" fmla="*/ 105 w 133"/>
                      <a:gd name="T25" fmla="*/ 91 h 107"/>
                      <a:gd name="T26" fmla="*/ 89 w 133"/>
                      <a:gd name="T27" fmla="*/ 87 h 107"/>
                      <a:gd name="T28" fmla="*/ 73 w 133"/>
                      <a:gd name="T29" fmla="*/ 86 h 107"/>
                      <a:gd name="T30" fmla="*/ 61 w 133"/>
                      <a:gd name="T31" fmla="*/ 86 h 107"/>
                      <a:gd name="T32" fmla="*/ 51 w 133"/>
                      <a:gd name="T33" fmla="*/ 87 h 107"/>
                      <a:gd name="T34" fmla="*/ 38 w 133"/>
                      <a:gd name="T35" fmla="*/ 91 h 107"/>
                      <a:gd name="T36" fmla="*/ 15 w 133"/>
                      <a:gd name="T37" fmla="*/ 100 h 107"/>
                      <a:gd name="T38" fmla="*/ 0 w 133"/>
                      <a:gd name="T39" fmla="*/ 105 h 107"/>
                      <a:gd name="T40" fmla="*/ 0 w 133"/>
                      <a:gd name="T41" fmla="*/ 23 h 107"/>
                      <a:gd name="T42" fmla="*/ 15 w 133"/>
                      <a:gd name="T43" fmla="*/ 14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7">
                        <a:moveTo>
                          <a:pt x="15" y="14"/>
                        </a:moveTo>
                        <a:lnTo>
                          <a:pt x="28" y="10"/>
                        </a:lnTo>
                        <a:lnTo>
                          <a:pt x="38" y="6"/>
                        </a:lnTo>
                        <a:lnTo>
                          <a:pt x="51" y="3"/>
                        </a:lnTo>
                        <a:lnTo>
                          <a:pt x="61" y="1"/>
                        </a:lnTo>
                        <a:lnTo>
                          <a:pt x="73" y="0"/>
                        </a:lnTo>
                        <a:lnTo>
                          <a:pt x="89" y="3"/>
                        </a:lnTo>
                        <a:lnTo>
                          <a:pt x="105" y="6"/>
                        </a:lnTo>
                        <a:lnTo>
                          <a:pt x="118" y="14"/>
                        </a:lnTo>
                        <a:lnTo>
                          <a:pt x="133" y="21"/>
                        </a:lnTo>
                        <a:lnTo>
                          <a:pt x="133" y="107"/>
                        </a:lnTo>
                        <a:lnTo>
                          <a:pt x="118" y="98"/>
                        </a:lnTo>
                        <a:lnTo>
                          <a:pt x="105" y="91"/>
                        </a:lnTo>
                        <a:lnTo>
                          <a:pt x="89" y="87"/>
                        </a:lnTo>
                        <a:lnTo>
                          <a:pt x="73" y="86"/>
                        </a:lnTo>
                        <a:lnTo>
                          <a:pt x="61" y="86"/>
                        </a:lnTo>
                        <a:lnTo>
                          <a:pt x="51" y="87"/>
                        </a:lnTo>
                        <a:lnTo>
                          <a:pt x="38" y="91"/>
                        </a:lnTo>
                        <a:lnTo>
                          <a:pt x="15" y="100"/>
                        </a:lnTo>
                        <a:lnTo>
                          <a:pt x="0" y="105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2" name="Freeform 1122"/>
                  <p:cNvSpPr>
                    <a:spLocks/>
                  </p:cNvSpPr>
                  <p:nvPr/>
                </p:nvSpPr>
                <p:spPr bwMode="auto">
                  <a:xfrm>
                    <a:off x="3200" y="553"/>
                    <a:ext cx="12" cy="14"/>
                  </a:xfrm>
                  <a:custGeom>
                    <a:avLst/>
                    <a:gdLst>
                      <a:gd name="T0" fmla="*/ 15 w 133"/>
                      <a:gd name="T1" fmla="*/ 14 h 108"/>
                      <a:gd name="T2" fmla="*/ 28 w 133"/>
                      <a:gd name="T3" fmla="*/ 10 h 108"/>
                      <a:gd name="T4" fmla="*/ 38 w 133"/>
                      <a:gd name="T5" fmla="*/ 5 h 108"/>
                      <a:gd name="T6" fmla="*/ 51 w 133"/>
                      <a:gd name="T7" fmla="*/ 3 h 108"/>
                      <a:gd name="T8" fmla="*/ 61 w 133"/>
                      <a:gd name="T9" fmla="*/ 0 h 108"/>
                      <a:gd name="T10" fmla="*/ 73 w 133"/>
                      <a:gd name="T11" fmla="*/ 0 h 108"/>
                      <a:gd name="T12" fmla="*/ 89 w 133"/>
                      <a:gd name="T13" fmla="*/ 3 h 108"/>
                      <a:gd name="T14" fmla="*/ 105 w 133"/>
                      <a:gd name="T15" fmla="*/ 6 h 108"/>
                      <a:gd name="T16" fmla="*/ 118 w 133"/>
                      <a:gd name="T17" fmla="*/ 14 h 108"/>
                      <a:gd name="T18" fmla="*/ 133 w 133"/>
                      <a:gd name="T19" fmla="*/ 21 h 108"/>
                      <a:gd name="T20" fmla="*/ 133 w 133"/>
                      <a:gd name="T21" fmla="*/ 108 h 108"/>
                      <a:gd name="T22" fmla="*/ 118 w 133"/>
                      <a:gd name="T23" fmla="*/ 99 h 108"/>
                      <a:gd name="T24" fmla="*/ 105 w 133"/>
                      <a:gd name="T25" fmla="*/ 93 h 108"/>
                      <a:gd name="T26" fmla="*/ 89 w 133"/>
                      <a:gd name="T27" fmla="*/ 88 h 108"/>
                      <a:gd name="T28" fmla="*/ 73 w 133"/>
                      <a:gd name="T29" fmla="*/ 87 h 108"/>
                      <a:gd name="T30" fmla="*/ 61 w 133"/>
                      <a:gd name="T31" fmla="*/ 87 h 108"/>
                      <a:gd name="T32" fmla="*/ 51 w 133"/>
                      <a:gd name="T33" fmla="*/ 88 h 108"/>
                      <a:gd name="T34" fmla="*/ 38 w 133"/>
                      <a:gd name="T35" fmla="*/ 93 h 108"/>
                      <a:gd name="T36" fmla="*/ 15 w 133"/>
                      <a:gd name="T37" fmla="*/ 100 h 108"/>
                      <a:gd name="T38" fmla="*/ 0 w 133"/>
                      <a:gd name="T39" fmla="*/ 105 h 108"/>
                      <a:gd name="T40" fmla="*/ 0 w 133"/>
                      <a:gd name="T41" fmla="*/ 23 h 108"/>
                      <a:gd name="T42" fmla="*/ 15 w 133"/>
                      <a:gd name="T43" fmla="*/ 14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8">
                        <a:moveTo>
                          <a:pt x="15" y="14"/>
                        </a:move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1" y="3"/>
                        </a:lnTo>
                        <a:lnTo>
                          <a:pt x="61" y="0"/>
                        </a:lnTo>
                        <a:lnTo>
                          <a:pt x="73" y="0"/>
                        </a:lnTo>
                        <a:lnTo>
                          <a:pt x="89" y="3"/>
                        </a:lnTo>
                        <a:lnTo>
                          <a:pt x="105" y="6"/>
                        </a:lnTo>
                        <a:lnTo>
                          <a:pt x="118" y="14"/>
                        </a:lnTo>
                        <a:lnTo>
                          <a:pt x="133" y="21"/>
                        </a:lnTo>
                        <a:lnTo>
                          <a:pt x="133" y="108"/>
                        </a:lnTo>
                        <a:lnTo>
                          <a:pt x="118" y="99"/>
                        </a:lnTo>
                        <a:lnTo>
                          <a:pt x="105" y="93"/>
                        </a:lnTo>
                        <a:lnTo>
                          <a:pt x="89" y="88"/>
                        </a:lnTo>
                        <a:lnTo>
                          <a:pt x="73" y="87"/>
                        </a:lnTo>
                        <a:lnTo>
                          <a:pt x="61" y="87"/>
                        </a:lnTo>
                        <a:lnTo>
                          <a:pt x="51" y="88"/>
                        </a:lnTo>
                        <a:lnTo>
                          <a:pt x="38" y="93"/>
                        </a:lnTo>
                        <a:lnTo>
                          <a:pt x="15" y="100"/>
                        </a:lnTo>
                        <a:lnTo>
                          <a:pt x="0" y="105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3" name="Freeform 1123"/>
                  <p:cNvSpPr>
                    <a:spLocks/>
                  </p:cNvSpPr>
                  <p:nvPr/>
                </p:nvSpPr>
                <p:spPr bwMode="auto">
                  <a:xfrm>
                    <a:off x="3200" y="575"/>
                    <a:ext cx="12" cy="14"/>
                  </a:xfrm>
                  <a:custGeom>
                    <a:avLst/>
                    <a:gdLst>
                      <a:gd name="T0" fmla="*/ 15 w 133"/>
                      <a:gd name="T1" fmla="*/ 15 h 110"/>
                      <a:gd name="T2" fmla="*/ 28 w 133"/>
                      <a:gd name="T3" fmla="*/ 10 h 110"/>
                      <a:gd name="T4" fmla="*/ 38 w 133"/>
                      <a:gd name="T5" fmla="*/ 7 h 110"/>
                      <a:gd name="T6" fmla="*/ 51 w 133"/>
                      <a:gd name="T7" fmla="*/ 3 h 110"/>
                      <a:gd name="T8" fmla="*/ 61 w 133"/>
                      <a:gd name="T9" fmla="*/ 1 h 110"/>
                      <a:gd name="T10" fmla="*/ 73 w 133"/>
                      <a:gd name="T11" fmla="*/ 0 h 110"/>
                      <a:gd name="T12" fmla="*/ 89 w 133"/>
                      <a:gd name="T13" fmla="*/ 1 h 110"/>
                      <a:gd name="T14" fmla="*/ 105 w 133"/>
                      <a:gd name="T15" fmla="*/ 7 h 110"/>
                      <a:gd name="T16" fmla="*/ 118 w 133"/>
                      <a:gd name="T17" fmla="*/ 14 h 110"/>
                      <a:gd name="T18" fmla="*/ 133 w 133"/>
                      <a:gd name="T19" fmla="*/ 23 h 110"/>
                      <a:gd name="T20" fmla="*/ 133 w 133"/>
                      <a:gd name="T21" fmla="*/ 110 h 110"/>
                      <a:gd name="T22" fmla="*/ 118 w 133"/>
                      <a:gd name="T23" fmla="*/ 101 h 110"/>
                      <a:gd name="T24" fmla="*/ 105 w 133"/>
                      <a:gd name="T25" fmla="*/ 92 h 110"/>
                      <a:gd name="T26" fmla="*/ 89 w 133"/>
                      <a:gd name="T27" fmla="*/ 89 h 110"/>
                      <a:gd name="T28" fmla="*/ 73 w 133"/>
                      <a:gd name="T29" fmla="*/ 86 h 110"/>
                      <a:gd name="T30" fmla="*/ 61 w 133"/>
                      <a:gd name="T31" fmla="*/ 87 h 110"/>
                      <a:gd name="T32" fmla="*/ 51 w 133"/>
                      <a:gd name="T33" fmla="*/ 89 h 110"/>
                      <a:gd name="T34" fmla="*/ 38 w 133"/>
                      <a:gd name="T35" fmla="*/ 92 h 110"/>
                      <a:gd name="T36" fmla="*/ 15 w 133"/>
                      <a:gd name="T37" fmla="*/ 102 h 110"/>
                      <a:gd name="T38" fmla="*/ 0 w 133"/>
                      <a:gd name="T39" fmla="*/ 106 h 110"/>
                      <a:gd name="T40" fmla="*/ 0 w 133"/>
                      <a:gd name="T41" fmla="*/ 23 h 110"/>
                      <a:gd name="T42" fmla="*/ 15 w 133"/>
                      <a:gd name="T43" fmla="*/ 15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10">
                        <a:moveTo>
                          <a:pt x="15" y="15"/>
                        </a:moveTo>
                        <a:lnTo>
                          <a:pt x="28" y="10"/>
                        </a:lnTo>
                        <a:lnTo>
                          <a:pt x="38" y="7"/>
                        </a:lnTo>
                        <a:lnTo>
                          <a:pt x="51" y="3"/>
                        </a:lnTo>
                        <a:lnTo>
                          <a:pt x="61" y="1"/>
                        </a:lnTo>
                        <a:lnTo>
                          <a:pt x="73" y="0"/>
                        </a:lnTo>
                        <a:lnTo>
                          <a:pt x="89" y="1"/>
                        </a:lnTo>
                        <a:lnTo>
                          <a:pt x="105" y="7"/>
                        </a:lnTo>
                        <a:lnTo>
                          <a:pt x="118" y="14"/>
                        </a:lnTo>
                        <a:lnTo>
                          <a:pt x="133" y="23"/>
                        </a:lnTo>
                        <a:lnTo>
                          <a:pt x="133" y="110"/>
                        </a:lnTo>
                        <a:lnTo>
                          <a:pt x="118" y="101"/>
                        </a:lnTo>
                        <a:lnTo>
                          <a:pt x="105" y="92"/>
                        </a:lnTo>
                        <a:lnTo>
                          <a:pt x="89" y="89"/>
                        </a:lnTo>
                        <a:lnTo>
                          <a:pt x="73" y="86"/>
                        </a:lnTo>
                        <a:lnTo>
                          <a:pt x="61" y="87"/>
                        </a:lnTo>
                        <a:lnTo>
                          <a:pt x="51" y="89"/>
                        </a:lnTo>
                        <a:lnTo>
                          <a:pt x="38" y="92"/>
                        </a:lnTo>
                        <a:lnTo>
                          <a:pt x="15" y="102"/>
                        </a:lnTo>
                        <a:lnTo>
                          <a:pt x="0" y="106"/>
                        </a:lnTo>
                        <a:lnTo>
                          <a:pt x="0" y="23"/>
                        </a:lnTo>
                        <a:lnTo>
                          <a:pt x="15" y="1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4" name="Freeform 1124"/>
                  <p:cNvSpPr>
                    <a:spLocks/>
                  </p:cNvSpPr>
                  <p:nvPr/>
                </p:nvSpPr>
                <p:spPr bwMode="auto">
                  <a:xfrm>
                    <a:off x="3200" y="597"/>
                    <a:ext cx="12" cy="13"/>
                  </a:xfrm>
                  <a:custGeom>
                    <a:avLst/>
                    <a:gdLst>
                      <a:gd name="T0" fmla="*/ 15 w 133"/>
                      <a:gd name="T1" fmla="*/ 16 h 109"/>
                      <a:gd name="T2" fmla="*/ 28 w 133"/>
                      <a:gd name="T3" fmla="*/ 10 h 109"/>
                      <a:gd name="T4" fmla="*/ 38 w 133"/>
                      <a:gd name="T5" fmla="*/ 6 h 109"/>
                      <a:gd name="T6" fmla="*/ 51 w 133"/>
                      <a:gd name="T7" fmla="*/ 4 h 109"/>
                      <a:gd name="T8" fmla="*/ 61 w 133"/>
                      <a:gd name="T9" fmla="*/ 3 h 109"/>
                      <a:gd name="T10" fmla="*/ 73 w 133"/>
                      <a:gd name="T11" fmla="*/ 0 h 109"/>
                      <a:gd name="T12" fmla="*/ 89 w 133"/>
                      <a:gd name="T13" fmla="*/ 4 h 109"/>
                      <a:gd name="T14" fmla="*/ 105 w 133"/>
                      <a:gd name="T15" fmla="*/ 6 h 109"/>
                      <a:gd name="T16" fmla="*/ 118 w 133"/>
                      <a:gd name="T17" fmla="*/ 14 h 109"/>
                      <a:gd name="T18" fmla="*/ 133 w 133"/>
                      <a:gd name="T19" fmla="*/ 24 h 109"/>
                      <a:gd name="T20" fmla="*/ 133 w 133"/>
                      <a:gd name="T21" fmla="*/ 109 h 109"/>
                      <a:gd name="T22" fmla="*/ 118 w 133"/>
                      <a:gd name="T23" fmla="*/ 100 h 109"/>
                      <a:gd name="T24" fmla="*/ 105 w 133"/>
                      <a:gd name="T25" fmla="*/ 93 h 109"/>
                      <a:gd name="T26" fmla="*/ 89 w 133"/>
                      <a:gd name="T27" fmla="*/ 88 h 109"/>
                      <a:gd name="T28" fmla="*/ 73 w 133"/>
                      <a:gd name="T29" fmla="*/ 87 h 109"/>
                      <a:gd name="T30" fmla="*/ 61 w 133"/>
                      <a:gd name="T31" fmla="*/ 88 h 109"/>
                      <a:gd name="T32" fmla="*/ 51 w 133"/>
                      <a:gd name="T33" fmla="*/ 89 h 109"/>
                      <a:gd name="T34" fmla="*/ 38 w 133"/>
                      <a:gd name="T35" fmla="*/ 93 h 109"/>
                      <a:gd name="T36" fmla="*/ 15 w 133"/>
                      <a:gd name="T37" fmla="*/ 100 h 109"/>
                      <a:gd name="T38" fmla="*/ 0 w 133"/>
                      <a:gd name="T39" fmla="*/ 107 h 109"/>
                      <a:gd name="T40" fmla="*/ 0 w 133"/>
                      <a:gd name="T41" fmla="*/ 24 h 109"/>
                      <a:gd name="T42" fmla="*/ 15 w 133"/>
                      <a:gd name="T43" fmla="*/ 16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9">
                        <a:moveTo>
                          <a:pt x="15" y="16"/>
                        </a:moveTo>
                        <a:lnTo>
                          <a:pt x="28" y="10"/>
                        </a:lnTo>
                        <a:lnTo>
                          <a:pt x="38" y="6"/>
                        </a:lnTo>
                        <a:lnTo>
                          <a:pt x="51" y="4"/>
                        </a:lnTo>
                        <a:lnTo>
                          <a:pt x="61" y="3"/>
                        </a:lnTo>
                        <a:lnTo>
                          <a:pt x="73" y="0"/>
                        </a:lnTo>
                        <a:lnTo>
                          <a:pt x="89" y="4"/>
                        </a:lnTo>
                        <a:lnTo>
                          <a:pt x="105" y="6"/>
                        </a:lnTo>
                        <a:lnTo>
                          <a:pt x="118" y="14"/>
                        </a:lnTo>
                        <a:lnTo>
                          <a:pt x="133" y="24"/>
                        </a:lnTo>
                        <a:lnTo>
                          <a:pt x="133" y="109"/>
                        </a:lnTo>
                        <a:lnTo>
                          <a:pt x="118" y="100"/>
                        </a:lnTo>
                        <a:lnTo>
                          <a:pt x="105" y="93"/>
                        </a:lnTo>
                        <a:lnTo>
                          <a:pt x="89" y="88"/>
                        </a:lnTo>
                        <a:lnTo>
                          <a:pt x="73" y="87"/>
                        </a:lnTo>
                        <a:lnTo>
                          <a:pt x="61" y="88"/>
                        </a:lnTo>
                        <a:lnTo>
                          <a:pt x="51" y="89"/>
                        </a:lnTo>
                        <a:lnTo>
                          <a:pt x="38" y="93"/>
                        </a:lnTo>
                        <a:lnTo>
                          <a:pt x="15" y="100"/>
                        </a:lnTo>
                        <a:lnTo>
                          <a:pt x="0" y="107"/>
                        </a:lnTo>
                        <a:lnTo>
                          <a:pt x="0" y="24"/>
                        </a:lnTo>
                        <a:lnTo>
                          <a:pt x="15" y="1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5" name="Freeform 1125"/>
                  <p:cNvSpPr>
                    <a:spLocks/>
                  </p:cNvSpPr>
                  <p:nvPr/>
                </p:nvSpPr>
                <p:spPr bwMode="auto">
                  <a:xfrm>
                    <a:off x="3200" y="619"/>
                    <a:ext cx="12" cy="13"/>
                  </a:xfrm>
                  <a:custGeom>
                    <a:avLst/>
                    <a:gdLst>
                      <a:gd name="T0" fmla="*/ 15 w 133"/>
                      <a:gd name="T1" fmla="*/ 14 h 108"/>
                      <a:gd name="T2" fmla="*/ 28 w 133"/>
                      <a:gd name="T3" fmla="*/ 9 h 108"/>
                      <a:gd name="T4" fmla="*/ 38 w 133"/>
                      <a:gd name="T5" fmla="*/ 5 h 108"/>
                      <a:gd name="T6" fmla="*/ 51 w 133"/>
                      <a:gd name="T7" fmla="*/ 1 h 108"/>
                      <a:gd name="T8" fmla="*/ 61 w 133"/>
                      <a:gd name="T9" fmla="*/ 0 h 108"/>
                      <a:gd name="T10" fmla="*/ 73 w 133"/>
                      <a:gd name="T11" fmla="*/ 0 h 108"/>
                      <a:gd name="T12" fmla="*/ 89 w 133"/>
                      <a:gd name="T13" fmla="*/ 1 h 108"/>
                      <a:gd name="T14" fmla="*/ 105 w 133"/>
                      <a:gd name="T15" fmla="*/ 5 h 108"/>
                      <a:gd name="T16" fmla="*/ 118 w 133"/>
                      <a:gd name="T17" fmla="*/ 11 h 108"/>
                      <a:gd name="T18" fmla="*/ 133 w 133"/>
                      <a:gd name="T19" fmla="*/ 21 h 108"/>
                      <a:gd name="T20" fmla="*/ 133 w 133"/>
                      <a:gd name="T21" fmla="*/ 108 h 108"/>
                      <a:gd name="T22" fmla="*/ 118 w 133"/>
                      <a:gd name="T23" fmla="*/ 98 h 108"/>
                      <a:gd name="T24" fmla="*/ 105 w 133"/>
                      <a:gd name="T25" fmla="*/ 92 h 108"/>
                      <a:gd name="T26" fmla="*/ 89 w 133"/>
                      <a:gd name="T27" fmla="*/ 88 h 108"/>
                      <a:gd name="T28" fmla="*/ 73 w 133"/>
                      <a:gd name="T29" fmla="*/ 85 h 108"/>
                      <a:gd name="T30" fmla="*/ 61 w 133"/>
                      <a:gd name="T31" fmla="*/ 87 h 108"/>
                      <a:gd name="T32" fmla="*/ 51 w 133"/>
                      <a:gd name="T33" fmla="*/ 88 h 108"/>
                      <a:gd name="T34" fmla="*/ 38 w 133"/>
                      <a:gd name="T35" fmla="*/ 90 h 108"/>
                      <a:gd name="T36" fmla="*/ 15 w 133"/>
                      <a:gd name="T37" fmla="*/ 99 h 108"/>
                      <a:gd name="T38" fmla="*/ 0 w 133"/>
                      <a:gd name="T39" fmla="*/ 105 h 108"/>
                      <a:gd name="T40" fmla="*/ 0 w 133"/>
                      <a:gd name="T41" fmla="*/ 21 h 108"/>
                      <a:gd name="T42" fmla="*/ 15 w 133"/>
                      <a:gd name="T43" fmla="*/ 14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8">
                        <a:moveTo>
                          <a:pt x="15" y="14"/>
                        </a:moveTo>
                        <a:lnTo>
                          <a:pt x="28" y="9"/>
                        </a:lnTo>
                        <a:lnTo>
                          <a:pt x="38" y="5"/>
                        </a:lnTo>
                        <a:lnTo>
                          <a:pt x="51" y="1"/>
                        </a:lnTo>
                        <a:lnTo>
                          <a:pt x="61" y="0"/>
                        </a:lnTo>
                        <a:lnTo>
                          <a:pt x="73" y="0"/>
                        </a:lnTo>
                        <a:lnTo>
                          <a:pt x="89" y="1"/>
                        </a:lnTo>
                        <a:lnTo>
                          <a:pt x="105" y="5"/>
                        </a:lnTo>
                        <a:lnTo>
                          <a:pt x="118" y="11"/>
                        </a:lnTo>
                        <a:lnTo>
                          <a:pt x="133" y="21"/>
                        </a:lnTo>
                        <a:lnTo>
                          <a:pt x="133" y="108"/>
                        </a:lnTo>
                        <a:lnTo>
                          <a:pt x="118" y="98"/>
                        </a:lnTo>
                        <a:lnTo>
                          <a:pt x="105" y="92"/>
                        </a:lnTo>
                        <a:lnTo>
                          <a:pt x="89" y="88"/>
                        </a:lnTo>
                        <a:lnTo>
                          <a:pt x="73" y="85"/>
                        </a:lnTo>
                        <a:lnTo>
                          <a:pt x="61" y="87"/>
                        </a:lnTo>
                        <a:lnTo>
                          <a:pt x="51" y="88"/>
                        </a:lnTo>
                        <a:lnTo>
                          <a:pt x="38" y="90"/>
                        </a:lnTo>
                        <a:lnTo>
                          <a:pt x="15" y="99"/>
                        </a:lnTo>
                        <a:lnTo>
                          <a:pt x="0" y="105"/>
                        </a:lnTo>
                        <a:lnTo>
                          <a:pt x="0" y="21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6" name="Freeform 1126"/>
                  <p:cNvSpPr>
                    <a:spLocks/>
                  </p:cNvSpPr>
                  <p:nvPr/>
                </p:nvSpPr>
                <p:spPr bwMode="auto">
                  <a:xfrm>
                    <a:off x="3200" y="640"/>
                    <a:ext cx="12" cy="14"/>
                  </a:xfrm>
                  <a:custGeom>
                    <a:avLst/>
                    <a:gdLst>
                      <a:gd name="T0" fmla="*/ 15 w 133"/>
                      <a:gd name="T1" fmla="*/ 15 h 108"/>
                      <a:gd name="T2" fmla="*/ 28 w 133"/>
                      <a:gd name="T3" fmla="*/ 9 h 108"/>
                      <a:gd name="T4" fmla="*/ 38 w 133"/>
                      <a:gd name="T5" fmla="*/ 6 h 108"/>
                      <a:gd name="T6" fmla="*/ 51 w 133"/>
                      <a:gd name="T7" fmla="*/ 3 h 108"/>
                      <a:gd name="T8" fmla="*/ 61 w 133"/>
                      <a:gd name="T9" fmla="*/ 1 h 108"/>
                      <a:gd name="T10" fmla="*/ 73 w 133"/>
                      <a:gd name="T11" fmla="*/ 0 h 108"/>
                      <a:gd name="T12" fmla="*/ 89 w 133"/>
                      <a:gd name="T13" fmla="*/ 3 h 108"/>
                      <a:gd name="T14" fmla="*/ 105 w 133"/>
                      <a:gd name="T15" fmla="*/ 6 h 108"/>
                      <a:gd name="T16" fmla="*/ 118 w 133"/>
                      <a:gd name="T17" fmla="*/ 13 h 108"/>
                      <a:gd name="T18" fmla="*/ 133 w 133"/>
                      <a:gd name="T19" fmla="*/ 21 h 108"/>
                      <a:gd name="T20" fmla="*/ 133 w 133"/>
                      <a:gd name="T21" fmla="*/ 108 h 108"/>
                      <a:gd name="T22" fmla="*/ 118 w 133"/>
                      <a:gd name="T23" fmla="*/ 100 h 108"/>
                      <a:gd name="T24" fmla="*/ 105 w 133"/>
                      <a:gd name="T25" fmla="*/ 92 h 108"/>
                      <a:gd name="T26" fmla="*/ 89 w 133"/>
                      <a:gd name="T27" fmla="*/ 88 h 108"/>
                      <a:gd name="T28" fmla="*/ 73 w 133"/>
                      <a:gd name="T29" fmla="*/ 87 h 108"/>
                      <a:gd name="T30" fmla="*/ 61 w 133"/>
                      <a:gd name="T31" fmla="*/ 87 h 108"/>
                      <a:gd name="T32" fmla="*/ 51 w 133"/>
                      <a:gd name="T33" fmla="*/ 89 h 108"/>
                      <a:gd name="T34" fmla="*/ 38 w 133"/>
                      <a:gd name="T35" fmla="*/ 92 h 108"/>
                      <a:gd name="T36" fmla="*/ 15 w 133"/>
                      <a:gd name="T37" fmla="*/ 102 h 108"/>
                      <a:gd name="T38" fmla="*/ 0 w 133"/>
                      <a:gd name="T39" fmla="*/ 105 h 108"/>
                      <a:gd name="T40" fmla="*/ 0 w 133"/>
                      <a:gd name="T41" fmla="*/ 23 h 108"/>
                      <a:gd name="T42" fmla="*/ 15 w 133"/>
                      <a:gd name="T43" fmla="*/ 1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8">
                        <a:moveTo>
                          <a:pt x="15" y="15"/>
                        </a:moveTo>
                        <a:lnTo>
                          <a:pt x="28" y="9"/>
                        </a:lnTo>
                        <a:lnTo>
                          <a:pt x="38" y="6"/>
                        </a:lnTo>
                        <a:lnTo>
                          <a:pt x="51" y="3"/>
                        </a:lnTo>
                        <a:lnTo>
                          <a:pt x="61" y="1"/>
                        </a:lnTo>
                        <a:lnTo>
                          <a:pt x="73" y="0"/>
                        </a:lnTo>
                        <a:lnTo>
                          <a:pt x="89" y="3"/>
                        </a:lnTo>
                        <a:lnTo>
                          <a:pt x="105" y="6"/>
                        </a:lnTo>
                        <a:lnTo>
                          <a:pt x="118" y="13"/>
                        </a:lnTo>
                        <a:lnTo>
                          <a:pt x="133" y="21"/>
                        </a:lnTo>
                        <a:lnTo>
                          <a:pt x="133" y="108"/>
                        </a:lnTo>
                        <a:lnTo>
                          <a:pt x="118" y="100"/>
                        </a:lnTo>
                        <a:lnTo>
                          <a:pt x="105" y="92"/>
                        </a:lnTo>
                        <a:lnTo>
                          <a:pt x="89" y="88"/>
                        </a:lnTo>
                        <a:lnTo>
                          <a:pt x="73" y="87"/>
                        </a:lnTo>
                        <a:lnTo>
                          <a:pt x="61" y="87"/>
                        </a:lnTo>
                        <a:lnTo>
                          <a:pt x="51" y="89"/>
                        </a:lnTo>
                        <a:lnTo>
                          <a:pt x="38" y="92"/>
                        </a:lnTo>
                        <a:lnTo>
                          <a:pt x="15" y="102"/>
                        </a:lnTo>
                        <a:lnTo>
                          <a:pt x="0" y="105"/>
                        </a:lnTo>
                        <a:lnTo>
                          <a:pt x="0" y="23"/>
                        </a:lnTo>
                        <a:lnTo>
                          <a:pt x="15" y="1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7" name="Freeform 1127"/>
                  <p:cNvSpPr>
                    <a:spLocks/>
                  </p:cNvSpPr>
                  <p:nvPr/>
                </p:nvSpPr>
                <p:spPr bwMode="auto">
                  <a:xfrm>
                    <a:off x="3200" y="662"/>
                    <a:ext cx="12" cy="14"/>
                  </a:xfrm>
                  <a:custGeom>
                    <a:avLst/>
                    <a:gdLst>
                      <a:gd name="T0" fmla="*/ 15 w 133"/>
                      <a:gd name="T1" fmla="*/ 15 h 108"/>
                      <a:gd name="T2" fmla="*/ 28 w 133"/>
                      <a:gd name="T3" fmla="*/ 10 h 108"/>
                      <a:gd name="T4" fmla="*/ 38 w 133"/>
                      <a:gd name="T5" fmla="*/ 6 h 108"/>
                      <a:gd name="T6" fmla="*/ 51 w 133"/>
                      <a:gd name="T7" fmla="*/ 5 h 108"/>
                      <a:gd name="T8" fmla="*/ 61 w 133"/>
                      <a:gd name="T9" fmla="*/ 1 h 108"/>
                      <a:gd name="T10" fmla="*/ 73 w 133"/>
                      <a:gd name="T11" fmla="*/ 0 h 108"/>
                      <a:gd name="T12" fmla="*/ 89 w 133"/>
                      <a:gd name="T13" fmla="*/ 4 h 108"/>
                      <a:gd name="T14" fmla="*/ 105 w 133"/>
                      <a:gd name="T15" fmla="*/ 6 h 108"/>
                      <a:gd name="T16" fmla="*/ 118 w 133"/>
                      <a:gd name="T17" fmla="*/ 15 h 108"/>
                      <a:gd name="T18" fmla="*/ 133 w 133"/>
                      <a:gd name="T19" fmla="*/ 24 h 108"/>
                      <a:gd name="T20" fmla="*/ 133 w 133"/>
                      <a:gd name="T21" fmla="*/ 108 h 108"/>
                      <a:gd name="T22" fmla="*/ 118 w 133"/>
                      <a:gd name="T23" fmla="*/ 98 h 108"/>
                      <a:gd name="T24" fmla="*/ 105 w 133"/>
                      <a:gd name="T25" fmla="*/ 91 h 108"/>
                      <a:gd name="T26" fmla="*/ 89 w 133"/>
                      <a:gd name="T27" fmla="*/ 88 h 108"/>
                      <a:gd name="T28" fmla="*/ 73 w 133"/>
                      <a:gd name="T29" fmla="*/ 85 h 108"/>
                      <a:gd name="T30" fmla="*/ 61 w 133"/>
                      <a:gd name="T31" fmla="*/ 87 h 108"/>
                      <a:gd name="T32" fmla="*/ 51 w 133"/>
                      <a:gd name="T33" fmla="*/ 88 h 108"/>
                      <a:gd name="T34" fmla="*/ 38 w 133"/>
                      <a:gd name="T35" fmla="*/ 91 h 108"/>
                      <a:gd name="T36" fmla="*/ 15 w 133"/>
                      <a:gd name="T37" fmla="*/ 101 h 108"/>
                      <a:gd name="T38" fmla="*/ 0 w 133"/>
                      <a:gd name="T39" fmla="*/ 106 h 108"/>
                      <a:gd name="T40" fmla="*/ 0 w 133"/>
                      <a:gd name="T41" fmla="*/ 24 h 108"/>
                      <a:gd name="T42" fmla="*/ 15 w 133"/>
                      <a:gd name="T43" fmla="*/ 1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8">
                        <a:moveTo>
                          <a:pt x="15" y="15"/>
                        </a:moveTo>
                        <a:lnTo>
                          <a:pt x="28" y="10"/>
                        </a:lnTo>
                        <a:lnTo>
                          <a:pt x="38" y="6"/>
                        </a:lnTo>
                        <a:lnTo>
                          <a:pt x="51" y="5"/>
                        </a:lnTo>
                        <a:lnTo>
                          <a:pt x="61" y="1"/>
                        </a:lnTo>
                        <a:lnTo>
                          <a:pt x="73" y="0"/>
                        </a:lnTo>
                        <a:lnTo>
                          <a:pt x="89" y="4"/>
                        </a:lnTo>
                        <a:lnTo>
                          <a:pt x="105" y="6"/>
                        </a:lnTo>
                        <a:lnTo>
                          <a:pt x="118" y="15"/>
                        </a:lnTo>
                        <a:lnTo>
                          <a:pt x="133" y="24"/>
                        </a:lnTo>
                        <a:lnTo>
                          <a:pt x="133" y="108"/>
                        </a:lnTo>
                        <a:lnTo>
                          <a:pt x="118" y="98"/>
                        </a:lnTo>
                        <a:lnTo>
                          <a:pt x="105" y="91"/>
                        </a:lnTo>
                        <a:lnTo>
                          <a:pt x="89" y="88"/>
                        </a:lnTo>
                        <a:lnTo>
                          <a:pt x="73" y="85"/>
                        </a:lnTo>
                        <a:lnTo>
                          <a:pt x="61" y="87"/>
                        </a:lnTo>
                        <a:lnTo>
                          <a:pt x="51" y="88"/>
                        </a:lnTo>
                        <a:lnTo>
                          <a:pt x="38" y="91"/>
                        </a:lnTo>
                        <a:lnTo>
                          <a:pt x="15" y="101"/>
                        </a:lnTo>
                        <a:lnTo>
                          <a:pt x="0" y="106"/>
                        </a:lnTo>
                        <a:lnTo>
                          <a:pt x="0" y="24"/>
                        </a:lnTo>
                        <a:lnTo>
                          <a:pt x="15" y="1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8" name="Freeform 1128"/>
                  <p:cNvSpPr>
                    <a:spLocks/>
                  </p:cNvSpPr>
                  <p:nvPr/>
                </p:nvSpPr>
                <p:spPr bwMode="auto">
                  <a:xfrm>
                    <a:off x="3200" y="684"/>
                    <a:ext cx="12" cy="14"/>
                  </a:xfrm>
                  <a:custGeom>
                    <a:avLst/>
                    <a:gdLst>
                      <a:gd name="T0" fmla="*/ 15 w 133"/>
                      <a:gd name="T1" fmla="*/ 15 h 110"/>
                      <a:gd name="T2" fmla="*/ 28 w 133"/>
                      <a:gd name="T3" fmla="*/ 10 h 110"/>
                      <a:gd name="T4" fmla="*/ 38 w 133"/>
                      <a:gd name="T5" fmla="*/ 5 h 110"/>
                      <a:gd name="T6" fmla="*/ 51 w 133"/>
                      <a:gd name="T7" fmla="*/ 1 h 110"/>
                      <a:gd name="T8" fmla="*/ 61 w 133"/>
                      <a:gd name="T9" fmla="*/ 1 h 110"/>
                      <a:gd name="T10" fmla="*/ 73 w 133"/>
                      <a:gd name="T11" fmla="*/ 0 h 110"/>
                      <a:gd name="T12" fmla="*/ 89 w 133"/>
                      <a:gd name="T13" fmla="*/ 1 h 110"/>
                      <a:gd name="T14" fmla="*/ 105 w 133"/>
                      <a:gd name="T15" fmla="*/ 6 h 110"/>
                      <a:gd name="T16" fmla="*/ 118 w 133"/>
                      <a:gd name="T17" fmla="*/ 14 h 110"/>
                      <a:gd name="T18" fmla="*/ 133 w 133"/>
                      <a:gd name="T19" fmla="*/ 21 h 110"/>
                      <a:gd name="T20" fmla="*/ 133 w 133"/>
                      <a:gd name="T21" fmla="*/ 110 h 110"/>
                      <a:gd name="T22" fmla="*/ 118 w 133"/>
                      <a:gd name="T23" fmla="*/ 100 h 110"/>
                      <a:gd name="T24" fmla="*/ 105 w 133"/>
                      <a:gd name="T25" fmla="*/ 92 h 110"/>
                      <a:gd name="T26" fmla="*/ 89 w 133"/>
                      <a:gd name="T27" fmla="*/ 89 h 110"/>
                      <a:gd name="T28" fmla="*/ 73 w 133"/>
                      <a:gd name="T29" fmla="*/ 86 h 110"/>
                      <a:gd name="T30" fmla="*/ 61 w 133"/>
                      <a:gd name="T31" fmla="*/ 86 h 110"/>
                      <a:gd name="T32" fmla="*/ 51 w 133"/>
                      <a:gd name="T33" fmla="*/ 90 h 110"/>
                      <a:gd name="T34" fmla="*/ 38 w 133"/>
                      <a:gd name="T35" fmla="*/ 92 h 110"/>
                      <a:gd name="T36" fmla="*/ 15 w 133"/>
                      <a:gd name="T37" fmla="*/ 101 h 110"/>
                      <a:gd name="T38" fmla="*/ 0 w 133"/>
                      <a:gd name="T39" fmla="*/ 105 h 110"/>
                      <a:gd name="T40" fmla="*/ 0 w 133"/>
                      <a:gd name="T41" fmla="*/ 24 h 110"/>
                      <a:gd name="T42" fmla="*/ 15 w 133"/>
                      <a:gd name="T43" fmla="*/ 15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10">
                        <a:moveTo>
                          <a:pt x="15" y="15"/>
                        </a:move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1" y="1"/>
                        </a:lnTo>
                        <a:lnTo>
                          <a:pt x="61" y="1"/>
                        </a:lnTo>
                        <a:lnTo>
                          <a:pt x="73" y="0"/>
                        </a:lnTo>
                        <a:lnTo>
                          <a:pt x="89" y="1"/>
                        </a:lnTo>
                        <a:lnTo>
                          <a:pt x="105" y="6"/>
                        </a:lnTo>
                        <a:lnTo>
                          <a:pt x="118" y="14"/>
                        </a:lnTo>
                        <a:lnTo>
                          <a:pt x="133" y="21"/>
                        </a:lnTo>
                        <a:lnTo>
                          <a:pt x="133" y="110"/>
                        </a:lnTo>
                        <a:lnTo>
                          <a:pt x="118" y="100"/>
                        </a:lnTo>
                        <a:lnTo>
                          <a:pt x="105" y="92"/>
                        </a:lnTo>
                        <a:lnTo>
                          <a:pt x="89" y="89"/>
                        </a:lnTo>
                        <a:lnTo>
                          <a:pt x="73" y="86"/>
                        </a:lnTo>
                        <a:lnTo>
                          <a:pt x="61" y="86"/>
                        </a:lnTo>
                        <a:lnTo>
                          <a:pt x="51" y="90"/>
                        </a:lnTo>
                        <a:lnTo>
                          <a:pt x="38" y="92"/>
                        </a:lnTo>
                        <a:lnTo>
                          <a:pt x="15" y="101"/>
                        </a:lnTo>
                        <a:lnTo>
                          <a:pt x="0" y="105"/>
                        </a:lnTo>
                        <a:lnTo>
                          <a:pt x="0" y="24"/>
                        </a:lnTo>
                        <a:lnTo>
                          <a:pt x="15" y="1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9" name="Freeform 1129"/>
                  <p:cNvSpPr>
                    <a:spLocks/>
                  </p:cNvSpPr>
                  <p:nvPr/>
                </p:nvSpPr>
                <p:spPr bwMode="auto">
                  <a:xfrm>
                    <a:off x="3200" y="706"/>
                    <a:ext cx="12" cy="13"/>
                  </a:xfrm>
                  <a:custGeom>
                    <a:avLst/>
                    <a:gdLst>
                      <a:gd name="T0" fmla="*/ 15 w 133"/>
                      <a:gd name="T1" fmla="*/ 14 h 106"/>
                      <a:gd name="T2" fmla="*/ 28 w 133"/>
                      <a:gd name="T3" fmla="*/ 9 h 106"/>
                      <a:gd name="T4" fmla="*/ 38 w 133"/>
                      <a:gd name="T5" fmla="*/ 5 h 106"/>
                      <a:gd name="T6" fmla="*/ 51 w 133"/>
                      <a:gd name="T7" fmla="*/ 3 h 106"/>
                      <a:gd name="T8" fmla="*/ 61 w 133"/>
                      <a:gd name="T9" fmla="*/ 0 h 106"/>
                      <a:gd name="T10" fmla="*/ 73 w 133"/>
                      <a:gd name="T11" fmla="*/ 0 h 106"/>
                      <a:gd name="T12" fmla="*/ 89 w 133"/>
                      <a:gd name="T13" fmla="*/ 1 h 106"/>
                      <a:gd name="T14" fmla="*/ 105 w 133"/>
                      <a:gd name="T15" fmla="*/ 5 h 106"/>
                      <a:gd name="T16" fmla="*/ 118 w 133"/>
                      <a:gd name="T17" fmla="*/ 13 h 106"/>
                      <a:gd name="T18" fmla="*/ 133 w 133"/>
                      <a:gd name="T19" fmla="*/ 21 h 106"/>
                      <a:gd name="T20" fmla="*/ 133 w 133"/>
                      <a:gd name="T21" fmla="*/ 106 h 106"/>
                      <a:gd name="T22" fmla="*/ 118 w 133"/>
                      <a:gd name="T23" fmla="*/ 97 h 106"/>
                      <a:gd name="T24" fmla="*/ 105 w 133"/>
                      <a:gd name="T25" fmla="*/ 91 h 106"/>
                      <a:gd name="T26" fmla="*/ 89 w 133"/>
                      <a:gd name="T27" fmla="*/ 87 h 106"/>
                      <a:gd name="T28" fmla="*/ 73 w 133"/>
                      <a:gd name="T29" fmla="*/ 85 h 106"/>
                      <a:gd name="T30" fmla="*/ 61 w 133"/>
                      <a:gd name="T31" fmla="*/ 86 h 106"/>
                      <a:gd name="T32" fmla="*/ 51 w 133"/>
                      <a:gd name="T33" fmla="*/ 87 h 106"/>
                      <a:gd name="T34" fmla="*/ 38 w 133"/>
                      <a:gd name="T35" fmla="*/ 91 h 106"/>
                      <a:gd name="T36" fmla="*/ 15 w 133"/>
                      <a:gd name="T37" fmla="*/ 100 h 106"/>
                      <a:gd name="T38" fmla="*/ 0 w 133"/>
                      <a:gd name="T39" fmla="*/ 105 h 106"/>
                      <a:gd name="T40" fmla="*/ 0 w 133"/>
                      <a:gd name="T41" fmla="*/ 23 h 106"/>
                      <a:gd name="T42" fmla="*/ 15 w 133"/>
                      <a:gd name="T43" fmla="*/ 14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6">
                        <a:moveTo>
                          <a:pt x="15" y="14"/>
                        </a:moveTo>
                        <a:lnTo>
                          <a:pt x="28" y="9"/>
                        </a:lnTo>
                        <a:lnTo>
                          <a:pt x="38" y="5"/>
                        </a:lnTo>
                        <a:lnTo>
                          <a:pt x="51" y="3"/>
                        </a:lnTo>
                        <a:lnTo>
                          <a:pt x="61" y="0"/>
                        </a:lnTo>
                        <a:lnTo>
                          <a:pt x="73" y="0"/>
                        </a:lnTo>
                        <a:lnTo>
                          <a:pt x="89" y="1"/>
                        </a:lnTo>
                        <a:lnTo>
                          <a:pt x="105" y="5"/>
                        </a:lnTo>
                        <a:lnTo>
                          <a:pt x="118" y="13"/>
                        </a:lnTo>
                        <a:lnTo>
                          <a:pt x="133" y="21"/>
                        </a:lnTo>
                        <a:lnTo>
                          <a:pt x="133" y="106"/>
                        </a:lnTo>
                        <a:lnTo>
                          <a:pt x="118" y="97"/>
                        </a:lnTo>
                        <a:lnTo>
                          <a:pt x="105" y="91"/>
                        </a:lnTo>
                        <a:lnTo>
                          <a:pt x="89" y="87"/>
                        </a:lnTo>
                        <a:lnTo>
                          <a:pt x="73" y="85"/>
                        </a:lnTo>
                        <a:lnTo>
                          <a:pt x="61" y="86"/>
                        </a:lnTo>
                        <a:lnTo>
                          <a:pt x="51" y="87"/>
                        </a:lnTo>
                        <a:lnTo>
                          <a:pt x="38" y="91"/>
                        </a:lnTo>
                        <a:lnTo>
                          <a:pt x="15" y="100"/>
                        </a:lnTo>
                        <a:lnTo>
                          <a:pt x="0" y="105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0" name="Freeform 1130"/>
                  <p:cNvSpPr>
                    <a:spLocks/>
                  </p:cNvSpPr>
                  <p:nvPr/>
                </p:nvSpPr>
                <p:spPr bwMode="auto">
                  <a:xfrm>
                    <a:off x="3200" y="728"/>
                    <a:ext cx="12" cy="13"/>
                  </a:xfrm>
                  <a:custGeom>
                    <a:avLst/>
                    <a:gdLst>
                      <a:gd name="T0" fmla="*/ 15 w 133"/>
                      <a:gd name="T1" fmla="*/ 15 h 107"/>
                      <a:gd name="T2" fmla="*/ 28 w 133"/>
                      <a:gd name="T3" fmla="*/ 9 h 107"/>
                      <a:gd name="T4" fmla="*/ 38 w 133"/>
                      <a:gd name="T5" fmla="*/ 5 h 107"/>
                      <a:gd name="T6" fmla="*/ 51 w 133"/>
                      <a:gd name="T7" fmla="*/ 3 h 107"/>
                      <a:gd name="T8" fmla="*/ 61 w 133"/>
                      <a:gd name="T9" fmla="*/ 0 h 107"/>
                      <a:gd name="T10" fmla="*/ 73 w 133"/>
                      <a:gd name="T11" fmla="*/ 0 h 107"/>
                      <a:gd name="T12" fmla="*/ 89 w 133"/>
                      <a:gd name="T13" fmla="*/ 1 h 107"/>
                      <a:gd name="T14" fmla="*/ 105 w 133"/>
                      <a:gd name="T15" fmla="*/ 5 h 107"/>
                      <a:gd name="T16" fmla="*/ 118 w 133"/>
                      <a:gd name="T17" fmla="*/ 13 h 107"/>
                      <a:gd name="T18" fmla="*/ 133 w 133"/>
                      <a:gd name="T19" fmla="*/ 21 h 107"/>
                      <a:gd name="T20" fmla="*/ 133 w 133"/>
                      <a:gd name="T21" fmla="*/ 107 h 107"/>
                      <a:gd name="T22" fmla="*/ 118 w 133"/>
                      <a:gd name="T23" fmla="*/ 98 h 107"/>
                      <a:gd name="T24" fmla="*/ 105 w 133"/>
                      <a:gd name="T25" fmla="*/ 91 h 107"/>
                      <a:gd name="T26" fmla="*/ 89 w 133"/>
                      <a:gd name="T27" fmla="*/ 88 h 107"/>
                      <a:gd name="T28" fmla="*/ 73 w 133"/>
                      <a:gd name="T29" fmla="*/ 85 h 107"/>
                      <a:gd name="T30" fmla="*/ 61 w 133"/>
                      <a:gd name="T31" fmla="*/ 86 h 107"/>
                      <a:gd name="T32" fmla="*/ 51 w 133"/>
                      <a:gd name="T33" fmla="*/ 88 h 107"/>
                      <a:gd name="T34" fmla="*/ 38 w 133"/>
                      <a:gd name="T35" fmla="*/ 91 h 107"/>
                      <a:gd name="T36" fmla="*/ 15 w 133"/>
                      <a:gd name="T37" fmla="*/ 98 h 107"/>
                      <a:gd name="T38" fmla="*/ 0 w 133"/>
                      <a:gd name="T39" fmla="*/ 105 h 107"/>
                      <a:gd name="T40" fmla="*/ 0 w 133"/>
                      <a:gd name="T41" fmla="*/ 21 h 107"/>
                      <a:gd name="T42" fmla="*/ 15 w 133"/>
                      <a:gd name="T43" fmla="*/ 15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107">
                        <a:moveTo>
                          <a:pt x="15" y="15"/>
                        </a:moveTo>
                        <a:lnTo>
                          <a:pt x="28" y="9"/>
                        </a:lnTo>
                        <a:lnTo>
                          <a:pt x="38" y="5"/>
                        </a:lnTo>
                        <a:lnTo>
                          <a:pt x="51" y="3"/>
                        </a:lnTo>
                        <a:lnTo>
                          <a:pt x="61" y="0"/>
                        </a:lnTo>
                        <a:lnTo>
                          <a:pt x="73" y="0"/>
                        </a:lnTo>
                        <a:lnTo>
                          <a:pt x="89" y="1"/>
                        </a:lnTo>
                        <a:lnTo>
                          <a:pt x="105" y="5"/>
                        </a:lnTo>
                        <a:lnTo>
                          <a:pt x="118" y="13"/>
                        </a:lnTo>
                        <a:lnTo>
                          <a:pt x="133" y="21"/>
                        </a:lnTo>
                        <a:lnTo>
                          <a:pt x="133" y="107"/>
                        </a:lnTo>
                        <a:lnTo>
                          <a:pt x="118" y="98"/>
                        </a:lnTo>
                        <a:lnTo>
                          <a:pt x="105" y="91"/>
                        </a:lnTo>
                        <a:lnTo>
                          <a:pt x="89" y="88"/>
                        </a:lnTo>
                        <a:lnTo>
                          <a:pt x="73" y="85"/>
                        </a:lnTo>
                        <a:lnTo>
                          <a:pt x="61" y="86"/>
                        </a:lnTo>
                        <a:lnTo>
                          <a:pt x="51" y="88"/>
                        </a:lnTo>
                        <a:lnTo>
                          <a:pt x="38" y="91"/>
                        </a:lnTo>
                        <a:lnTo>
                          <a:pt x="15" y="98"/>
                        </a:lnTo>
                        <a:lnTo>
                          <a:pt x="0" y="105"/>
                        </a:lnTo>
                        <a:lnTo>
                          <a:pt x="0" y="21"/>
                        </a:lnTo>
                        <a:lnTo>
                          <a:pt x="15" y="1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1" name="Freeform 1131"/>
                  <p:cNvSpPr>
                    <a:spLocks/>
                  </p:cNvSpPr>
                  <p:nvPr/>
                </p:nvSpPr>
                <p:spPr bwMode="auto">
                  <a:xfrm>
                    <a:off x="3200" y="493"/>
                    <a:ext cx="12" cy="9"/>
                  </a:xfrm>
                  <a:custGeom>
                    <a:avLst/>
                    <a:gdLst>
                      <a:gd name="T0" fmla="*/ 15 w 133"/>
                      <a:gd name="T1" fmla="*/ 16 h 74"/>
                      <a:gd name="T2" fmla="*/ 28 w 133"/>
                      <a:gd name="T3" fmla="*/ 10 h 74"/>
                      <a:gd name="T4" fmla="*/ 38 w 133"/>
                      <a:gd name="T5" fmla="*/ 6 h 74"/>
                      <a:gd name="T6" fmla="*/ 51 w 133"/>
                      <a:gd name="T7" fmla="*/ 4 h 74"/>
                      <a:gd name="T8" fmla="*/ 61 w 133"/>
                      <a:gd name="T9" fmla="*/ 1 h 74"/>
                      <a:gd name="T10" fmla="*/ 73 w 133"/>
                      <a:gd name="T11" fmla="*/ 0 h 74"/>
                      <a:gd name="T12" fmla="*/ 89 w 133"/>
                      <a:gd name="T13" fmla="*/ 4 h 74"/>
                      <a:gd name="T14" fmla="*/ 105 w 133"/>
                      <a:gd name="T15" fmla="*/ 8 h 74"/>
                      <a:gd name="T16" fmla="*/ 118 w 133"/>
                      <a:gd name="T17" fmla="*/ 15 h 74"/>
                      <a:gd name="T18" fmla="*/ 133 w 133"/>
                      <a:gd name="T19" fmla="*/ 24 h 74"/>
                      <a:gd name="T20" fmla="*/ 133 w 133"/>
                      <a:gd name="T21" fmla="*/ 74 h 74"/>
                      <a:gd name="T22" fmla="*/ 118 w 133"/>
                      <a:gd name="T23" fmla="*/ 65 h 74"/>
                      <a:gd name="T24" fmla="*/ 105 w 133"/>
                      <a:gd name="T25" fmla="*/ 57 h 74"/>
                      <a:gd name="T26" fmla="*/ 89 w 133"/>
                      <a:gd name="T27" fmla="*/ 53 h 74"/>
                      <a:gd name="T28" fmla="*/ 73 w 133"/>
                      <a:gd name="T29" fmla="*/ 52 h 74"/>
                      <a:gd name="T30" fmla="*/ 61 w 133"/>
                      <a:gd name="T31" fmla="*/ 52 h 74"/>
                      <a:gd name="T32" fmla="*/ 51 w 133"/>
                      <a:gd name="T33" fmla="*/ 54 h 74"/>
                      <a:gd name="T34" fmla="*/ 38 w 133"/>
                      <a:gd name="T35" fmla="*/ 57 h 74"/>
                      <a:gd name="T36" fmla="*/ 15 w 133"/>
                      <a:gd name="T37" fmla="*/ 66 h 74"/>
                      <a:gd name="T38" fmla="*/ 0 w 133"/>
                      <a:gd name="T39" fmla="*/ 70 h 74"/>
                      <a:gd name="T40" fmla="*/ 0 w 133"/>
                      <a:gd name="T41" fmla="*/ 25 h 74"/>
                      <a:gd name="T42" fmla="*/ 15 w 133"/>
                      <a:gd name="T43" fmla="*/ 1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3" h="74">
                        <a:moveTo>
                          <a:pt x="15" y="16"/>
                        </a:moveTo>
                        <a:lnTo>
                          <a:pt x="28" y="10"/>
                        </a:lnTo>
                        <a:lnTo>
                          <a:pt x="38" y="6"/>
                        </a:lnTo>
                        <a:lnTo>
                          <a:pt x="51" y="4"/>
                        </a:lnTo>
                        <a:lnTo>
                          <a:pt x="61" y="1"/>
                        </a:lnTo>
                        <a:lnTo>
                          <a:pt x="73" y="0"/>
                        </a:lnTo>
                        <a:lnTo>
                          <a:pt x="89" y="4"/>
                        </a:lnTo>
                        <a:lnTo>
                          <a:pt x="105" y="8"/>
                        </a:lnTo>
                        <a:lnTo>
                          <a:pt x="118" y="15"/>
                        </a:lnTo>
                        <a:lnTo>
                          <a:pt x="133" y="24"/>
                        </a:lnTo>
                        <a:lnTo>
                          <a:pt x="133" y="74"/>
                        </a:lnTo>
                        <a:lnTo>
                          <a:pt x="118" y="65"/>
                        </a:lnTo>
                        <a:lnTo>
                          <a:pt x="105" y="57"/>
                        </a:lnTo>
                        <a:lnTo>
                          <a:pt x="89" y="53"/>
                        </a:lnTo>
                        <a:lnTo>
                          <a:pt x="73" y="52"/>
                        </a:lnTo>
                        <a:lnTo>
                          <a:pt x="61" y="52"/>
                        </a:lnTo>
                        <a:lnTo>
                          <a:pt x="51" y="54"/>
                        </a:lnTo>
                        <a:lnTo>
                          <a:pt x="38" y="57"/>
                        </a:lnTo>
                        <a:lnTo>
                          <a:pt x="15" y="66"/>
                        </a:lnTo>
                        <a:lnTo>
                          <a:pt x="0" y="70"/>
                        </a:lnTo>
                        <a:lnTo>
                          <a:pt x="0" y="25"/>
                        </a:lnTo>
                        <a:lnTo>
                          <a:pt x="15" y="1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93" name="Group 1132"/>
              <p:cNvGrpSpPr>
                <a:grpSpLocks/>
              </p:cNvGrpSpPr>
              <p:nvPr/>
            </p:nvGrpSpPr>
            <p:grpSpPr bwMode="auto">
              <a:xfrm>
                <a:off x="3079" y="495"/>
                <a:ext cx="122" cy="296"/>
                <a:chOff x="3079" y="495"/>
                <a:chExt cx="122" cy="296"/>
              </a:xfrm>
            </p:grpSpPr>
            <p:grpSp>
              <p:nvGrpSpPr>
                <p:cNvPr id="194" name="Group 1133"/>
                <p:cNvGrpSpPr>
                  <a:grpSpLocks/>
                </p:cNvGrpSpPr>
                <p:nvPr/>
              </p:nvGrpSpPr>
              <p:grpSpPr bwMode="auto">
                <a:xfrm>
                  <a:off x="3089" y="495"/>
                  <a:ext cx="112" cy="290"/>
                  <a:chOff x="3089" y="495"/>
                  <a:chExt cx="112" cy="290"/>
                </a:xfrm>
              </p:grpSpPr>
              <p:sp>
                <p:nvSpPr>
                  <p:cNvPr id="229" name="Freeform 1134"/>
                  <p:cNvSpPr>
                    <a:spLocks/>
                  </p:cNvSpPr>
                  <p:nvPr/>
                </p:nvSpPr>
                <p:spPr bwMode="auto">
                  <a:xfrm>
                    <a:off x="3089" y="525"/>
                    <a:ext cx="87" cy="260"/>
                  </a:xfrm>
                  <a:custGeom>
                    <a:avLst/>
                    <a:gdLst>
                      <a:gd name="T0" fmla="*/ 959 w 959"/>
                      <a:gd name="T1" fmla="*/ 0 h 2086"/>
                      <a:gd name="T2" fmla="*/ 0 w 959"/>
                      <a:gd name="T3" fmla="*/ 415 h 2086"/>
                      <a:gd name="T4" fmla="*/ 0 w 959"/>
                      <a:gd name="T5" fmla="*/ 2040 h 2086"/>
                      <a:gd name="T6" fmla="*/ 959 w 959"/>
                      <a:gd name="T7" fmla="*/ 2086 h 2086"/>
                      <a:gd name="T8" fmla="*/ 959 w 959"/>
                      <a:gd name="T9" fmla="*/ 0 h 20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59" h="2086">
                        <a:moveTo>
                          <a:pt x="959" y="0"/>
                        </a:moveTo>
                        <a:lnTo>
                          <a:pt x="0" y="415"/>
                        </a:lnTo>
                        <a:lnTo>
                          <a:pt x="0" y="2040"/>
                        </a:lnTo>
                        <a:lnTo>
                          <a:pt x="959" y="2086"/>
                        </a:lnTo>
                        <a:lnTo>
                          <a:pt x="95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0" name="Line 1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11" y="560"/>
                    <a:ext cx="13" cy="8"/>
                  </a:xfrm>
                  <a:prstGeom prst="line">
                    <a:avLst/>
                  </a:prstGeom>
                  <a:noFill/>
                  <a:ln w="1588">
                    <a:solidFill>
                      <a:srgbClr val="606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1" name="Freeform 1136"/>
                  <p:cNvSpPr>
                    <a:spLocks/>
                  </p:cNvSpPr>
                  <p:nvPr/>
                </p:nvSpPr>
                <p:spPr bwMode="auto">
                  <a:xfrm>
                    <a:off x="3147" y="495"/>
                    <a:ext cx="54" cy="290"/>
                  </a:xfrm>
                  <a:custGeom>
                    <a:avLst/>
                    <a:gdLst>
                      <a:gd name="T0" fmla="*/ 0 w 592"/>
                      <a:gd name="T1" fmla="*/ 282 h 2322"/>
                      <a:gd name="T2" fmla="*/ 592 w 592"/>
                      <a:gd name="T3" fmla="*/ 0 h 2322"/>
                      <a:gd name="T4" fmla="*/ 592 w 592"/>
                      <a:gd name="T5" fmla="*/ 2322 h 2322"/>
                      <a:gd name="T6" fmla="*/ 0 w 592"/>
                      <a:gd name="T7" fmla="*/ 2306 h 2322"/>
                      <a:gd name="T8" fmla="*/ 9 w 592"/>
                      <a:gd name="T9" fmla="*/ 276 h 2322"/>
                      <a:gd name="T10" fmla="*/ 0 w 592"/>
                      <a:gd name="T11" fmla="*/ 282 h 2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2" h="2322">
                        <a:moveTo>
                          <a:pt x="0" y="282"/>
                        </a:moveTo>
                        <a:lnTo>
                          <a:pt x="592" y="0"/>
                        </a:lnTo>
                        <a:lnTo>
                          <a:pt x="592" y="2322"/>
                        </a:lnTo>
                        <a:lnTo>
                          <a:pt x="0" y="2306"/>
                        </a:lnTo>
                        <a:lnTo>
                          <a:pt x="9" y="276"/>
                        </a:lnTo>
                        <a:lnTo>
                          <a:pt x="0" y="28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95" name="Group 1137"/>
                <p:cNvGrpSpPr>
                  <a:grpSpLocks/>
                </p:cNvGrpSpPr>
                <p:nvPr/>
              </p:nvGrpSpPr>
              <p:grpSpPr bwMode="auto">
                <a:xfrm>
                  <a:off x="3100" y="565"/>
                  <a:ext cx="58" cy="159"/>
                  <a:chOff x="3100" y="565"/>
                  <a:chExt cx="58" cy="159"/>
                </a:xfrm>
              </p:grpSpPr>
              <p:sp>
                <p:nvSpPr>
                  <p:cNvPr id="215" name="Freeform 1138"/>
                  <p:cNvSpPr>
                    <a:spLocks/>
                  </p:cNvSpPr>
                  <p:nvPr/>
                </p:nvSpPr>
                <p:spPr bwMode="auto">
                  <a:xfrm>
                    <a:off x="3100" y="565"/>
                    <a:ext cx="58" cy="159"/>
                  </a:xfrm>
                  <a:custGeom>
                    <a:avLst/>
                    <a:gdLst>
                      <a:gd name="T0" fmla="*/ 634 w 634"/>
                      <a:gd name="T1" fmla="*/ 1231 h 1266"/>
                      <a:gd name="T2" fmla="*/ 634 w 634"/>
                      <a:gd name="T3" fmla="*/ 0 h 1266"/>
                      <a:gd name="T4" fmla="*/ 0 w 634"/>
                      <a:gd name="T5" fmla="*/ 222 h 1266"/>
                      <a:gd name="T6" fmla="*/ 0 w 634"/>
                      <a:gd name="T7" fmla="*/ 1266 h 1266"/>
                      <a:gd name="T8" fmla="*/ 634 w 634"/>
                      <a:gd name="T9" fmla="*/ 1231 h 1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4" h="1266">
                        <a:moveTo>
                          <a:pt x="634" y="1231"/>
                        </a:moveTo>
                        <a:lnTo>
                          <a:pt x="634" y="0"/>
                        </a:lnTo>
                        <a:lnTo>
                          <a:pt x="0" y="222"/>
                        </a:lnTo>
                        <a:lnTo>
                          <a:pt x="0" y="1266"/>
                        </a:lnTo>
                        <a:lnTo>
                          <a:pt x="634" y="123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6" name="Freeform 1139"/>
                  <p:cNvSpPr>
                    <a:spLocks/>
                  </p:cNvSpPr>
                  <p:nvPr/>
                </p:nvSpPr>
                <p:spPr bwMode="auto">
                  <a:xfrm>
                    <a:off x="3104" y="571"/>
                    <a:ext cx="51" cy="152"/>
                  </a:xfrm>
                  <a:custGeom>
                    <a:avLst/>
                    <a:gdLst>
                      <a:gd name="T0" fmla="*/ 565 w 565"/>
                      <a:gd name="T1" fmla="*/ 1186 h 1219"/>
                      <a:gd name="T2" fmla="*/ 565 w 565"/>
                      <a:gd name="T3" fmla="*/ 0 h 1219"/>
                      <a:gd name="T4" fmla="*/ 0 w 565"/>
                      <a:gd name="T5" fmla="*/ 208 h 1219"/>
                      <a:gd name="T6" fmla="*/ 0 w 565"/>
                      <a:gd name="T7" fmla="*/ 1219 h 1219"/>
                      <a:gd name="T8" fmla="*/ 565 w 565"/>
                      <a:gd name="T9" fmla="*/ 1186 h 1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5" h="1219">
                        <a:moveTo>
                          <a:pt x="565" y="1186"/>
                        </a:moveTo>
                        <a:lnTo>
                          <a:pt x="565" y="0"/>
                        </a:lnTo>
                        <a:lnTo>
                          <a:pt x="0" y="208"/>
                        </a:lnTo>
                        <a:lnTo>
                          <a:pt x="0" y="1219"/>
                        </a:lnTo>
                        <a:lnTo>
                          <a:pt x="565" y="118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7" name="Freeform 1140"/>
                  <p:cNvSpPr>
                    <a:spLocks/>
                  </p:cNvSpPr>
                  <p:nvPr/>
                </p:nvSpPr>
                <p:spPr bwMode="auto">
                  <a:xfrm>
                    <a:off x="3104" y="582"/>
                    <a:ext cx="51" cy="34"/>
                  </a:xfrm>
                  <a:custGeom>
                    <a:avLst/>
                    <a:gdLst>
                      <a:gd name="T0" fmla="*/ 565 w 565"/>
                      <a:gd name="T1" fmla="*/ 88 h 266"/>
                      <a:gd name="T2" fmla="*/ 565 w 565"/>
                      <a:gd name="T3" fmla="*/ 0 h 266"/>
                      <a:gd name="T4" fmla="*/ 0 w 565"/>
                      <a:gd name="T5" fmla="*/ 199 h 266"/>
                      <a:gd name="T6" fmla="*/ 0 w 565"/>
                      <a:gd name="T7" fmla="*/ 266 h 266"/>
                      <a:gd name="T8" fmla="*/ 565 w 565"/>
                      <a:gd name="T9" fmla="*/ 88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5" h="266">
                        <a:moveTo>
                          <a:pt x="565" y="88"/>
                        </a:moveTo>
                        <a:lnTo>
                          <a:pt x="565" y="0"/>
                        </a:lnTo>
                        <a:lnTo>
                          <a:pt x="0" y="199"/>
                        </a:lnTo>
                        <a:lnTo>
                          <a:pt x="0" y="266"/>
                        </a:lnTo>
                        <a:lnTo>
                          <a:pt x="565" y="8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8" name="Freeform 1141"/>
                  <p:cNvSpPr>
                    <a:spLocks/>
                  </p:cNvSpPr>
                  <p:nvPr/>
                </p:nvSpPr>
                <p:spPr bwMode="auto">
                  <a:xfrm>
                    <a:off x="3104" y="606"/>
                    <a:ext cx="51" cy="29"/>
                  </a:xfrm>
                  <a:custGeom>
                    <a:avLst/>
                    <a:gdLst>
                      <a:gd name="T0" fmla="*/ 565 w 565"/>
                      <a:gd name="T1" fmla="*/ 81 h 231"/>
                      <a:gd name="T2" fmla="*/ 565 w 565"/>
                      <a:gd name="T3" fmla="*/ 0 h 231"/>
                      <a:gd name="T4" fmla="*/ 0 w 565"/>
                      <a:gd name="T5" fmla="*/ 163 h 231"/>
                      <a:gd name="T6" fmla="*/ 0 w 565"/>
                      <a:gd name="T7" fmla="*/ 231 h 231"/>
                      <a:gd name="T8" fmla="*/ 565 w 565"/>
                      <a:gd name="T9" fmla="*/ 81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5" h="231">
                        <a:moveTo>
                          <a:pt x="565" y="81"/>
                        </a:moveTo>
                        <a:lnTo>
                          <a:pt x="565" y="0"/>
                        </a:lnTo>
                        <a:lnTo>
                          <a:pt x="0" y="163"/>
                        </a:lnTo>
                        <a:lnTo>
                          <a:pt x="0" y="231"/>
                        </a:lnTo>
                        <a:lnTo>
                          <a:pt x="565" y="81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9" name="Freeform 1142"/>
                  <p:cNvSpPr>
                    <a:spLocks/>
                  </p:cNvSpPr>
                  <p:nvPr/>
                </p:nvSpPr>
                <p:spPr bwMode="auto">
                  <a:xfrm>
                    <a:off x="3104" y="628"/>
                    <a:ext cx="51" cy="27"/>
                  </a:xfrm>
                  <a:custGeom>
                    <a:avLst/>
                    <a:gdLst>
                      <a:gd name="T0" fmla="*/ 565 w 565"/>
                      <a:gd name="T1" fmla="*/ 89 h 215"/>
                      <a:gd name="T2" fmla="*/ 565 w 565"/>
                      <a:gd name="T3" fmla="*/ 0 h 215"/>
                      <a:gd name="T4" fmla="*/ 0 w 565"/>
                      <a:gd name="T5" fmla="*/ 148 h 215"/>
                      <a:gd name="T6" fmla="*/ 0 w 565"/>
                      <a:gd name="T7" fmla="*/ 215 h 215"/>
                      <a:gd name="T8" fmla="*/ 565 w 565"/>
                      <a:gd name="T9" fmla="*/ 89 h 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5" h="215">
                        <a:moveTo>
                          <a:pt x="565" y="89"/>
                        </a:moveTo>
                        <a:lnTo>
                          <a:pt x="565" y="0"/>
                        </a:lnTo>
                        <a:lnTo>
                          <a:pt x="0" y="148"/>
                        </a:lnTo>
                        <a:lnTo>
                          <a:pt x="0" y="215"/>
                        </a:lnTo>
                        <a:lnTo>
                          <a:pt x="565" y="89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0" name="Freeform 1143"/>
                  <p:cNvSpPr>
                    <a:spLocks/>
                  </p:cNvSpPr>
                  <p:nvPr/>
                </p:nvSpPr>
                <p:spPr bwMode="auto">
                  <a:xfrm>
                    <a:off x="3104" y="650"/>
                    <a:ext cx="51" cy="25"/>
                  </a:xfrm>
                  <a:custGeom>
                    <a:avLst/>
                    <a:gdLst>
                      <a:gd name="T0" fmla="*/ 567 w 567"/>
                      <a:gd name="T1" fmla="*/ 98 h 201"/>
                      <a:gd name="T2" fmla="*/ 567 w 567"/>
                      <a:gd name="T3" fmla="*/ 0 h 201"/>
                      <a:gd name="T4" fmla="*/ 0 w 567"/>
                      <a:gd name="T5" fmla="*/ 119 h 201"/>
                      <a:gd name="T6" fmla="*/ 0 w 567"/>
                      <a:gd name="T7" fmla="*/ 201 h 201"/>
                      <a:gd name="T8" fmla="*/ 567 w 567"/>
                      <a:gd name="T9" fmla="*/ 9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7" h="201">
                        <a:moveTo>
                          <a:pt x="567" y="98"/>
                        </a:moveTo>
                        <a:lnTo>
                          <a:pt x="567" y="0"/>
                        </a:lnTo>
                        <a:lnTo>
                          <a:pt x="0" y="119"/>
                        </a:lnTo>
                        <a:lnTo>
                          <a:pt x="0" y="201"/>
                        </a:lnTo>
                        <a:lnTo>
                          <a:pt x="567" y="9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1" name="Freeform 1144"/>
                  <p:cNvSpPr>
                    <a:spLocks/>
                  </p:cNvSpPr>
                  <p:nvPr/>
                </p:nvSpPr>
                <p:spPr bwMode="auto">
                  <a:xfrm>
                    <a:off x="3104" y="674"/>
                    <a:ext cx="51" cy="21"/>
                  </a:xfrm>
                  <a:custGeom>
                    <a:avLst/>
                    <a:gdLst>
                      <a:gd name="T0" fmla="*/ 565 w 565"/>
                      <a:gd name="T1" fmla="*/ 0 h 171"/>
                      <a:gd name="T2" fmla="*/ 0 w 565"/>
                      <a:gd name="T3" fmla="*/ 98 h 171"/>
                      <a:gd name="T4" fmla="*/ 0 w 565"/>
                      <a:gd name="T5" fmla="*/ 171 h 171"/>
                      <a:gd name="T6" fmla="*/ 565 w 565"/>
                      <a:gd name="T7" fmla="*/ 89 h 171"/>
                      <a:gd name="T8" fmla="*/ 565 w 565"/>
                      <a:gd name="T9" fmla="*/ 0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5" h="171">
                        <a:moveTo>
                          <a:pt x="565" y="0"/>
                        </a:moveTo>
                        <a:lnTo>
                          <a:pt x="0" y="98"/>
                        </a:lnTo>
                        <a:lnTo>
                          <a:pt x="0" y="171"/>
                        </a:lnTo>
                        <a:lnTo>
                          <a:pt x="565" y="89"/>
                        </a:lnTo>
                        <a:lnTo>
                          <a:pt x="565" y="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2" name="Freeform 1145"/>
                  <p:cNvSpPr>
                    <a:spLocks/>
                  </p:cNvSpPr>
                  <p:nvPr/>
                </p:nvSpPr>
                <p:spPr bwMode="auto">
                  <a:xfrm>
                    <a:off x="3104" y="697"/>
                    <a:ext cx="51" cy="19"/>
                  </a:xfrm>
                  <a:custGeom>
                    <a:avLst/>
                    <a:gdLst>
                      <a:gd name="T0" fmla="*/ 0 w 565"/>
                      <a:gd name="T1" fmla="*/ 156 h 156"/>
                      <a:gd name="T2" fmla="*/ 565 w 565"/>
                      <a:gd name="T3" fmla="*/ 97 h 156"/>
                      <a:gd name="T4" fmla="*/ 565 w 565"/>
                      <a:gd name="T5" fmla="*/ 0 h 156"/>
                      <a:gd name="T6" fmla="*/ 0 w 565"/>
                      <a:gd name="T7" fmla="*/ 67 h 156"/>
                      <a:gd name="T8" fmla="*/ 0 w 565"/>
                      <a:gd name="T9" fmla="*/ 156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5" h="156">
                        <a:moveTo>
                          <a:pt x="0" y="156"/>
                        </a:moveTo>
                        <a:lnTo>
                          <a:pt x="565" y="97"/>
                        </a:lnTo>
                        <a:lnTo>
                          <a:pt x="565" y="0"/>
                        </a:lnTo>
                        <a:lnTo>
                          <a:pt x="0" y="67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3" name="Freeform 1146"/>
                  <p:cNvSpPr>
                    <a:spLocks/>
                  </p:cNvSpPr>
                  <p:nvPr/>
                </p:nvSpPr>
                <p:spPr bwMode="auto">
                  <a:xfrm>
                    <a:off x="3140" y="573"/>
                    <a:ext cx="7" cy="147"/>
                  </a:xfrm>
                  <a:custGeom>
                    <a:avLst/>
                    <a:gdLst>
                      <a:gd name="T0" fmla="*/ 84 w 84"/>
                      <a:gd name="T1" fmla="*/ 0 h 1177"/>
                      <a:gd name="T2" fmla="*/ 84 w 84"/>
                      <a:gd name="T3" fmla="*/ 1173 h 1177"/>
                      <a:gd name="T4" fmla="*/ 0 w 84"/>
                      <a:gd name="T5" fmla="*/ 1177 h 1177"/>
                      <a:gd name="T6" fmla="*/ 0 w 84"/>
                      <a:gd name="T7" fmla="*/ 31 h 1177"/>
                      <a:gd name="T8" fmla="*/ 84 w 84"/>
                      <a:gd name="T9" fmla="*/ 0 h 1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1177">
                        <a:moveTo>
                          <a:pt x="84" y="0"/>
                        </a:moveTo>
                        <a:lnTo>
                          <a:pt x="84" y="1173"/>
                        </a:lnTo>
                        <a:lnTo>
                          <a:pt x="0" y="1177"/>
                        </a:lnTo>
                        <a:lnTo>
                          <a:pt x="0" y="31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4" name="Freeform 1147"/>
                  <p:cNvSpPr>
                    <a:spLocks/>
                  </p:cNvSpPr>
                  <p:nvPr/>
                </p:nvSpPr>
                <p:spPr bwMode="auto">
                  <a:xfrm>
                    <a:off x="3138" y="576"/>
                    <a:ext cx="8" cy="145"/>
                  </a:xfrm>
                  <a:custGeom>
                    <a:avLst/>
                    <a:gdLst>
                      <a:gd name="T0" fmla="*/ 85 w 85"/>
                      <a:gd name="T1" fmla="*/ 0 h 1160"/>
                      <a:gd name="T2" fmla="*/ 85 w 85"/>
                      <a:gd name="T3" fmla="*/ 1154 h 1160"/>
                      <a:gd name="T4" fmla="*/ 0 w 85"/>
                      <a:gd name="T5" fmla="*/ 1160 h 1160"/>
                      <a:gd name="T6" fmla="*/ 0 w 85"/>
                      <a:gd name="T7" fmla="*/ 28 h 1160"/>
                      <a:gd name="T8" fmla="*/ 85 w 85"/>
                      <a:gd name="T9" fmla="*/ 0 h 1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1160">
                        <a:moveTo>
                          <a:pt x="85" y="0"/>
                        </a:moveTo>
                        <a:lnTo>
                          <a:pt x="85" y="1154"/>
                        </a:lnTo>
                        <a:lnTo>
                          <a:pt x="0" y="1160"/>
                        </a:lnTo>
                        <a:lnTo>
                          <a:pt x="0" y="2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5" name="Freeform 1148"/>
                  <p:cNvSpPr>
                    <a:spLocks/>
                  </p:cNvSpPr>
                  <p:nvPr/>
                </p:nvSpPr>
                <p:spPr bwMode="auto">
                  <a:xfrm>
                    <a:off x="3125" y="582"/>
                    <a:ext cx="7" cy="140"/>
                  </a:xfrm>
                  <a:custGeom>
                    <a:avLst/>
                    <a:gdLst>
                      <a:gd name="T0" fmla="*/ 78 w 78"/>
                      <a:gd name="T1" fmla="*/ 0 h 1119"/>
                      <a:gd name="T2" fmla="*/ 78 w 78"/>
                      <a:gd name="T3" fmla="*/ 1116 h 1119"/>
                      <a:gd name="T4" fmla="*/ 0 w 78"/>
                      <a:gd name="T5" fmla="*/ 1119 h 1119"/>
                      <a:gd name="T6" fmla="*/ 0 w 78"/>
                      <a:gd name="T7" fmla="*/ 29 h 1119"/>
                      <a:gd name="T8" fmla="*/ 78 w 78"/>
                      <a:gd name="T9" fmla="*/ 0 h 1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1119">
                        <a:moveTo>
                          <a:pt x="78" y="0"/>
                        </a:moveTo>
                        <a:lnTo>
                          <a:pt x="78" y="1116"/>
                        </a:lnTo>
                        <a:lnTo>
                          <a:pt x="0" y="1119"/>
                        </a:lnTo>
                        <a:lnTo>
                          <a:pt x="0" y="29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6" name="Freeform 1149"/>
                  <p:cNvSpPr>
                    <a:spLocks/>
                  </p:cNvSpPr>
                  <p:nvPr/>
                </p:nvSpPr>
                <p:spPr bwMode="auto">
                  <a:xfrm>
                    <a:off x="3124" y="583"/>
                    <a:ext cx="7" cy="139"/>
                  </a:xfrm>
                  <a:custGeom>
                    <a:avLst/>
                    <a:gdLst>
                      <a:gd name="T0" fmla="*/ 75 w 75"/>
                      <a:gd name="T1" fmla="*/ 0 h 1107"/>
                      <a:gd name="T2" fmla="*/ 75 w 75"/>
                      <a:gd name="T3" fmla="*/ 1104 h 1107"/>
                      <a:gd name="T4" fmla="*/ 0 w 75"/>
                      <a:gd name="T5" fmla="*/ 1107 h 1107"/>
                      <a:gd name="T6" fmla="*/ 0 w 75"/>
                      <a:gd name="T7" fmla="*/ 24 h 1107"/>
                      <a:gd name="T8" fmla="*/ 75 w 75"/>
                      <a:gd name="T9" fmla="*/ 0 h 1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107">
                        <a:moveTo>
                          <a:pt x="75" y="0"/>
                        </a:moveTo>
                        <a:lnTo>
                          <a:pt x="75" y="1104"/>
                        </a:lnTo>
                        <a:lnTo>
                          <a:pt x="0" y="1107"/>
                        </a:lnTo>
                        <a:lnTo>
                          <a:pt x="0" y="24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7" name="Freeform 1150"/>
                  <p:cNvSpPr>
                    <a:spLocks/>
                  </p:cNvSpPr>
                  <p:nvPr/>
                </p:nvSpPr>
                <p:spPr bwMode="auto">
                  <a:xfrm>
                    <a:off x="3112" y="588"/>
                    <a:ext cx="6" cy="135"/>
                  </a:xfrm>
                  <a:custGeom>
                    <a:avLst/>
                    <a:gdLst>
                      <a:gd name="T0" fmla="*/ 67 w 67"/>
                      <a:gd name="T1" fmla="*/ 0 h 1074"/>
                      <a:gd name="T2" fmla="*/ 67 w 67"/>
                      <a:gd name="T3" fmla="*/ 1072 h 1074"/>
                      <a:gd name="T4" fmla="*/ 0 w 67"/>
                      <a:gd name="T5" fmla="*/ 1074 h 1074"/>
                      <a:gd name="T6" fmla="*/ 0 w 67"/>
                      <a:gd name="T7" fmla="*/ 29 h 1074"/>
                      <a:gd name="T8" fmla="*/ 67 w 67"/>
                      <a:gd name="T9" fmla="*/ 0 h 10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1074">
                        <a:moveTo>
                          <a:pt x="67" y="0"/>
                        </a:moveTo>
                        <a:lnTo>
                          <a:pt x="67" y="1072"/>
                        </a:lnTo>
                        <a:lnTo>
                          <a:pt x="0" y="1074"/>
                        </a:lnTo>
                        <a:lnTo>
                          <a:pt x="0" y="29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8" name="Freeform 1151"/>
                  <p:cNvSpPr>
                    <a:spLocks/>
                  </p:cNvSpPr>
                  <p:nvPr/>
                </p:nvSpPr>
                <p:spPr bwMode="auto">
                  <a:xfrm>
                    <a:off x="3110" y="591"/>
                    <a:ext cx="6" cy="132"/>
                  </a:xfrm>
                  <a:custGeom>
                    <a:avLst/>
                    <a:gdLst>
                      <a:gd name="T0" fmla="*/ 69 w 69"/>
                      <a:gd name="T1" fmla="*/ 0 h 1058"/>
                      <a:gd name="T2" fmla="*/ 69 w 69"/>
                      <a:gd name="T3" fmla="*/ 1058 h 1058"/>
                      <a:gd name="T4" fmla="*/ 0 w 69"/>
                      <a:gd name="T5" fmla="*/ 1057 h 1058"/>
                      <a:gd name="T6" fmla="*/ 0 w 69"/>
                      <a:gd name="T7" fmla="*/ 25 h 1058"/>
                      <a:gd name="T8" fmla="*/ 69 w 69"/>
                      <a:gd name="T9" fmla="*/ 0 h 10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058">
                        <a:moveTo>
                          <a:pt x="69" y="0"/>
                        </a:moveTo>
                        <a:lnTo>
                          <a:pt x="69" y="1058"/>
                        </a:lnTo>
                        <a:lnTo>
                          <a:pt x="0" y="1057"/>
                        </a:lnTo>
                        <a:lnTo>
                          <a:pt x="0" y="25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96" name="Group 1152"/>
                <p:cNvGrpSpPr>
                  <a:grpSpLocks/>
                </p:cNvGrpSpPr>
                <p:nvPr/>
              </p:nvGrpSpPr>
              <p:grpSpPr bwMode="auto">
                <a:xfrm>
                  <a:off x="3079" y="717"/>
                  <a:ext cx="102" cy="74"/>
                  <a:chOff x="3079" y="717"/>
                  <a:chExt cx="102" cy="74"/>
                </a:xfrm>
              </p:grpSpPr>
              <p:sp>
                <p:nvSpPr>
                  <p:cNvPr id="197" name="Freeform 1153"/>
                  <p:cNvSpPr>
                    <a:spLocks/>
                  </p:cNvSpPr>
                  <p:nvPr/>
                </p:nvSpPr>
                <p:spPr bwMode="auto">
                  <a:xfrm>
                    <a:off x="3156" y="717"/>
                    <a:ext cx="25" cy="41"/>
                  </a:xfrm>
                  <a:custGeom>
                    <a:avLst/>
                    <a:gdLst>
                      <a:gd name="T0" fmla="*/ 270 w 270"/>
                      <a:gd name="T1" fmla="*/ 309 h 324"/>
                      <a:gd name="T2" fmla="*/ 0 w 270"/>
                      <a:gd name="T3" fmla="*/ 324 h 324"/>
                      <a:gd name="T4" fmla="*/ 0 w 270"/>
                      <a:gd name="T5" fmla="*/ 10 h 324"/>
                      <a:gd name="T6" fmla="*/ 270 w 270"/>
                      <a:gd name="T7" fmla="*/ 0 h 324"/>
                      <a:gd name="T8" fmla="*/ 270 w 270"/>
                      <a:gd name="T9" fmla="*/ 309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0" h="324">
                        <a:moveTo>
                          <a:pt x="270" y="309"/>
                        </a:moveTo>
                        <a:lnTo>
                          <a:pt x="0" y="324"/>
                        </a:lnTo>
                        <a:lnTo>
                          <a:pt x="0" y="10"/>
                        </a:lnTo>
                        <a:lnTo>
                          <a:pt x="270" y="0"/>
                        </a:lnTo>
                        <a:lnTo>
                          <a:pt x="270" y="309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98" name="Group 1154"/>
                  <p:cNvGrpSpPr>
                    <a:grpSpLocks/>
                  </p:cNvGrpSpPr>
                  <p:nvPr/>
                </p:nvGrpSpPr>
                <p:grpSpPr bwMode="auto">
                  <a:xfrm>
                    <a:off x="3079" y="751"/>
                    <a:ext cx="81" cy="40"/>
                    <a:chOff x="3079" y="751"/>
                    <a:chExt cx="81" cy="40"/>
                  </a:xfrm>
                </p:grpSpPr>
                <p:sp>
                  <p:nvSpPr>
                    <p:cNvPr id="207" name="Freeform 1155"/>
                    <p:cNvSpPr>
                      <a:spLocks/>
                    </p:cNvSpPr>
                    <p:nvPr/>
                  </p:nvSpPr>
                  <p:spPr bwMode="auto">
                    <a:xfrm>
                      <a:off x="3079" y="754"/>
                      <a:ext cx="4" cy="30"/>
                    </a:xfrm>
                    <a:custGeom>
                      <a:avLst/>
                      <a:gdLst>
                        <a:gd name="T0" fmla="*/ 0 w 37"/>
                        <a:gd name="T1" fmla="*/ 4 h 235"/>
                        <a:gd name="T2" fmla="*/ 0 w 37"/>
                        <a:gd name="T3" fmla="*/ 231 h 235"/>
                        <a:gd name="T4" fmla="*/ 37 w 37"/>
                        <a:gd name="T5" fmla="*/ 235 h 235"/>
                        <a:gd name="T6" fmla="*/ 37 w 37"/>
                        <a:gd name="T7" fmla="*/ 0 h 235"/>
                        <a:gd name="T8" fmla="*/ 0 w 37"/>
                        <a:gd name="T9" fmla="*/ 4 h 2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" h="235">
                          <a:moveTo>
                            <a:pt x="0" y="4"/>
                          </a:moveTo>
                          <a:lnTo>
                            <a:pt x="0" y="231"/>
                          </a:lnTo>
                          <a:lnTo>
                            <a:pt x="37" y="235"/>
                          </a:lnTo>
                          <a:lnTo>
                            <a:pt x="37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08" name="Freeform 1156"/>
                    <p:cNvSpPr>
                      <a:spLocks/>
                    </p:cNvSpPr>
                    <p:nvPr/>
                  </p:nvSpPr>
                  <p:spPr bwMode="auto">
                    <a:xfrm>
                      <a:off x="3154" y="755"/>
                      <a:ext cx="6" cy="36"/>
                    </a:xfrm>
                    <a:custGeom>
                      <a:avLst/>
                      <a:gdLst>
                        <a:gd name="T0" fmla="*/ 63 w 63"/>
                        <a:gd name="T1" fmla="*/ 0 h 291"/>
                        <a:gd name="T2" fmla="*/ 63 w 63"/>
                        <a:gd name="T3" fmla="*/ 291 h 291"/>
                        <a:gd name="T4" fmla="*/ 33 w 63"/>
                        <a:gd name="T5" fmla="*/ 291 h 291"/>
                        <a:gd name="T6" fmla="*/ 8 w 63"/>
                        <a:gd name="T7" fmla="*/ 291 h 291"/>
                        <a:gd name="T8" fmla="*/ 0 w 63"/>
                        <a:gd name="T9" fmla="*/ 291 h 291"/>
                        <a:gd name="T10" fmla="*/ 0 w 63"/>
                        <a:gd name="T11" fmla="*/ 0 h 291"/>
                        <a:gd name="T12" fmla="*/ 63 w 63"/>
                        <a:gd name="T13" fmla="*/ 0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3" h="291">
                          <a:moveTo>
                            <a:pt x="63" y="0"/>
                          </a:moveTo>
                          <a:lnTo>
                            <a:pt x="63" y="291"/>
                          </a:lnTo>
                          <a:lnTo>
                            <a:pt x="33" y="291"/>
                          </a:lnTo>
                          <a:lnTo>
                            <a:pt x="8" y="291"/>
                          </a:lnTo>
                          <a:lnTo>
                            <a:pt x="0" y="291"/>
                          </a:lnTo>
                          <a:lnTo>
                            <a:pt x="0" y="0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09" name="Freeform 1157"/>
                    <p:cNvSpPr>
                      <a:spLocks/>
                    </p:cNvSpPr>
                    <p:nvPr/>
                  </p:nvSpPr>
                  <p:spPr bwMode="auto">
                    <a:xfrm>
                      <a:off x="3124" y="752"/>
                      <a:ext cx="5" cy="37"/>
                    </a:xfrm>
                    <a:custGeom>
                      <a:avLst/>
                      <a:gdLst>
                        <a:gd name="T0" fmla="*/ 59 w 59"/>
                        <a:gd name="T1" fmla="*/ 23 h 297"/>
                        <a:gd name="T2" fmla="*/ 59 w 59"/>
                        <a:gd name="T3" fmla="*/ 297 h 297"/>
                        <a:gd name="T4" fmla="*/ 0 w 59"/>
                        <a:gd name="T5" fmla="*/ 293 h 297"/>
                        <a:gd name="T6" fmla="*/ 0 w 59"/>
                        <a:gd name="T7" fmla="*/ 0 h 297"/>
                        <a:gd name="T8" fmla="*/ 59 w 59"/>
                        <a:gd name="T9" fmla="*/ 23 h 2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9" h="297">
                          <a:moveTo>
                            <a:pt x="59" y="23"/>
                          </a:moveTo>
                          <a:lnTo>
                            <a:pt x="59" y="297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59" y="2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10" name="Freeform 1158"/>
                    <p:cNvSpPr>
                      <a:spLocks/>
                    </p:cNvSpPr>
                    <p:nvPr/>
                  </p:nvSpPr>
                  <p:spPr bwMode="auto">
                    <a:xfrm>
                      <a:off x="3101" y="752"/>
                      <a:ext cx="4" cy="35"/>
                    </a:xfrm>
                    <a:custGeom>
                      <a:avLst/>
                      <a:gdLst>
                        <a:gd name="T0" fmla="*/ 45 w 45"/>
                        <a:gd name="T1" fmla="*/ 28 h 275"/>
                        <a:gd name="T2" fmla="*/ 45 w 45"/>
                        <a:gd name="T3" fmla="*/ 275 h 275"/>
                        <a:gd name="T4" fmla="*/ 0 w 45"/>
                        <a:gd name="T5" fmla="*/ 271 h 275"/>
                        <a:gd name="T6" fmla="*/ 0 w 45"/>
                        <a:gd name="T7" fmla="*/ 0 h 275"/>
                        <a:gd name="T8" fmla="*/ 45 w 45"/>
                        <a:gd name="T9" fmla="*/ 28 h 2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75">
                          <a:moveTo>
                            <a:pt x="45" y="28"/>
                          </a:moveTo>
                          <a:lnTo>
                            <a:pt x="45" y="275"/>
                          </a:lnTo>
                          <a:lnTo>
                            <a:pt x="0" y="271"/>
                          </a:lnTo>
                          <a:lnTo>
                            <a:pt x="0" y="0"/>
                          </a:lnTo>
                          <a:lnTo>
                            <a:pt x="45" y="28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11" name="Freeform 1159"/>
                    <p:cNvSpPr>
                      <a:spLocks/>
                    </p:cNvSpPr>
                    <p:nvPr/>
                  </p:nvSpPr>
                  <p:spPr bwMode="auto">
                    <a:xfrm>
                      <a:off x="3079" y="755"/>
                      <a:ext cx="4" cy="9"/>
                    </a:xfrm>
                    <a:custGeom>
                      <a:avLst/>
                      <a:gdLst>
                        <a:gd name="T0" fmla="*/ 0 w 37"/>
                        <a:gd name="T1" fmla="*/ 7 h 68"/>
                        <a:gd name="T2" fmla="*/ 0 w 37"/>
                        <a:gd name="T3" fmla="*/ 41 h 68"/>
                        <a:gd name="T4" fmla="*/ 37 w 37"/>
                        <a:gd name="T5" fmla="*/ 68 h 68"/>
                        <a:gd name="T6" fmla="*/ 37 w 37"/>
                        <a:gd name="T7" fmla="*/ 0 h 68"/>
                        <a:gd name="T8" fmla="*/ 0 w 37"/>
                        <a:gd name="T9" fmla="*/ 7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" h="68">
                          <a:moveTo>
                            <a:pt x="0" y="7"/>
                          </a:moveTo>
                          <a:lnTo>
                            <a:pt x="0" y="41"/>
                          </a:lnTo>
                          <a:lnTo>
                            <a:pt x="37" y="68"/>
                          </a:lnTo>
                          <a:lnTo>
                            <a:pt x="37" y="0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91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12" name="Freeform 1160"/>
                    <p:cNvSpPr>
                      <a:spLocks/>
                    </p:cNvSpPr>
                    <p:nvPr/>
                  </p:nvSpPr>
                  <p:spPr bwMode="auto">
                    <a:xfrm>
                      <a:off x="3101" y="751"/>
                      <a:ext cx="4" cy="14"/>
                    </a:xfrm>
                    <a:custGeom>
                      <a:avLst/>
                      <a:gdLst>
                        <a:gd name="T0" fmla="*/ 0 w 45"/>
                        <a:gd name="T1" fmla="*/ 40 h 108"/>
                        <a:gd name="T2" fmla="*/ 0 w 45"/>
                        <a:gd name="T3" fmla="*/ 84 h 108"/>
                        <a:gd name="T4" fmla="*/ 45 w 45"/>
                        <a:gd name="T5" fmla="*/ 108 h 108"/>
                        <a:gd name="T6" fmla="*/ 45 w 45"/>
                        <a:gd name="T7" fmla="*/ 0 h 108"/>
                        <a:gd name="T8" fmla="*/ 0 w 45"/>
                        <a:gd name="T9" fmla="*/ 40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08">
                          <a:moveTo>
                            <a:pt x="0" y="40"/>
                          </a:moveTo>
                          <a:lnTo>
                            <a:pt x="0" y="84"/>
                          </a:lnTo>
                          <a:lnTo>
                            <a:pt x="45" y="108"/>
                          </a:lnTo>
                          <a:lnTo>
                            <a:pt x="45" y="0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rgbClr val="91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13" name="Freeform 1161"/>
                    <p:cNvSpPr>
                      <a:spLocks/>
                    </p:cNvSpPr>
                    <p:nvPr/>
                  </p:nvSpPr>
                  <p:spPr bwMode="auto">
                    <a:xfrm>
                      <a:off x="3124" y="752"/>
                      <a:ext cx="5" cy="15"/>
                    </a:xfrm>
                    <a:custGeom>
                      <a:avLst/>
                      <a:gdLst>
                        <a:gd name="T0" fmla="*/ 0 w 59"/>
                        <a:gd name="T1" fmla="*/ 32 h 123"/>
                        <a:gd name="T2" fmla="*/ 0 w 59"/>
                        <a:gd name="T3" fmla="*/ 94 h 123"/>
                        <a:gd name="T4" fmla="*/ 59 w 59"/>
                        <a:gd name="T5" fmla="*/ 123 h 123"/>
                        <a:gd name="T6" fmla="*/ 59 w 59"/>
                        <a:gd name="T7" fmla="*/ 0 h 123"/>
                        <a:gd name="T8" fmla="*/ 0 w 59"/>
                        <a:gd name="T9" fmla="*/ 32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9" h="123">
                          <a:moveTo>
                            <a:pt x="0" y="32"/>
                          </a:moveTo>
                          <a:lnTo>
                            <a:pt x="0" y="94"/>
                          </a:lnTo>
                          <a:lnTo>
                            <a:pt x="59" y="123"/>
                          </a:lnTo>
                          <a:lnTo>
                            <a:pt x="59" y="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91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14" name="Freeform 1162"/>
                    <p:cNvSpPr>
                      <a:spLocks/>
                    </p:cNvSpPr>
                    <p:nvPr/>
                  </p:nvSpPr>
                  <p:spPr bwMode="auto">
                    <a:xfrm>
                      <a:off x="3154" y="753"/>
                      <a:ext cx="6" cy="15"/>
                    </a:xfrm>
                    <a:custGeom>
                      <a:avLst/>
                      <a:gdLst>
                        <a:gd name="T0" fmla="*/ 0 w 63"/>
                        <a:gd name="T1" fmla="*/ 29 h 121"/>
                        <a:gd name="T2" fmla="*/ 0 w 63"/>
                        <a:gd name="T3" fmla="*/ 92 h 121"/>
                        <a:gd name="T4" fmla="*/ 63 w 63"/>
                        <a:gd name="T5" fmla="*/ 121 h 121"/>
                        <a:gd name="T6" fmla="*/ 63 w 63"/>
                        <a:gd name="T7" fmla="*/ 0 h 121"/>
                        <a:gd name="T8" fmla="*/ 0 w 63"/>
                        <a:gd name="T9" fmla="*/ 29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121">
                          <a:moveTo>
                            <a:pt x="0" y="29"/>
                          </a:moveTo>
                          <a:lnTo>
                            <a:pt x="0" y="92"/>
                          </a:lnTo>
                          <a:lnTo>
                            <a:pt x="63" y="121"/>
                          </a:lnTo>
                          <a:lnTo>
                            <a:pt x="63" y="0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91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199" name="Freeform 1163"/>
                  <p:cNvSpPr>
                    <a:spLocks/>
                  </p:cNvSpPr>
                  <p:nvPr/>
                </p:nvSpPr>
                <p:spPr bwMode="auto">
                  <a:xfrm>
                    <a:off x="3079" y="718"/>
                    <a:ext cx="78" cy="40"/>
                  </a:xfrm>
                  <a:custGeom>
                    <a:avLst/>
                    <a:gdLst>
                      <a:gd name="T0" fmla="*/ 857 w 857"/>
                      <a:gd name="T1" fmla="*/ 317 h 317"/>
                      <a:gd name="T2" fmla="*/ 0 w 857"/>
                      <a:gd name="T3" fmla="*/ 317 h 317"/>
                      <a:gd name="T4" fmla="*/ 0 w 857"/>
                      <a:gd name="T5" fmla="*/ 48 h 317"/>
                      <a:gd name="T6" fmla="*/ 857 w 857"/>
                      <a:gd name="T7" fmla="*/ 0 h 317"/>
                      <a:gd name="T8" fmla="*/ 857 w 857"/>
                      <a:gd name="T9" fmla="*/ 317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7" h="317">
                        <a:moveTo>
                          <a:pt x="857" y="317"/>
                        </a:moveTo>
                        <a:lnTo>
                          <a:pt x="0" y="317"/>
                        </a:lnTo>
                        <a:lnTo>
                          <a:pt x="0" y="48"/>
                        </a:lnTo>
                        <a:lnTo>
                          <a:pt x="857" y="0"/>
                        </a:lnTo>
                        <a:lnTo>
                          <a:pt x="857" y="317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200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3161" y="755"/>
                    <a:ext cx="19" cy="30"/>
                    <a:chOff x="3161" y="755"/>
                    <a:chExt cx="19" cy="30"/>
                  </a:xfrm>
                </p:grpSpPr>
                <p:sp>
                  <p:nvSpPr>
                    <p:cNvPr id="201" name="Freeform 1165"/>
                    <p:cNvSpPr>
                      <a:spLocks/>
                    </p:cNvSpPr>
                    <p:nvPr/>
                  </p:nvSpPr>
                  <p:spPr bwMode="auto">
                    <a:xfrm>
                      <a:off x="3161" y="755"/>
                      <a:ext cx="19" cy="30"/>
                    </a:xfrm>
                    <a:custGeom>
                      <a:avLst/>
                      <a:gdLst>
                        <a:gd name="T0" fmla="*/ 212 w 212"/>
                        <a:gd name="T1" fmla="*/ 0 h 245"/>
                        <a:gd name="T2" fmla="*/ 0 w 212"/>
                        <a:gd name="T3" fmla="*/ 12 h 245"/>
                        <a:gd name="T4" fmla="*/ 0 w 212"/>
                        <a:gd name="T5" fmla="*/ 245 h 245"/>
                        <a:gd name="T6" fmla="*/ 212 w 212"/>
                        <a:gd name="T7" fmla="*/ 244 h 245"/>
                        <a:gd name="T8" fmla="*/ 212 w 212"/>
                        <a:gd name="T9" fmla="*/ 0 h 2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245">
                          <a:moveTo>
                            <a:pt x="212" y="0"/>
                          </a:moveTo>
                          <a:lnTo>
                            <a:pt x="0" y="12"/>
                          </a:lnTo>
                          <a:lnTo>
                            <a:pt x="0" y="245"/>
                          </a:lnTo>
                          <a:lnTo>
                            <a:pt x="212" y="244"/>
                          </a:lnTo>
                          <a:lnTo>
                            <a:pt x="212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202" name="Group 1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70" y="756"/>
                      <a:ext cx="10" cy="29"/>
                      <a:chOff x="3170" y="756"/>
                      <a:chExt cx="10" cy="29"/>
                    </a:xfrm>
                  </p:grpSpPr>
                  <p:sp>
                    <p:nvSpPr>
                      <p:cNvPr id="203" name="Line 1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0" y="756"/>
                        <a:ext cx="1" cy="2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20202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04" name="Line 11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0" y="769"/>
                        <a:ext cx="1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20202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05" name="Line 11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5" y="769"/>
                        <a:ext cx="1" cy="1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20202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06" name="Line 1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0" y="784"/>
                        <a:ext cx="1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CECECE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" name="그룹 1"/>
          <p:cNvGrpSpPr/>
          <p:nvPr/>
        </p:nvGrpSpPr>
        <p:grpSpPr>
          <a:xfrm>
            <a:off x="2654720" y="2304384"/>
            <a:ext cx="6180559" cy="4156448"/>
            <a:chOff x="4377576" y="3204615"/>
            <a:chExt cx="4522309" cy="3236234"/>
          </a:xfrm>
        </p:grpSpPr>
        <p:sp>
          <p:nvSpPr>
            <p:cNvPr id="268" name="모서리가 둥근 직사각형 267"/>
            <p:cNvSpPr/>
            <p:nvPr/>
          </p:nvSpPr>
          <p:spPr bwMode="auto">
            <a:xfrm>
              <a:off x="4377576" y="3204615"/>
              <a:ext cx="4522309" cy="3236234"/>
            </a:xfrm>
            <a:prstGeom prst="roundRect">
              <a:avLst>
                <a:gd name="adj" fmla="val 959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00B0F0"/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69" name="Rectangle 14"/>
            <p:cNvSpPr>
              <a:spLocks noChangeArrowheads="1"/>
            </p:cNvSpPr>
            <p:nvPr/>
          </p:nvSpPr>
          <p:spPr bwMode="auto">
            <a:xfrm>
              <a:off x="4467142" y="3205642"/>
              <a:ext cx="4432743" cy="175087"/>
            </a:xfrm>
            <a:prstGeom prst="roundRect">
              <a:avLst/>
            </a:prstGeom>
            <a:solidFill>
              <a:srgbClr val="00B0F0"/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ko-KR" b="1" dirty="0" smtClean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After</a:t>
              </a:r>
              <a:endParaRPr lang="en-US" altLang="ko-KR" b="1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  <p:grpSp>
          <p:nvGrpSpPr>
            <p:cNvPr id="270" name="그룹 269"/>
            <p:cNvGrpSpPr/>
            <p:nvPr/>
          </p:nvGrpSpPr>
          <p:grpSpPr>
            <a:xfrm>
              <a:off x="6350904" y="4186371"/>
              <a:ext cx="1102960" cy="1309717"/>
              <a:chOff x="3526372" y="3661767"/>
              <a:chExt cx="1966924" cy="1927473"/>
            </a:xfrm>
          </p:grpSpPr>
          <p:grpSp>
            <p:nvGrpSpPr>
              <p:cNvPr id="271" name="그룹 149"/>
              <p:cNvGrpSpPr/>
              <p:nvPr/>
            </p:nvGrpSpPr>
            <p:grpSpPr>
              <a:xfrm>
                <a:off x="3526372" y="3903306"/>
                <a:ext cx="1966924" cy="1685934"/>
                <a:chOff x="3526372" y="3471258"/>
                <a:chExt cx="1966924" cy="1685934"/>
              </a:xfrm>
            </p:grpSpPr>
            <p:grpSp>
              <p:nvGrpSpPr>
                <p:cNvPr id="274" name="그룹 148"/>
                <p:cNvGrpSpPr/>
                <p:nvPr/>
              </p:nvGrpSpPr>
              <p:grpSpPr>
                <a:xfrm>
                  <a:off x="3687753" y="3471258"/>
                  <a:ext cx="1742133" cy="1685934"/>
                  <a:chOff x="3687753" y="3471258"/>
                  <a:chExt cx="1742133" cy="1685934"/>
                </a:xfrm>
              </p:grpSpPr>
              <p:sp>
                <p:nvSpPr>
                  <p:cNvPr id="276" name="타원 275"/>
                  <p:cNvSpPr/>
                  <p:nvPr/>
                </p:nvSpPr>
                <p:spPr bwMode="auto">
                  <a:xfrm>
                    <a:off x="3856346" y="3611752"/>
                    <a:ext cx="1404946" cy="1404946"/>
                  </a:xfrm>
                  <a:prstGeom prst="ellipse">
                    <a:avLst/>
                  </a:prstGeom>
                  <a:solidFill>
                    <a:srgbClr val="064188"/>
                  </a:solidFill>
                  <a:ln w="19050"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>
                      <a:lnSpc>
                        <a:spcPts val="1400"/>
                      </a:lnSpc>
                      <a:spcBef>
                        <a:spcPct val="50000"/>
                      </a:spcBef>
                      <a:buSzPct val="65000"/>
                    </a:pPr>
                    <a:endParaRPr lang="ko-KR" altLang="en-US" sz="2000" dirty="0">
                      <a:solidFill>
                        <a:schemeClr val="bg1"/>
                      </a:solidFill>
                      <a:latin typeface="Arial" charset="0"/>
                      <a:ea typeface="돋움" pitchFamily="50" charset="-127"/>
                      <a:cs typeface="Arial" charset="0"/>
                    </a:endParaRPr>
                  </a:p>
                </p:txBody>
              </p:sp>
              <p:sp>
                <p:nvSpPr>
                  <p:cNvPr id="277" name="도넛 276"/>
                  <p:cNvSpPr/>
                  <p:nvPr/>
                </p:nvSpPr>
                <p:spPr bwMode="auto">
                  <a:xfrm>
                    <a:off x="3743951" y="3499357"/>
                    <a:ext cx="1629737" cy="1629736"/>
                  </a:xfrm>
                  <a:prstGeom prst="donut">
                    <a:avLst>
                      <a:gd name="adj" fmla="val 8398"/>
                    </a:avLst>
                  </a:prstGeom>
                  <a:solidFill>
                    <a:schemeClr val="bg1"/>
                  </a:solidFill>
                  <a:ln w="19050"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>
                      <a:lnSpc>
                        <a:spcPts val="1400"/>
                      </a:lnSpc>
                      <a:spcBef>
                        <a:spcPct val="50000"/>
                      </a:spcBef>
                      <a:buSzPct val="65000"/>
                    </a:pPr>
                    <a:endParaRPr lang="ko-KR" altLang="en-US" sz="2000" dirty="0">
                      <a:solidFill>
                        <a:schemeClr val="bg1"/>
                      </a:solidFill>
                      <a:latin typeface="Arial" charset="0"/>
                      <a:ea typeface="돋움" pitchFamily="50" charset="-127"/>
                      <a:cs typeface="Arial" charset="0"/>
                    </a:endParaRPr>
                  </a:p>
                </p:txBody>
              </p:sp>
              <p:sp>
                <p:nvSpPr>
                  <p:cNvPr id="278" name="도넛 277"/>
                  <p:cNvSpPr/>
                  <p:nvPr/>
                </p:nvSpPr>
                <p:spPr bwMode="auto">
                  <a:xfrm>
                    <a:off x="3687753" y="3471258"/>
                    <a:ext cx="1742133" cy="1685934"/>
                  </a:xfrm>
                  <a:prstGeom prst="donut">
                    <a:avLst>
                      <a:gd name="adj" fmla="val 5975"/>
                    </a:avLst>
                  </a:prstGeom>
                  <a:solidFill>
                    <a:srgbClr val="00B0F0">
                      <a:alpha val="50000"/>
                    </a:srgbClr>
                  </a:solidFill>
                  <a:ln w="19050"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>
                      <a:lnSpc>
                        <a:spcPts val="1400"/>
                      </a:lnSpc>
                      <a:spcBef>
                        <a:spcPct val="50000"/>
                      </a:spcBef>
                      <a:buSzPct val="65000"/>
                    </a:pPr>
                    <a:endParaRPr lang="ko-KR" altLang="en-US" sz="2000" dirty="0">
                      <a:solidFill>
                        <a:schemeClr val="bg1"/>
                      </a:solidFill>
                      <a:latin typeface="Arial" charset="0"/>
                      <a:ea typeface="돋움" pitchFamily="50" charset="-127"/>
                      <a:cs typeface="Arial" charset="0"/>
                    </a:endParaRPr>
                  </a:p>
                </p:txBody>
              </p:sp>
            </p:grpSp>
            <p:sp>
              <p:nvSpPr>
                <p:cNvPr id="275" name="직사각형 25"/>
                <p:cNvSpPr>
                  <a:spLocks noChangeArrowheads="1"/>
                </p:cNvSpPr>
                <p:nvPr/>
              </p:nvSpPr>
              <p:spPr bwMode="auto">
                <a:xfrm>
                  <a:off x="3526372" y="3900589"/>
                  <a:ext cx="1966924" cy="428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400" b="1" spc="-60" dirty="0" smtClean="0">
                      <a:gradFill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2700000" algn="tl" rotWithShape="0">
                          <a:prstClr val="black">
                            <a:alpha val="47000"/>
                          </a:prstClr>
                        </a:outerShdw>
                      </a:effectLst>
                      <a:latin typeface="+mn-ea"/>
                      <a:cs typeface="Arial" pitchFamily="34" charset="0"/>
                    </a:rPr>
                    <a:t>KONEPS</a:t>
                  </a:r>
                  <a:endParaRPr lang="en-US" altLang="ko-KR" sz="1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+mn-ea"/>
                    <a:cs typeface="Arial" pitchFamily="34" charset="0"/>
                  </a:endParaRPr>
                </a:p>
              </p:txBody>
            </p:sp>
          </p:grpSp>
          <p:pic>
            <p:nvPicPr>
              <p:cNvPr id="272" name="그림 271" descr="1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156782" y="4715812"/>
                <a:ext cx="674275" cy="613275"/>
              </a:xfrm>
              <a:prstGeom prst="rect">
                <a:avLst/>
              </a:prstGeom>
            </p:spPr>
          </p:pic>
          <p:pic>
            <p:nvPicPr>
              <p:cNvPr id="273" name="그림 272" descr="14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312543" y="3661767"/>
                <a:ext cx="459482" cy="397110"/>
              </a:xfrm>
              <a:prstGeom prst="rect">
                <a:avLst/>
              </a:prstGeom>
            </p:spPr>
          </p:pic>
        </p:grpSp>
        <p:sp>
          <p:nvSpPr>
            <p:cNvPr id="279" name="자유형 278"/>
            <p:cNvSpPr/>
            <p:nvPr/>
          </p:nvSpPr>
          <p:spPr bwMode="auto">
            <a:xfrm rot="2469217">
              <a:off x="4907948" y="3690598"/>
              <a:ext cx="1330631" cy="646189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80" name="자유형 279"/>
            <p:cNvSpPr/>
            <p:nvPr/>
          </p:nvSpPr>
          <p:spPr bwMode="auto">
            <a:xfrm rot="1114359">
              <a:off x="4902881" y="4275952"/>
              <a:ext cx="1151029" cy="573663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81" name="자유형 280"/>
            <p:cNvSpPr/>
            <p:nvPr/>
          </p:nvSpPr>
          <p:spPr bwMode="auto">
            <a:xfrm rot="18781901" flipV="1">
              <a:off x="4910303" y="5377270"/>
              <a:ext cx="1484395" cy="634256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82" name="자유형 281"/>
            <p:cNvSpPr/>
            <p:nvPr/>
          </p:nvSpPr>
          <p:spPr bwMode="auto">
            <a:xfrm rot="19888646" flipV="1">
              <a:off x="4875813" y="4895962"/>
              <a:ext cx="1220219" cy="573663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83" name="자유형 282"/>
            <p:cNvSpPr/>
            <p:nvPr/>
          </p:nvSpPr>
          <p:spPr bwMode="auto">
            <a:xfrm rot="1191565" flipH="1" flipV="1">
              <a:off x="7543233" y="4369721"/>
              <a:ext cx="704052" cy="639707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284" name="그림 283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1239" y="4469217"/>
              <a:ext cx="166691" cy="150050"/>
            </a:xfrm>
            <a:prstGeom prst="rect">
              <a:avLst/>
            </a:prstGeom>
          </p:spPr>
        </p:pic>
        <p:pic>
          <p:nvPicPr>
            <p:cNvPr id="285" name="그림 284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02194" y="4672916"/>
              <a:ext cx="166691" cy="150050"/>
            </a:xfrm>
            <a:prstGeom prst="rect">
              <a:avLst/>
            </a:prstGeom>
          </p:spPr>
        </p:pic>
        <p:pic>
          <p:nvPicPr>
            <p:cNvPr id="286" name="그림 285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02193" y="4897423"/>
              <a:ext cx="166691" cy="150050"/>
            </a:xfrm>
            <a:prstGeom prst="rect">
              <a:avLst/>
            </a:prstGeom>
          </p:spPr>
        </p:pic>
        <p:pic>
          <p:nvPicPr>
            <p:cNvPr id="287" name="그림 286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40125" y="5075986"/>
              <a:ext cx="166691" cy="150050"/>
            </a:xfrm>
            <a:prstGeom prst="rect">
              <a:avLst/>
            </a:prstGeom>
          </p:spPr>
        </p:pic>
        <p:pic>
          <p:nvPicPr>
            <p:cNvPr id="288" name="그림 287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79066" y="4405051"/>
              <a:ext cx="166691" cy="150050"/>
            </a:xfrm>
            <a:prstGeom prst="rect">
              <a:avLst/>
            </a:prstGeom>
          </p:spPr>
        </p:pic>
        <p:pic>
          <p:nvPicPr>
            <p:cNvPr id="289" name="그림 288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40421" y="5035929"/>
              <a:ext cx="166691" cy="150050"/>
            </a:xfrm>
            <a:prstGeom prst="rect">
              <a:avLst/>
            </a:prstGeom>
          </p:spPr>
        </p:pic>
        <p:pic>
          <p:nvPicPr>
            <p:cNvPr id="290" name="그림 289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54246" y="4565578"/>
              <a:ext cx="166691" cy="150050"/>
            </a:xfrm>
            <a:prstGeom prst="rect">
              <a:avLst/>
            </a:prstGeom>
          </p:spPr>
        </p:pic>
        <p:pic>
          <p:nvPicPr>
            <p:cNvPr id="291" name="그림 290" descr="17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1605" y="4822732"/>
              <a:ext cx="166691" cy="150050"/>
            </a:xfrm>
            <a:prstGeom prst="rect">
              <a:avLst/>
            </a:prstGeom>
          </p:spPr>
        </p:pic>
        <p:sp>
          <p:nvSpPr>
            <p:cNvPr id="292" name="Rectangle 14"/>
            <p:cNvSpPr>
              <a:spLocks noChangeArrowheads="1"/>
            </p:cNvSpPr>
            <p:nvPr/>
          </p:nvSpPr>
          <p:spPr bwMode="auto">
            <a:xfrm>
              <a:off x="5340073" y="4629820"/>
              <a:ext cx="834695" cy="330309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 smtClean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+mn-ea"/>
                  <a:cs typeface="Arial" pitchFamily="34" charset="0"/>
                </a:rPr>
                <a:t>Public Entities</a:t>
              </a:r>
              <a:endParaRPr lang="en-US" altLang="ko-KR" sz="12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pic>
          <p:nvPicPr>
            <p:cNvPr id="293" name="Picture 3" descr="C:\Users\mono\Desktop\2012.04.12_통계청\본격작업\이미지\208972 [Converted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20" y="3517819"/>
              <a:ext cx="458156" cy="683898"/>
            </a:xfrm>
            <a:prstGeom prst="rect">
              <a:avLst/>
            </a:prstGeom>
            <a:noFill/>
            <a:effectLst>
              <a:outerShdw blurRad="76200" dist="50800" dir="5400000" sx="96000" sy="96000" algn="t" rotWithShape="0">
                <a:prstClr val="black">
                  <a:alpha val="8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4" name="Group 149"/>
            <p:cNvGrpSpPr>
              <a:grpSpLocks/>
            </p:cNvGrpSpPr>
            <p:nvPr/>
          </p:nvGrpSpPr>
          <p:grpSpPr bwMode="auto">
            <a:xfrm>
              <a:off x="4393080" y="4444837"/>
              <a:ext cx="712296" cy="517842"/>
              <a:chOff x="3168" y="685"/>
              <a:chExt cx="735" cy="466"/>
            </a:xfrm>
          </p:grpSpPr>
          <p:grpSp>
            <p:nvGrpSpPr>
              <p:cNvPr id="295" name="Group 150"/>
              <p:cNvGrpSpPr>
                <a:grpSpLocks/>
              </p:cNvGrpSpPr>
              <p:nvPr/>
            </p:nvGrpSpPr>
            <p:grpSpPr bwMode="auto">
              <a:xfrm>
                <a:off x="3504" y="685"/>
                <a:ext cx="399" cy="466"/>
                <a:chOff x="4734" y="2400"/>
                <a:chExt cx="740" cy="1090"/>
              </a:xfrm>
            </p:grpSpPr>
            <p:grpSp>
              <p:nvGrpSpPr>
                <p:cNvPr id="337" name="Group 151"/>
                <p:cNvGrpSpPr>
                  <a:grpSpLocks/>
                </p:cNvGrpSpPr>
                <p:nvPr/>
              </p:nvGrpSpPr>
              <p:grpSpPr bwMode="auto">
                <a:xfrm>
                  <a:off x="4734" y="2400"/>
                  <a:ext cx="740" cy="1090"/>
                  <a:chOff x="4734" y="2400"/>
                  <a:chExt cx="740" cy="1090"/>
                </a:xfrm>
              </p:grpSpPr>
              <p:grpSp>
                <p:nvGrpSpPr>
                  <p:cNvPr id="38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4943" y="2400"/>
                    <a:ext cx="294" cy="61"/>
                    <a:chOff x="4943" y="2400"/>
                    <a:chExt cx="294" cy="61"/>
                  </a:xfrm>
                </p:grpSpPr>
                <p:sp>
                  <p:nvSpPr>
                    <p:cNvPr id="388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018" y="2400"/>
                      <a:ext cx="219" cy="56"/>
                    </a:xfrm>
                    <a:custGeom>
                      <a:avLst/>
                      <a:gdLst>
                        <a:gd name="T0" fmla="*/ 1 w 219"/>
                        <a:gd name="T1" fmla="*/ 0 h 169"/>
                        <a:gd name="T2" fmla="*/ 219 w 219"/>
                        <a:gd name="T3" fmla="*/ 58 h 169"/>
                        <a:gd name="T4" fmla="*/ 219 w 219"/>
                        <a:gd name="T5" fmla="*/ 169 h 169"/>
                        <a:gd name="T6" fmla="*/ 0 w 219"/>
                        <a:gd name="T7" fmla="*/ 106 h 169"/>
                        <a:gd name="T8" fmla="*/ 1 w 219"/>
                        <a:gd name="T9" fmla="*/ 0 h 1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9" h="169">
                          <a:moveTo>
                            <a:pt x="1" y="0"/>
                          </a:moveTo>
                          <a:lnTo>
                            <a:pt x="219" y="58"/>
                          </a:lnTo>
                          <a:lnTo>
                            <a:pt x="219" y="169"/>
                          </a:lnTo>
                          <a:lnTo>
                            <a:pt x="0" y="106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9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943" y="2400"/>
                      <a:ext cx="76" cy="61"/>
                    </a:xfrm>
                    <a:custGeom>
                      <a:avLst/>
                      <a:gdLst>
                        <a:gd name="T0" fmla="*/ 76 w 76"/>
                        <a:gd name="T1" fmla="*/ 0 h 183"/>
                        <a:gd name="T2" fmla="*/ 76 w 76"/>
                        <a:gd name="T3" fmla="*/ 105 h 183"/>
                        <a:gd name="T4" fmla="*/ 0 w 76"/>
                        <a:gd name="T5" fmla="*/ 183 h 183"/>
                        <a:gd name="T6" fmla="*/ 0 w 76"/>
                        <a:gd name="T7" fmla="*/ 80 h 183"/>
                        <a:gd name="T8" fmla="*/ 76 w 76"/>
                        <a:gd name="T9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6" h="183">
                          <a:moveTo>
                            <a:pt x="76" y="0"/>
                          </a:moveTo>
                          <a:lnTo>
                            <a:pt x="76" y="105"/>
                          </a:lnTo>
                          <a:lnTo>
                            <a:pt x="0" y="183"/>
                          </a:lnTo>
                          <a:lnTo>
                            <a:pt x="0" y="80"/>
                          </a:lnTo>
                          <a:lnTo>
                            <a:pt x="76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90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4955" y="2410"/>
                      <a:ext cx="52" cy="42"/>
                    </a:xfrm>
                    <a:custGeom>
                      <a:avLst/>
                      <a:gdLst>
                        <a:gd name="T0" fmla="*/ 0 w 52"/>
                        <a:gd name="T1" fmla="*/ 127 h 127"/>
                        <a:gd name="T2" fmla="*/ 0 w 52"/>
                        <a:gd name="T3" fmla="*/ 54 h 127"/>
                        <a:gd name="T4" fmla="*/ 52 w 52"/>
                        <a:gd name="T5" fmla="*/ 0 h 127"/>
                        <a:gd name="T6" fmla="*/ 52 w 52"/>
                        <a:gd name="T7" fmla="*/ 69 h 127"/>
                        <a:gd name="T8" fmla="*/ 0 w 52"/>
                        <a:gd name="T9" fmla="*/ 127 h 1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127">
                          <a:moveTo>
                            <a:pt x="0" y="127"/>
                          </a:moveTo>
                          <a:lnTo>
                            <a:pt x="0" y="54"/>
                          </a:lnTo>
                          <a:lnTo>
                            <a:pt x="52" y="0"/>
                          </a:lnTo>
                          <a:lnTo>
                            <a:pt x="52" y="69"/>
                          </a:lnTo>
                          <a:lnTo>
                            <a:pt x="0" y="127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84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734" y="2421"/>
                    <a:ext cx="740" cy="1069"/>
                    <a:chOff x="4734" y="2421"/>
                    <a:chExt cx="740" cy="1069"/>
                  </a:xfrm>
                </p:grpSpPr>
                <p:sp>
                  <p:nvSpPr>
                    <p:cNvPr id="385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4" y="2423"/>
                      <a:ext cx="286" cy="1067"/>
                    </a:xfrm>
                    <a:custGeom>
                      <a:avLst/>
                      <a:gdLst>
                        <a:gd name="T0" fmla="*/ 0 w 286"/>
                        <a:gd name="T1" fmla="*/ 321 h 3201"/>
                        <a:gd name="T2" fmla="*/ 286 w 286"/>
                        <a:gd name="T3" fmla="*/ 0 h 3201"/>
                        <a:gd name="T4" fmla="*/ 284 w 286"/>
                        <a:gd name="T5" fmla="*/ 3201 h 3201"/>
                        <a:gd name="T6" fmla="*/ 0 w 286"/>
                        <a:gd name="T7" fmla="*/ 3185 h 3201"/>
                        <a:gd name="T8" fmla="*/ 0 w 286"/>
                        <a:gd name="T9" fmla="*/ 321 h 3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6" h="3201">
                          <a:moveTo>
                            <a:pt x="0" y="321"/>
                          </a:moveTo>
                          <a:lnTo>
                            <a:pt x="286" y="0"/>
                          </a:lnTo>
                          <a:lnTo>
                            <a:pt x="284" y="3201"/>
                          </a:lnTo>
                          <a:lnTo>
                            <a:pt x="0" y="3185"/>
                          </a:lnTo>
                          <a:lnTo>
                            <a:pt x="0" y="321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6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5021" y="2421"/>
                      <a:ext cx="453" cy="1068"/>
                    </a:xfrm>
                    <a:custGeom>
                      <a:avLst/>
                      <a:gdLst>
                        <a:gd name="T0" fmla="*/ 0 w 453"/>
                        <a:gd name="T1" fmla="*/ 0 h 3202"/>
                        <a:gd name="T2" fmla="*/ 368 w 453"/>
                        <a:gd name="T3" fmla="*/ 109 h 3202"/>
                        <a:gd name="T4" fmla="*/ 368 w 453"/>
                        <a:gd name="T5" fmla="*/ 3060 h 3202"/>
                        <a:gd name="T6" fmla="*/ 400 w 453"/>
                        <a:gd name="T7" fmla="*/ 3082 h 3202"/>
                        <a:gd name="T8" fmla="*/ 415 w 453"/>
                        <a:gd name="T9" fmla="*/ 3148 h 3202"/>
                        <a:gd name="T10" fmla="*/ 453 w 453"/>
                        <a:gd name="T11" fmla="*/ 3202 h 3202"/>
                        <a:gd name="T12" fmla="*/ 0 w 453"/>
                        <a:gd name="T13" fmla="*/ 3202 h 3202"/>
                        <a:gd name="T14" fmla="*/ 0 w 453"/>
                        <a:gd name="T15" fmla="*/ 0 h 3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53" h="3202">
                          <a:moveTo>
                            <a:pt x="0" y="0"/>
                          </a:moveTo>
                          <a:lnTo>
                            <a:pt x="368" y="109"/>
                          </a:lnTo>
                          <a:lnTo>
                            <a:pt x="368" y="3060"/>
                          </a:lnTo>
                          <a:lnTo>
                            <a:pt x="400" y="3082"/>
                          </a:lnTo>
                          <a:lnTo>
                            <a:pt x="415" y="3148"/>
                          </a:lnTo>
                          <a:lnTo>
                            <a:pt x="453" y="3202"/>
                          </a:lnTo>
                          <a:lnTo>
                            <a:pt x="0" y="320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7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5021" y="2424"/>
                      <a:ext cx="453" cy="1066"/>
                    </a:xfrm>
                    <a:custGeom>
                      <a:avLst/>
                      <a:gdLst>
                        <a:gd name="T0" fmla="*/ 0 w 453"/>
                        <a:gd name="T1" fmla="*/ 0 h 3198"/>
                        <a:gd name="T2" fmla="*/ 368 w 453"/>
                        <a:gd name="T3" fmla="*/ 106 h 3198"/>
                        <a:gd name="T4" fmla="*/ 368 w 453"/>
                        <a:gd name="T5" fmla="*/ 3056 h 3198"/>
                        <a:gd name="T6" fmla="*/ 400 w 453"/>
                        <a:gd name="T7" fmla="*/ 3079 h 3198"/>
                        <a:gd name="T8" fmla="*/ 415 w 453"/>
                        <a:gd name="T9" fmla="*/ 3144 h 3198"/>
                        <a:gd name="T10" fmla="*/ 453 w 453"/>
                        <a:gd name="T11" fmla="*/ 3198 h 3198"/>
                        <a:gd name="T12" fmla="*/ 0 w 453"/>
                        <a:gd name="T13" fmla="*/ 3198 h 3198"/>
                        <a:gd name="T14" fmla="*/ 0 w 453"/>
                        <a:gd name="T15" fmla="*/ 0 h 31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53" h="3198">
                          <a:moveTo>
                            <a:pt x="0" y="0"/>
                          </a:moveTo>
                          <a:lnTo>
                            <a:pt x="368" y="106"/>
                          </a:lnTo>
                          <a:lnTo>
                            <a:pt x="368" y="3056"/>
                          </a:lnTo>
                          <a:lnTo>
                            <a:pt x="400" y="3079"/>
                          </a:lnTo>
                          <a:lnTo>
                            <a:pt x="415" y="3144"/>
                          </a:lnTo>
                          <a:lnTo>
                            <a:pt x="453" y="3198"/>
                          </a:lnTo>
                          <a:lnTo>
                            <a:pt x="0" y="319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38" name="Group 160"/>
                <p:cNvGrpSpPr>
                  <a:grpSpLocks/>
                </p:cNvGrpSpPr>
                <p:nvPr/>
              </p:nvGrpSpPr>
              <p:grpSpPr bwMode="auto">
                <a:xfrm>
                  <a:off x="4736" y="2425"/>
                  <a:ext cx="656" cy="1050"/>
                  <a:chOff x="4736" y="2425"/>
                  <a:chExt cx="656" cy="1050"/>
                </a:xfrm>
              </p:grpSpPr>
              <p:grpSp>
                <p:nvGrpSpPr>
                  <p:cNvPr id="33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5019" y="2425"/>
                    <a:ext cx="373" cy="1029"/>
                    <a:chOff x="5019" y="2425"/>
                    <a:chExt cx="373" cy="1029"/>
                  </a:xfrm>
                </p:grpSpPr>
                <p:sp>
                  <p:nvSpPr>
                    <p:cNvPr id="36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5021" y="3225"/>
                      <a:ext cx="371" cy="49"/>
                    </a:xfrm>
                    <a:custGeom>
                      <a:avLst/>
                      <a:gdLst>
                        <a:gd name="T0" fmla="*/ 0 w 371"/>
                        <a:gd name="T1" fmla="*/ 0 h 148"/>
                        <a:gd name="T2" fmla="*/ 371 w 371"/>
                        <a:gd name="T3" fmla="*/ 12 h 148"/>
                        <a:gd name="T4" fmla="*/ 370 w 371"/>
                        <a:gd name="T5" fmla="*/ 148 h 148"/>
                        <a:gd name="T6" fmla="*/ 0 w 371"/>
                        <a:gd name="T7" fmla="*/ 129 h 148"/>
                        <a:gd name="T8" fmla="*/ 0 w 371"/>
                        <a:gd name="T9" fmla="*/ 0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1" h="148">
                          <a:moveTo>
                            <a:pt x="0" y="0"/>
                          </a:moveTo>
                          <a:lnTo>
                            <a:pt x="371" y="12"/>
                          </a:lnTo>
                          <a:lnTo>
                            <a:pt x="370" y="148"/>
                          </a:lnTo>
                          <a:lnTo>
                            <a:pt x="0" y="1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7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3412"/>
                      <a:ext cx="371" cy="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3350"/>
                      <a:ext cx="371" cy="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9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3288"/>
                      <a:ext cx="371" cy="4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0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5021" y="3163"/>
                      <a:ext cx="369" cy="48"/>
                    </a:xfrm>
                    <a:custGeom>
                      <a:avLst/>
                      <a:gdLst>
                        <a:gd name="T0" fmla="*/ 0 w 369"/>
                        <a:gd name="T1" fmla="*/ 0 h 144"/>
                        <a:gd name="T2" fmla="*/ 369 w 369"/>
                        <a:gd name="T3" fmla="*/ 24 h 144"/>
                        <a:gd name="T4" fmla="*/ 369 w 369"/>
                        <a:gd name="T5" fmla="*/ 144 h 144"/>
                        <a:gd name="T6" fmla="*/ 0 w 369"/>
                        <a:gd name="T7" fmla="*/ 130 h 144"/>
                        <a:gd name="T8" fmla="*/ 0 w 369"/>
                        <a:gd name="T9" fmla="*/ 0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69" h="144">
                          <a:moveTo>
                            <a:pt x="0" y="0"/>
                          </a:moveTo>
                          <a:lnTo>
                            <a:pt x="369" y="24"/>
                          </a:lnTo>
                          <a:lnTo>
                            <a:pt x="369" y="144"/>
                          </a:lnTo>
                          <a:lnTo>
                            <a:pt x="0" y="1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5019" y="3101"/>
                      <a:ext cx="371" cy="54"/>
                    </a:xfrm>
                    <a:custGeom>
                      <a:avLst/>
                      <a:gdLst>
                        <a:gd name="T0" fmla="*/ 0 w 371"/>
                        <a:gd name="T1" fmla="*/ 0 h 162"/>
                        <a:gd name="T2" fmla="*/ 371 w 371"/>
                        <a:gd name="T3" fmla="*/ 44 h 162"/>
                        <a:gd name="T4" fmla="*/ 371 w 371"/>
                        <a:gd name="T5" fmla="*/ 162 h 162"/>
                        <a:gd name="T6" fmla="*/ 0 w 371"/>
                        <a:gd name="T7" fmla="*/ 130 h 162"/>
                        <a:gd name="T8" fmla="*/ 0 w 371"/>
                        <a:gd name="T9" fmla="*/ 0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1" h="162">
                          <a:moveTo>
                            <a:pt x="0" y="0"/>
                          </a:moveTo>
                          <a:lnTo>
                            <a:pt x="371" y="44"/>
                          </a:lnTo>
                          <a:lnTo>
                            <a:pt x="371" y="162"/>
                          </a:lnTo>
                          <a:lnTo>
                            <a:pt x="0" y="1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5019" y="3038"/>
                      <a:ext cx="373" cy="58"/>
                    </a:xfrm>
                    <a:custGeom>
                      <a:avLst/>
                      <a:gdLst>
                        <a:gd name="T0" fmla="*/ 1 w 373"/>
                        <a:gd name="T1" fmla="*/ 0 h 175"/>
                        <a:gd name="T2" fmla="*/ 373 w 373"/>
                        <a:gd name="T3" fmla="*/ 54 h 175"/>
                        <a:gd name="T4" fmla="*/ 373 w 373"/>
                        <a:gd name="T5" fmla="*/ 175 h 175"/>
                        <a:gd name="T6" fmla="*/ 0 w 373"/>
                        <a:gd name="T7" fmla="*/ 131 h 175"/>
                        <a:gd name="T8" fmla="*/ 1 w 373"/>
                        <a:gd name="T9" fmla="*/ 0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3" h="175">
                          <a:moveTo>
                            <a:pt x="1" y="0"/>
                          </a:moveTo>
                          <a:lnTo>
                            <a:pt x="373" y="54"/>
                          </a:lnTo>
                          <a:lnTo>
                            <a:pt x="373" y="175"/>
                          </a:lnTo>
                          <a:lnTo>
                            <a:pt x="0" y="131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3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5019" y="2974"/>
                      <a:ext cx="372" cy="67"/>
                    </a:xfrm>
                    <a:custGeom>
                      <a:avLst/>
                      <a:gdLst>
                        <a:gd name="T0" fmla="*/ 0 w 372"/>
                        <a:gd name="T1" fmla="*/ 0 h 200"/>
                        <a:gd name="T2" fmla="*/ 372 w 372"/>
                        <a:gd name="T3" fmla="*/ 81 h 200"/>
                        <a:gd name="T4" fmla="*/ 372 w 372"/>
                        <a:gd name="T5" fmla="*/ 200 h 200"/>
                        <a:gd name="T6" fmla="*/ 0 w 372"/>
                        <a:gd name="T7" fmla="*/ 130 h 200"/>
                        <a:gd name="T8" fmla="*/ 0 w 372"/>
                        <a:gd name="T9" fmla="*/ 0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00">
                          <a:moveTo>
                            <a:pt x="0" y="0"/>
                          </a:moveTo>
                          <a:lnTo>
                            <a:pt x="372" y="81"/>
                          </a:lnTo>
                          <a:lnTo>
                            <a:pt x="372" y="200"/>
                          </a:lnTo>
                          <a:lnTo>
                            <a:pt x="0" y="1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4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5019" y="2914"/>
                      <a:ext cx="372" cy="67"/>
                    </a:xfrm>
                    <a:custGeom>
                      <a:avLst/>
                      <a:gdLst>
                        <a:gd name="T0" fmla="*/ 0 w 372"/>
                        <a:gd name="T1" fmla="*/ 0 h 201"/>
                        <a:gd name="T2" fmla="*/ 372 w 372"/>
                        <a:gd name="T3" fmla="*/ 80 h 201"/>
                        <a:gd name="T4" fmla="*/ 372 w 372"/>
                        <a:gd name="T5" fmla="*/ 201 h 201"/>
                        <a:gd name="T6" fmla="*/ 0 w 372"/>
                        <a:gd name="T7" fmla="*/ 131 h 201"/>
                        <a:gd name="T8" fmla="*/ 0 w 372"/>
                        <a:gd name="T9" fmla="*/ 0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01">
                          <a:moveTo>
                            <a:pt x="0" y="0"/>
                          </a:moveTo>
                          <a:lnTo>
                            <a:pt x="372" y="80"/>
                          </a:lnTo>
                          <a:lnTo>
                            <a:pt x="372" y="201"/>
                          </a:lnTo>
                          <a:lnTo>
                            <a:pt x="0" y="1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5019" y="2851"/>
                      <a:ext cx="372" cy="73"/>
                    </a:xfrm>
                    <a:custGeom>
                      <a:avLst/>
                      <a:gdLst>
                        <a:gd name="T0" fmla="*/ 0 w 372"/>
                        <a:gd name="T1" fmla="*/ 0 h 219"/>
                        <a:gd name="T2" fmla="*/ 372 w 372"/>
                        <a:gd name="T3" fmla="*/ 100 h 219"/>
                        <a:gd name="T4" fmla="*/ 372 w 372"/>
                        <a:gd name="T5" fmla="*/ 219 h 219"/>
                        <a:gd name="T6" fmla="*/ 0 w 372"/>
                        <a:gd name="T7" fmla="*/ 130 h 219"/>
                        <a:gd name="T8" fmla="*/ 0 w 372"/>
                        <a:gd name="T9" fmla="*/ 0 h 2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19">
                          <a:moveTo>
                            <a:pt x="0" y="0"/>
                          </a:moveTo>
                          <a:lnTo>
                            <a:pt x="372" y="100"/>
                          </a:lnTo>
                          <a:lnTo>
                            <a:pt x="372" y="219"/>
                          </a:lnTo>
                          <a:lnTo>
                            <a:pt x="0" y="1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6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5019" y="2788"/>
                      <a:ext cx="373" cy="78"/>
                    </a:xfrm>
                    <a:custGeom>
                      <a:avLst/>
                      <a:gdLst>
                        <a:gd name="T0" fmla="*/ 0 w 373"/>
                        <a:gd name="T1" fmla="*/ 0 h 235"/>
                        <a:gd name="T2" fmla="*/ 372 w 373"/>
                        <a:gd name="T3" fmla="*/ 99 h 235"/>
                        <a:gd name="T4" fmla="*/ 373 w 373"/>
                        <a:gd name="T5" fmla="*/ 235 h 235"/>
                        <a:gd name="T6" fmla="*/ 0 w 373"/>
                        <a:gd name="T7" fmla="*/ 135 h 235"/>
                        <a:gd name="T8" fmla="*/ 0 w 373"/>
                        <a:gd name="T9" fmla="*/ 0 h 2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3" h="235">
                          <a:moveTo>
                            <a:pt x="0" y="0"/>
                          </a:moveTo>
                          <a:lnTo>
                            <a:pt x="372" y="99"/>
                          </a:lnTo>
                          <a:lnTo>
                            <a:pt x="373" y="235"/>
                          </a:lnTo>
                          <a:lnTo>
                            <a:pt x="0" y="13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7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5023" y="2727"/>
                      <a:ext cx="368" cy="75"/>
                    </a:xfrm>
                    <a:custGeom>
                      <a:avLst/>
                      <a:gdLst>
                        <a:gd name="T0" fmla="*/ 0 w 368"/>
                        <a:gd name="T1" fmla="*/ 0 h 226"/>
                        <a:gd name="T2" fmla="*/ 368 w 368"/>
                        <a:gd name="T3" fmla="*/ 105 h 226"/>
                        <a:gd name="T4" fmla="*/ 368 w 368"/>
                        <a:gd name="T5" fmla="*/ 226 h 226"/>
                        <a:gd name="T6" fmla="*/ 1 w 368"/>
                        <a:gd name="T7" fmla="*/ 121 h 226"/>
                        <a:gd name="T8" fmla="*/ 0 w 368"/>
                        <a:gd name="T9" fmla="*/ 0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68" h="226">
                          <a:moveTo>
                            <a:pt x="0" y="0"/>
                          </a:moveTo>
                          <a:lnTo>
                            <a:pt x="368" y="105"/>
                          </a:lnTo>
                          <a:lnTo>
                            <a:pt x="368" y="226"/>
                          </a:lnTo>
                          <a:lnTo>
                            <a:pt x="1" y="1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8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5020" y="2662"/>
                      <a:ext cx="371" cy="83"/>
                    </a:xfrm>
                    <a:custGeom>
                      <a:avLst/>
                      <a:gdLst>
                        <a:gd name="T0" fmla="*/ 1 w 371"/>
                        <a:gd name="T1" fmla="*/ 0 h 250"/>
                        <a:gd name="T2" fmla="*/ 371 w 371"/>
                        <a:gd name="T3" fmla="*/ 120 h 250"/>
                        <a:gd name="T4" fmla="*/ 371 w 371"/>
                        <a:gd name="T5" fmla="*/ 250 h 250"/>
                        <a:gd name="T6" fmla="*/ 0 w 371"/>
                        <a:gd name="T7" fmla="*/ 136 h 250"/>
                        <a:gd name="T8" fmla="*/ 1 w 371"/>
                        <a:gd name="T9" fmla="*/ 0 h 2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1" h="250">
                          <a:moveTo>
                            <a:pt x="1" y="0"/>
                          </a:moveTo>
                          <a:lnTo>
                            <a:pt x="371" y="120"/>
                          </a:lnTo>
                          <a:lnTo>
                            <a:pt x="371" y="250"/>
                          </a:lnTo>
                          <a:lnTo>
                            <a:pt x="0" y="136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9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5019" y="2593"/>
                      <a:ext cx="372" cy="89"/>
                    </a:xfrm>
                    <a:custGeom>
                      <a:avLst/>
                      <a:gdLst>
                        <a:gd name="T0" fmla="*/ 1 w 372"/>
                        <a:gd name="T1" fmla="*/ 0 h 268"/>
                        <a:gd name="T2" fmla="*/ 372 w 372"/>
                        <a:gd name="T3" fmla="*/ 127 h 268"/>
                        <a:gd name="T4" fmla="*/ 372 w 372"/>
                        <a:gd name="T5" fmla="*/ 268 h 268"/>
                        <a:gd name="T6" fmla="*/ 0 w 372"/>
                        <a:gd name="T7" fmla="*/ 144 h 268"/>
                        <a:gd name="T8" fmla="*/ 1 w 372"/>
                        <a:gd name="T9" fmla="*/ 0 h 2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68">
                          <a:moveTo>
                            <a:pt x="1" y="0"/>
                          </a:moveTo>
                          <a:lnTo>
                            <a:pt x="372" y="127"/>
                          </a:lnTo>
                          <a:lnTo>
                            <a:pt x="372" y="268"/>
                          </a:lnTo>
                          <a:lnTo>
                            <a:pt x="0" y="144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0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5019" y="2539"/>
                      <a:ext cx="372" cy="74"/>
                    </a:xfrm>
                    <a:custGeom>
                      <a:avLst/>
                      <a:gdLst>
                        <a:gd name="T0" fmla="*/ 0 w 372"/>
                        <a:gd name="T1" fmla="*/ 0 h 222"/>
                        <a:gd name="T2" fmla="*/ 372 w 372"/>
                        <a:gd name="T3" fmla="*/ 113 h 222"/>
                        <a:gd name="T4" fmla="*/ 372 w 372"/>
                        <a:gd name="T5" fmla="*/ 222 h 222"/>
                        <a:gd name="T6" fmla="*/ 0 w 372"/>
                        <a:gd name="T7" fmla="*/ 107 h 222"/>
                        <a:gd name="T8" fmla="*/ 0 w 372"/>
                        <a:gd name="T9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22">
                          <a:moveTo>
                            <a:pt x="0" y="0"/>
                          </a:moveTo>
                          <a:lnTo>
                            <a:pt x="372" y="113"/>
                          </a:lnTo>
                          <a:lnTo>
                            <a:pt x="372" y="222"/>
                          </a:lnTo>
                          <a:lnTo>
                            <a:pt x="0" y="10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1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5019" y="2478"/>
                      <a:ext cx="372" cy="79"/>
                    </a:xfrm>
                    <a:custGeom>
                      <a:avLst/>
                      <a:gdLst>
                        <a:gd name="T0" fmla="*/ 0 w 372"/>
                        <a:gd name="T1" fmla="*/ 0 h 238"/>
                        <a:gd name="T2" fmla="*/ 372 w 372"/>
                        <a:gd name="T3" fmla="*/ 108 h 238"/>
                        <a:gd name="T4" fmla="*/ 372 w 372"/>
                        <a:gd name="T5" fmla="*/ 238 h 238"/>
                        <a:gd name="T6" fmla="*/ 1 w 372"/>
                        <a:gd name="T7" fmla="*/ 127 h 238"/>
                        <a:gd name="T8" fmla="*/ 0 w 372"/>
                        <a:gd name="T9" fmla="*/ 0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38">
                          <a:moveTo>
                            <a:pt x="0" y="0"/>
                          </a:moveTo>
                          <a:lnTo>
                            <a:pt x="372" y="108"/>
                          </a:lnTo>
                          <a:lnTo>
                            <a:pt x="372" y="238"/>
                          </a:lnTo>
                          <a:lnTo>
                            <a:pt x="1" y="12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2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5019" y="2425"/>
                      <a:ext cx="372" cy="75"/>
                    </a:xfrm>
                    <a:custGeom>
                      <a:avLst/>
                      <a:gdLst>
                        <a:gd name="T0" fmla="*/ 0 w 372"/>
                        <a:gd name="T1" fmla="*/ 0 h 224"/>
                        <a:gd name="T2" fmla="*/ 372 w 372"/>
                        <a:gd name="T3" fmla="*/ 106 h 224"/>
                        <a:gd name="T4" fmla="*/ 372 w 372"/>
                        <a:gd name="T5" fmla="*/ 224 h 224"/>
                        <a:gd name="T6" fmla="*/ 1 w 372"/>
                        <a:gd name="T7" fmla="*/ 114 h 224"/>
                        <a:gd name="T8" fmla="*/ 0 w 372"/>
                        <a:gd name="T9" fmla="*/ 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2" h="224">
                          <a:moveTo>
                            <a:pt x="0" y="0"/>
                          </a:moveTo>
                          <a:lnTo>
                            <a:pt x="372" y="106"/>
                          </a:lnTo>
                          <a:lnTo>
                            <a:pt x="372" y="224"/>
                          </a:lnTo>
                          <a:lnTo>
                            <a:pt x="1" y="11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40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5061" y="2429"/>
                    <a:ext cx="291" cy="1046"/>
                    <a:chOff x="5061" y="2429"/>
                    <a:chExt cx="291" cy="1046"/>
                  </a:xfrm>
                </p:grpSpPr>
                <p:sp>
                  <p:nvSpPr>
                    <p:cNvPr id="358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51" y="2456"/>
                      <a:ext cx="1" cy="100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9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8" y="2452"/>
                      <a:ext cx="1" cy="101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0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65" y="2447"/>
                      <a:ext cx="1" cy="102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1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5" y="2443"/>
                      <a:ext cx="1" cy="103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81" y="2438"/>
                      <a:ext cx="1" cy="103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3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2" y="2435"/>
                      <a:ext cx="1" cy="10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4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1" y="2435"/>
                      <a:ext cx="1" cy="102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1" y="2429"/>
                      <a:ext cx="1" cy="104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41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736" y="2479"/>
                    <a:ext cx="281" cy="934"/>
                    <a:chOff x="4736" y="2479"/>
                    <a:chExt cx="281" cy="934"/>
                  </a:xfrm>
                </p:grpSpPr>
                <p:sp>
                  <p:nvSpPr>
                    <p:cNvPr id="342" name="Line 1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2479"/>
                      <a:ext cx="279" cy="9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3" name="Line 1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41" y="2540"/>
                      <a:ext cx="275" cy="8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4738" y="2594"/>
                      <a:ext cx="278" cy="91"/>
                    </a:xfrm>
                    <a:custGeom>
                      <a:avLst/>
                      <a:gdLst>
                        <a:gd name="T0" fmla="*/ 278 w 278"/>
                        <a:gd name="T1" fmla="*/ 0 h 275"/>
                        <a:gd name="T2" fmla="*/ 1 w 278"/>
                        <a:gd name="T3" fmla="*/ 275 h 275"/>
                        <a:gd name="T4" fmla="*/ 0 w 278"/>
                        <a:gd name="T5" fmla="*/ 275 h 2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78" h="275">
                          <a:moveTo>
                            <a:pt x="278" y="0"/>
                          </a:moveTo>
                          <a:lnTo>
                            <a:pt x="1" y="275"/>
                          </a:lnTo>
                          <a:lnTo>
                            <a:pt x="0" y="27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5" name="Line 1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2662"/>
                      <a:ext cx="278" cy="8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6" name="Line 1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2727"/>
                      <a:ext cx="278" cy="7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7" name="Line 1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2789"/>
                      <a:ext cx="278" cy="6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8" name="Line 1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2851"/>
                      <a:ext cx="278" cy="6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9" name="Line 1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7" y="2915"/>
                      <a:ext cx="280" cy="5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0" name="Line 1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2976"/>
                      <a:ext cx="278" cy="4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1" name="Line 1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6" y="3039"/>
                      <a:ext cx="281" cy="4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2" name="Line 1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6" y="3102"/>
                      <a:ext cx="281" cy="3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3" name="Line 2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8" y="3163"/>
                      <a:ext cx="279" cy="3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4" name="Line 2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36" y="3226"/>
                      <a:ext cx="281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5" name="Line 2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50" y="3288"/>
                      <a:ext cx="266" cy="1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6" name="Line 2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47" y="3350"/>
                      <a:ext cx="270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57" name="Line 2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45" y="3412"/>
                      <a:ext cx="272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grpSp>
            <p:nvGrpSpPr>
              <p:cNvPr id="296" name="Group 205"/>
              <p:cNvGrpSpPr>
                <a:grpSpLocks/>
              </p:cNvGrpSpPr>
              <p:nvPr/>
            </p:nvGrpSpPr>
            <p:grpSpPr bwMode="auto">
              <a:xfrm>
                <a:off x="3168" y="733"/>
                <a:ext cx="336" cy="369"/>
                <a:chOff x="4152" y="2640"/>
                <a:chExt cx="510" cy="848"/>
              </a:xfrm>
            </p:grpSpPr>
            <p:sp>
              <p:nvSpPr>
                <p:cNvPr id="297" name="Freeform 206"/>
                <p:cNvSpPr>
                  <a:spLocks/>
                </p:cNvSpPr>
                <p:nvPr/>
              </p:nvSpPr>
              <p:spPr bwMode="auto">
                <a:xfrm>
                  <a:off x="4338" y="2642"/>
                  <a:ext cx="324" cy="844"/>
                </a:xfrm>
                <a:custGeom>
                  <a:avLst/>
                  <a:gdLst>
                    <a:gd name="T0" fmla="*/ 0 w 324"/>
                    <a:gd name="T1" fmla="*/ 0 h 2532"/>
                    <a:gd name="T2" fmla="*/ 323 w 324"/>
                    <a:gd name="T3" fmla="*/ 79 h 2532"/>
                    <a:gd name="T4" fmla="*/ 324 w 324"/>
                    <a:gd name="T5" fmla="*/ 2532 h 2532"/>
                    <a:gd name="T6" fmla="*/ 0 w 324"/>
                    <a:gd name="T7" fmla="*/ 2532 h 2532"/>
                    <a:gd name="T8" fmla="*/ 0 w 324"/>
                    <a:gd name="T9" fmla="*/ 0 h 2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532">
                      <a:moveTo>
                        <a:pt x="0" y="0"/>
                      </a:moveTo>
                      <a:lnTo>
                        <a:pt x="323" y="79"/>
                      </a:lnTo>
                      <a:lnTo>
                        <a:pt x="324" y="2532"/>
                      </a:lnTo>
                      <a:lnTo>
                        <a:pt x="0" y="25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98" name="Freeform 207"/>
                <p:cNvSpPr>
                  <a:spLocks/>
                </p:cNvSpPr>
                <p:nvPr/>
              </p:nvSpPr>
              <p:spPr bwMode="auto">
                <a:xfrm>
                  <a:off x="4338" y="2640"/>
                  <a:ext cx="323" cy="846"/>
                </a:xfrm>
                <a:custGeom>
                  <a:avLst/>
                  <a:gdLst>
                    <a:gd name="T0" fmla="*/ 0 w 323"/>
                    <a:gd name="T1" fmla="*/ 0 h 2537"/>
                    <a:gd name="T2" fmla="*/ 323 w 323"/>
                    <a:gd name="T3" fmla="*/ 79 h 2537"/>
                    <a:gd name="T4" fmla="*/ 323 w 323"/>
                    <a:gd name="T5" fmla="*/ 2537 h 2537"/>
                    <a:gd name="T6" fmla="*/ 0 w 323"/>
                    <a:gd name="T7" fmla="*/ 2537 h 2537"/>
                    <a:gd name="T8" fmla="*/ 0 w 323"/>
                    <a:gd name="T9" fmla="*/ 0 h 2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3" h="2537">
                      <a:moveTo>
                        <a:pt x="0" y="0"/>
                      </a:moveTo>
                      <a:lnTo>
                        <a:pt x="323" y="79"/>
                      </a:lnTo>
                      <a:lnTo>
                        <a:pt x="323" y="2537"/>
                      </a:lnTo>
                      <a:lnTo>
                        <a:pt x="0" y="25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299" name="Group 208"/>
                <p:cNvGrpSpPr>
                  <a:grpSpLocks/>
                </p:cNvGrpSpPr>
                <p:nvPr/>
              </p:nvGrpSpPr>
              <p:grpSpPr bwMode="auto">
                <a:xfrm>
                  <a:off x="4152" y="2640"/>
                  <a:ext cx="498" cy="848"/>
                  <a:chOff x="4152" y="2640"/>
                  <a:chExt cx="498" cy="848"/>
                </a:xfrm>
              </p:grpSpPr>
              <p:grpSp>
                <p:nvGrpSpPr>
                  <p:cNvPr id="300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4152" y="2640"/>
                    <a:ext cx="186" cy="848"/>
                    <a:chOff x="4152" y="2640"/>
                    <a:chExt cx="186" cy="848"/>
                  </a:xfrm>
                </p:grpSpPr>
                <p:sp>
                  <p:nvSpPr>
                    <p:cNvPr id="332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152" y="2640"/>
                      <a:ext cx="186" cy="848"/>
                    </a:xfrm>
                    <a:custGeom>
                      <a:avLst/>
                      <a:gdLst>
                        <a:gd name="T0" fmla="*/ 0 w 186"/>
                        <a:gd name="T1" fmla="*/ 197 h 2542"/>
                        <a:gd name="T2" fmla="*/ 186 w 186"/>
                        <a:gd name="T3" fmla="*/ 0 h 2542"/>
                        <a:gd name="T4" fmla="*/ 186 w 186"/>
                        <a:gd name="T5" fmla="*/ 2542 h 2542"/>
                        <a:gd name="T6" fmla="*/ 0 w 186"/>
                        <a:gd name="T7" fmla="*/ 2542 h 2542"/>
                        <a:gd name="T8" fmla="*/ 0 w 186"/>
                        <a:gd name="T9" fmla="*/ 197 h 25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6" h="2542">
                          <a:moveTo>
                            <a:pt x="0" y="197"/>
                          </a:moveTo>
                          <a:lnTo>
                            <a:pt x="186" y="0"/>
                          </a:lnTo>
                          <a:lnTo>
                            <a:pt x="186" y="2542"/>
                          </a:lnTo>
                          <a:lnTo>
                            <a:pt x="0" y="2542"/>
                          </a:lnTo>
                          <a:lnTo>
                            <a:pt x="0" y="19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3" name="Line 2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79" y="2661"/>
                      <a:ext cx="2" cy="80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4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1" y="2683"/>
                      <a:ext cx="1" cy="79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8" y="3433"/>
                      <a:ext cx="31" cy="4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6" y="3433"/>
                      <a:ext cx="31" cy="4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0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4353" y="2697"/>
                    <a:ext cx="297" cy="784"/>
                    <a:chOff x="4353" y="2697"/>
                    <a:chExt cx="297" cy="784"/>
                  </a:xfrm>
                </p:grpSpPr>
                <p:grpSp>
                  <p:nvGrpSpPr>
                    <p:cNvPr id="302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8" y="3424"/>
                      <a:ext cx="228" cy="57"/>
                      <a:chOff x="4388" y="3424"/>
                      <a:chExt cx="228" cy="57"/>
                    </a:xfrm>
                  </p:grpSpPr>
                  <p:sp>
                    <p:nvSpPr>
                      <p:cNvPr id="328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0" y="3424"/>
                        <a:ext cx="33" cy="5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9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3" y="3424"/>
                        <a:ext cx="33" cy="5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0" name="Rectangl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8" y="3424"/>
                        <a:ext cx="33" cy="5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31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43" y="3424"/>
                        <a:ext cx="33" cy="5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03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53" y="2706"/>
                      <a:ext cx="297" cy="683"/>
                      <a:chOff x="4353" y="2706"/>
                      <a:chExt cx="297" cy="683"/>
                    </a:xfrm>
                  </p:grpSpPr>
                  <p:sp>
                    <p:nvSpPr>
                      <p:cNvPr id="311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706"/>
                        <a:ext cx="293" cy="47"/>
                      </a:xfrm>
                      <a:custGeom>
                        <a:avLst/>
                        <a:gdLst>
                          <a:gd name="T0" fmla="*/ 0 w 293"/>
                          <a:gd name="T1" fmla="*/ 0 h 142"/>
                          <a:gd name="T2" fmla="*/ 293 w 293"/>
                          <a:gd name="T3" fmla="*/ 72 h 142"/>
                          <a:gd name="T4" fmla="*/ 293 w 293"/>
                          <a:gd name="T5" fmla="*/ 142 h 142"/>
                          <a:gd name="T6" fmla="*/ 0 w 293"/>
                          <a:gd name="T7" fmla="*/ 71 h 142"/>
                          <a:gd name="T8" fmla="*/ 0 w 293"/>
                          <a:gd name="T9" fmla="*/ 0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42">
                            <a:moveTo>
                              <a:pt x="0" y="0"/>
                            </a:moveTo>
                            <a:lnTo>
                              <a:pt x="293" y="72"/>
                            </a:lnTo>
                            <a:lnTo>
                              <a:pt x="293" y="142"/>
                            </a:lnTo>
                            <a:lnTo>
                              <a:pt x="0" y="7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2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745"/>
                        <a:ext cx="293" cy="47"/>
                      </a:xfrm>
                      <a:custGeom>
                        <a:avLst/>
                        <a:gdLst>
                          <a:gd name="T0" fmla="*/ 0 w 293"/>
                          <a:gd name="T1" fmla="*/ 0 h 142"/>
                          <a:gd name="T2" fmla="*/ 293 w 293"/>
                          <a:gd name="T3" fmla="*/ 71 h 142"/>
                          <a:gd name="T4" fmla="*/ 293 w 293"/>
                          <a:gd name="T5" fmla="*/ 142 h 142"/>
                          <a:gd name="T6" fmla="*/ 0 w 293"/>
                          <a:gd name="T7" fmla="*/ 70 h 142"/>
                          <a:gd name="T8" fmla="*/ 0 w 293"/>
                          <a:gd name="T9" fmla="*/ 0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42">
                            <a:moveTo>
                              <a:pt x="0" y="0"/>
                            </a:moveTo>
                            <a:lnTo>
                              <a:pt x="293" y="71"/>
                            </a:lnTo>
                            <a:lnTo>
                              <a:pt x="293" y="142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3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7" y="2786"/>
                        <a:ext cx="293" cy="47"/>
                      </a:xfrm>
                      <a:custGeom>
                        <a:avLst/>
                        <a:gdLst>
                          <a:gd name="T0" fmla="*/ 0 w 293"/>
                          <a:gd name="T1" fmla="*/ 0 h 142"/>
                          <a:gd name="T2" fmla="*/ 293 w 293"/>
                          <a:gd name="T3" fmla="*/ 72 h 142"/>
                          <a:gd name="T4" fmla="*/ 293 w 293"/>
                          <a:gd name="T5" fmla="*/ 142 h 142"/>
                          <a:gd name="T6" fmla="*/ 0 w 293"/>
                          <a:gd name="T7" fmla="*/ 70 h 142"/>
                          <a:gd name="T8" fmla="*/ 0 w 293"/>
                          <a:gd name="T9" fmla="*/ 0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42">
                            <a:moveTo>
                              <a:pt x="0" y="0"/>
                            </a:moveTo>
                            <a:lnTo>
                              <a:pt x="293" y="72"/>
                            </a:lnTo>
                            <a:lnTo>
                              <a:pt x="293" y="142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4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825"/>
                        <a:ext cx="293" cy="47"/>
                      </a:xfrm>
                      <a:custGeom>
                        <a:avLst/>
                        <a:gdLst>
                          <a:gd name="T0" fmla="*/ 0 w 293"/>
                          <a:gd name="T1" fmla="*/ 0 h 142"/>
                          <a:gd name="T2" fmla="*/ 293 w 293"/>
                          <a:gd name="T3" fmla="*/ 71 h 142"/>
                          <a:gd name="T4" fmla="*/ 293 w 293"/>
                          <a:gd name="T5" fmla="*/ 142 h 142"/>
                          <a:gd name="T6" fmla="*/ 0 w 293"/>
                          <a:gd name="T7" fmla="*/ 70 h 142"/>
                          <a:gd name="T8" fmla="*/ 0 w 293"/>
                          <a:gd name="T9" fmla="*/ 0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42">
                            <a:moveTo>
                              <a:pt x="0" y="0"/>
                            </a:moveTo>
                            <a:lnTo>
                              <a:pt x="293" y="71"/>
                            </a:lnTo>
                            <a:lnTo>
                              <a:pt x="293" y="142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5" name="Freeform 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864"/>
                        <a:ext cx="293" cy="45"/>
                      </a:xfrm>
                      <a:custGeom>
                        <a:avLst/>
                        <a:gdLst>
                          <a:gd name="T0" fmla="*/ 0 w 293"/>
                          <a:gd name="T1" fmla="*/ 0 h 133"/>
                          <a:gd name="T2" fmla="*/ 293 w 293"/>
                          <a:gd name="T3" fmla="*/ 63 h 133"/>
                          <a:gd name="T4" fmla="*/ 293 w 293"/>
                          <a:gd name="T5" fmla="*/ 133 h 133"/>
                          <a:gd name="T6" fmla="*/ 0 w 293"/>
                          <a:gd name="T7" fmla="*/ 70 h 133"/>
                          <a:gd name="T8" fmla="*/ 0 w 293"/>
                          <a:gd name="T9" fmla="*/ 0 h 1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33">
                            <a:moveTo>
                              <a:pt x="0" y="0"/>
                            </a:moveTo>
                            <a:lnTo>
                              <a:pt x="293" y="63"/>
                            </a:lnTo>
                            <a:lnTo>
                              <a:pt x="293" y="133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6" name="Freeform 2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902"/>
                        <a:ext cx="293" cy="44"/>
                      </a:xfrm>
                      <a:custGeom>
                        <a:avLst/>
                        <a:gdLst>
                          <a:gd name="T0" fmla="*/ 0 w 293"/>
                          <a:gd name="T1" fmla="*/ 0 h 133"/>
                          <a:gd name="T2" fmla="*/ 293 w 293"/>
                          <a:gd name="T3" fmla="*/ 63 h 133"/>
                          <a:gd name="T4" fmla="*/ 293 w 293"/>
                          <a:gd name="T5" fmla="*/ 133 h 133"/>
                          <a:gd name="T6" fmla="*/ 0 w 293"/>
                          <a:gd name="T7" fmla="*/ 70 h 133"/>
                          <a:gd name="T8" fmla="*/ 0 w 293"/>
                          <a:gd name="T9" fmla="*/ 0 h 1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33">
                            <a:moveTo>
                              <a:pt x="0" y="0"/>
                            </a:moveTo>
                            <a:lnTo>
                              <a:pt x="293" y="63"/>
                            </a:lnTo>
                            <a:lnTo>
                              <a:pt x="293" y="133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7" name="Freeform 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7" y="2940"/>
                        <a:ext cx="293" cy="45"/>
                      </a:xfrm>
                      <a:custGeom>
                        <a:avLst/>
                        <a:gdLst>
                          <a:gd name="T0" fmla="*/ 0 w 293"/>
                          <a:gd name="T1" fmla="*/ 0 h 135"/>
                          <a:gd name="T2" fmla="*/ 293 w 293"/>
                          <a:gd name="T3" fmla="*/ 64 h 135"/>
                          <a:gd name="T4" fmla="*/ 293 w 293"/>
                          <a:gd name="T5" fmla="*/ 135 h 135"/>
                          <a:gd name="T6" fmla="*/ 0 w 293"/>
                          <a:gd name="T7" fmla="*/ 72 h 135"/>
                          <a:gd name="T8" fmla="*/ 0 w 293"/>
                          <a:gd name="T9" fmla="*/ 0 h 1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35">
                            <a:moveTo>
                              <a:pt x="0" y="0"/>
                            </a:moveTo>
                            <a:lnTo>
                              <a:pt x="293" y="64"/>
                            </a:lnTo>
                            <a:lnTo>
                              <a:pt x="293" y="135"/>
                            </a:lnTo>
                            <a:lnTo>
                              <a:pt x="0" y="7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8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980"/>
                        <a:ext cx="293" cy="41"/>
                      </a:xfrm>
                      <a:custGeom>
                        <a:avLst/>
                        <a:gdLst>
                          <a:gd name="T0" fmla="*/ 0 w 293"/>
                          <a:gd name="T1" fmla="*/ 0 h 124"/>
                          <a:gd name="T2" fmla="*/ 293 w 293"/>
                          <a:gd name="T3" fmla="*/ 53 h 124"/>
                          <a:gd name="T4" fmla="*/ 293 w 293"/>
                          <a:gd name="T5" fmla="*/ 124 h 124"/>
                          <a:gd name="T6" fmla="*/ 0 w 293"/>
                          <a:gd name="T7" fmla="*/ 70 h 124"/>
                          <a:gd name="T8" fmla="*/ 0 w 293"/>
                          <a:gd name="T9" fmla="*/ 0 h 1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24">
                            <a:moveTo>
                              <a:pt x="0" y="0"/>
                            </a:moveTo>
                            <a:lnTo>
                              <a:pt x="293" y="53"/>
                            </a:lnTo>
                            <a:lnTo>
                              <a:pt x="293" y="124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19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3019"/>
                        <a:ext cx="293" cy="41"/>
                      </a:xfrm>
                      <a:custGeom>
                        <a:avLst/>
                        <a:gdLst>
                          <a:gd name="T0" fmla="*/ 0 w 293"/>
                          <a:gd name="T1" fmla="*/ 0 h 124"/>
                          <a:gd name="T2" fmla="*/ 293 w 293"/>
                          <a:gd name="T3" fmla="*/ 54 h 124"/>
                          <a:gd name="T4" fmla="*/ 293 w 293"/>
                          <a:gd name="T5" fmla="*/ 124 h 124"/>
                          <a:gd name="T6" fmla="*/ 0 w 293"/>
                          <a:gd name="T7" fmla="*/ 70 h 124"/>
                          <a:gd name="T8" fmla="*/ 0 w 293"/>
                          <a:gd name="T9" fmla="*/ 0 h 1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24">
                            <a:moveTo>
                              <a:pt x="0" y="0"/>
                            </a:moveTo>
                            <a:lnTo>
                              <a:pt x="293" y="54"/>
                            </a:lnTo>
                            <a:lnTo>
                              <a:pt x="293" y="124"/>
                            </a:lnTo>
                            <a:lnTo>
                              <a:pt x="0" y="7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0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3058"/>
                        <a:ext cx="293" cy="39"/>
                      </a:xfrm>
                      <a:custGeom>
                        <a:avLst/>
                        <a:gdLst>
                          <a:gd name="T0" fmla="*/ 0 w 293"/>
                          <a:gd name="T1" fmla="*/ 0 h 119"/>
                          <a:gd name="T2" fmla="*/ 293 w 293"/>
                          <a:gd name="T3" fmla="*/ 49 h 119"/>
                          <a:gd name="T4" fmla="*/ 293 w 293"/>
                          <a:gd name="T5" fmla="*/ 119 h 119"/>
                          <a:gd name="T6" fmla="*/ 0 w 293"/>
                          <a:gd name="T7" fmla="*/ 74 h 119"/>
                          <a:gd name="T8" fmla="*/ 0 w 293"/>
                          <a:gd name="T9" fmla="*/ 0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19">
                            <a:moveTo>
                              <a:pt x="0" y="0"/>
                            </a:moveTo>
                            <a:lnTo>
                              <a:pt x="293" y="49"/>
                            </a:lnTo>
                            <a:lnTo>
                              <a:pt x="293" y="119"/>
                            </a:lnTo>
                            <a:lnTo>
                              <a:pt x="0" y="7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1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3099"/>
                        <a:ext cx="293" cy="40"/>
                      </a:xfrm>
                      <a:custGeom>
                        <a:avLst/>
                        <a:gdLst>
                          <a:gd name="T0" fmla="*/ 0 w 293"/>
                          <a:gd name="T1" fmla="*/ 0 h 119"/>
                          <a:gd name="T2" fmla="*/ 293 w 293"/>
                          <a:gd name="T3" fmla="*/ 49 h 119"/>
                          <a:gd name="T4" fmla="*/ 293 w 293"/>
                          <a:gd name="T5" fmla="*/ 119 h 119"/>
                          <a:gd name="T6" fmla="*/ 0 w 293"/>
                          <a:gd name="T7" fmla="*/ 75 h 119"/>
                          <a:gd name="T8" fmla="*/ 0 w 293"/>
                          <a:gd name="T9" fmla="*/ 0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19">
                            <a:moveTo>
                              <a:pt x="0" y="0"/>
                            </a:moveTo>
                            <a:lnTo>
                              <a:pt x="293" y="49"/>
                            </a:lnTo>
                            <a:lnTo>
                              <a:pt x="293" y="119"/>
                            </a:lnTo>
                            <a:lnTo>
                              <a:pt x="0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2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3141"/>
                        <a:ext cx="293" cy="40"/>
                      </a:xfrm>
                      <a:custGeom>
                        <a:avLst/>
                        <a:gdLst>
                          <a:gd name="T0" fmla="*/ 0 w 293"/>
                          <a:gd name="T1" fmla="*/ 0 h 120"/>
                          <a:gd name="T2" fmla="*/ 293 w 293"/>
                          <a:gd name="T3" fmla="*/ 50 h 120"/>
                          <a:gd name="T4" fmla="*/ 293 w 293"/>
                          <a:gd name="T5" fmla="*/ 120 h 120"/>
                          <a:gd name="T6" fmla="*/ 0 w 293"/>
                          <a:gd name="T7" fmla="*/ 75 h 120"/>
                          <a:gd name="T8" fmla="*/ 0 w 293"/>
                          <a:gd name="T9" fmla="*/ 0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20">
                            <a:moveTo>
                              <a:pt x="0" y="0"/>
                            </a:moveTo>
                            <a:lnTo>
                              <a:pt x="293" y="50"/>
                            </a:lnTo>
                            <a:lnTo>
                              <a:pt x="293" y="120"/>
                            </a:lnTo>
                            <a:lnTo>
                              <a:pt x="0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3" name="Freeform 2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3186"/>
                        <a:ext cx="293" cy="37"/>
                      </a:xfrm>
                      <a:custGeom>
                        <a:avLst/>
                        <a:gdLst>
                          <a:gd name="T0" fmla="*/ 0 w 293"/>
                          <a:gd name="T1" fmla="*/ 0 h 110"/>
                          <a:gd name="T2" fmla="*/ 293 w 293"/>
                          <a:gd name="T3" fmla="*/ 40 h 110"/>
                          <a:gd name="T4" fmla="*/ 293 w 293"/>
                          <a:gd name="T5" fmla="*/ 110 h 110"/>
                          <a:gd name="T6" fmla="*/ 0 w 293"/>
                          <a:gd name="T7" fmla="*/ 74 h 110"/>
                          <a:gd name="T8" fmla="*/ 0 w 293"/>
                          <a:gd name="T9" fmla="*/ 0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10">
                            <a:moveTo>
                              <a:pt x="0" y="0"/>
                            </a:moveTo>
                            <a:lnTo>
                              <a:pt x="293" y="40"/>
                            </a:lnTo>
                            <a:lnTo>
                              <a:pt x="293" y="110"/>
                            </a:lnTo>
                            <a:lnTo>
                              <a:pt x="0" y="7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4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5" y="3228"/>
                        <a:ext cx="293" cy="37"/>
                      </a:xfrm>
                      <a:custGeom>
                        <a:avLst/>
                        <a:gdLst>
                          <a:gd name="T0" fmla="*/ 0 w 293"/>
                          <a:gd name="T1" fmla="*/ 0 h 112"/>
                          <a:gd name="T2" fmla="*/ 293 w 293"/>
                          <a:gd name="T3" fmla="*/ 42 h 112"/>
                          <a:gd name="T4" fmla="*/ 293 w 293"/>
                          <a:gd name="T5" fmla="*/ 112 h 112"/>
                          <a:gd name="T6" fmla="*/ 0 w 293"/>
                          <a:gd name="T7" fmla="*/ 76 h 112"/>
                          <a:gd name="T8" fmla="*/ 0 w 293"/>
                          <a:gd name="T9" fmla="*/ 0 h 1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12">
                            <a:moveTo>
                              <a:pt x="0" y="0"/>
                            </a:moveTo>
                            <a:lnTo>
                              <a:pt x="293" y="42"/>
                            </a:lnTo>
                            <a:lnTo>
                              <a:pt x="293" y="112"/>
                            </a:lnTo>
                            <a:lnTo>
                              <a:pt x="0" y="7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5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3" y="3272"/>
                        <a:ext cx="296" cy="35"/>
                      </a:xfrm>
                      <a:custGeom>
                        <a:avLst/>
                        <a:gdLst>
                          <a:gd name="T0" fmla="*/ 0 w 296"/>
                          <a:gd name="T1" fmla="*/ 0 h 106"/>
                          <a:gd name="T2" fmla="*/ 296 w 296"/>
                          <a:gd name="T3" fmla="*/ 35 h 106"/>
                          <a:gd name="T4" fmla="*/ 296 w 296"/>
                          <a:gd name="T5" fmla="*/ 106 h 106"/>
                          <a:gd name="T6" fmla="*/ 0 w 296"/>
                          <a:gd name="T7" fmla="*/ 74 h 106"/>
                          <a:gd name="T8" fmla="*/ 0 w 296"/>
                          <a:gd name="T9" fmla="*/ 0 h 1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106">
                            <a:moveTo>
                              <a:pt x="0" y="0"/>
                            </a:moveTo>
                            <a:lnTo>
                              <a:pt x="296" y="35"/>
                            </a:lnTo>
                            <a:lnTo>
                              <a:pt x="296" y="106"/>
                            </a:lnTo>
                            <a:lnTo>
                              <a:pt x="0" y="7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6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3" y="3316"/>
                        <a:ext cx="296" cy="33"/>
                      </a:xfrm>
                      <a:custGeom>
                        <a:avLst/>
                        <a:gdLst>
                          <a:gd name="T0" fmla="*/ 0 w 296"/>
                          <a:gd name="T1" fmla="*/ 0 h 97"/>
                          <a:gd name="T2" fmla="*/ 296 w 296"/>
                          <a:gd name="T3" fmla="*/ 27 h 97"/>
                          <a:gd name="T4" fmla="*/ 296 w 296"/>
                          <a:gd name="T5" fmla="*/ 97 h 97"/>
                          <a:gd name="T6" fmla="*/ 0 w 296"/>
                          <a:gd name="T7" fmla="*/ 75 h 97"/>
                          <a:gd name="T8" fmla="*/ 0 w 296"/>
                          <a:gd name="T9" fmla="*/ 0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97">
                            <a:moveTo>
                              <a:pt x="0" y="0"/>
                            </a:moveTo>
                            <a:lnTo>
                              <a:pt x="296" y="27"/>
                            </a:lnTo>
                            <a:lnTo>
                              <a:pt x="296" y="97"/>
                            </a:lnTo>
                            <a:lnTo>
                              <a:pt x="0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27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3" y="3360"/>
                        <a:ext cx="296" cy="29"/>
                      </a:xfrm>
                      <a:custGeom>
                        <a:avLst/>
                        <a:gdLst>
                          <a:gd name="T0" fmla="*/ 0 w 296"/>
                          <a:gd name="T1" fmla="*/ 0 h 87"/>
                          <a:gd name="T2" fmla="*/ 296 w 296"/>
                          <a:gd name="T3" fmla="*/ 17 h 87"/>
                          <a:gd name="T4" fmla="*/ 296 w 296"/>
                          <a:gd name="T5" fmla="*/ 87 h 87"/>
                          <a:gd name="T6" fmla="*/ 0 w 296"/>
                          <a:gd name="T7" fmla="*/ 72 h 87"/>
                          <a:gd name="T8" fmla="*/ 0 w 296"/>
                          <a:gd name="T9" fmla="*/ 0 h 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87">
                            <a:moveTo>
                              <a:pt x="0" y="0"/>
                            </a:moveTo>
                            <a:lnTo>
                              <a:pt x="296" y="17"/>
                            </a:lnTo>
                            <a:lnTo>
                              <a:pt x="296" y="87"/>
                            </a:lnTo>
                            <a:lnTo>
                              <a:pt x="0" y="7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04" name="Group 2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1" y="2697"/>
                      <a:ext cx="161" cy="729"/>
                      <a:chOff x="4421" y="2697"/>
                      <a:chExt cx="161" cy="729"/>
                    </a:xfrm>
                  </p:grpSpPr>
                  <p:grpSp>
                    <p:nvGrpSpPr>
                      <p:cNvPr id="305" name="Group 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21" y="2697"/>
                        <a:ext cx="34" cy="729"/>
                        <a:chOff x="4421" y="2697"/>
                        <a:chExt cx="34" cy="729"/>
                      </a:xfrm>
                    </p:grpSpPr>
                    <p:sp>
                      <p:nvSpPr>
                        <p:cNvPr id="309" name="Line 2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421" y="2697"/>
                          <a:ext cx="1" cy="729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10" name="Line 2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454" y="2698"/>
                          <a:ext cx="1" cy="728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grpSp>
                    <p:nvGrpSpPr>
                      <p:cNvPr id="306" name="Group 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50" y="2707"/>
                        <a:ext cx="32" cy="719"/>
                        <a:chOff x="4550" y="2707"/>
                        <a:chExt cx="32" cy="719"/>
                      </a:xfrm>
                    </p:grpSpPr>
                    <p:sp>
                      <p:nvSpPr>
                        <p:cNvPr id="307" name="Line 2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550" y="2707"/>
                          <a:ext cx="1" cy="719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08" name="Line 2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581" y="2709"/>
                          <a:ext cx="1" cy="717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</p:grpSp>
              </p:grpSp>
            </p:grpSp>
          </p:grpSp>
        </p:grpSp>
        <p:graphicFrame>
          <p:nvGraphicFramePr>
            <p:cNvPr id="391" name="개체 39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9655952"/>
                </p:ext>
              </p:extLst>
            </p:nvPr>
          </p:nvGraphicFramePr>
          <p:xfrm>
            <a:off x="4645435" y="5960913"/>
            <a:ext cx="804862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1" name="클립" r:id="rId15" imgW="5281613" imgH="2430463" progId="">
                    <p:embed/>
                  </p:oleObj>
                </mc:Choice>
                <mc:Fallback>
                  <p:oleObj name="클립" r:id="rId15" imgW="5281613" imgH="2430463" progId="">
                    <p:embed/>
                    <p:pic>
                      <p:nvPicPr>
                        <p:cNvPr id="0" name="Picture 67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435" y="5960913"/>
                          <a:ext cx="804862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2" name="Group 1091"/>
            <p:cNvGrpSpPr>
              <a:grpSpLocks/>
            </p:cNvGrpSpPr>
            <p:nvPr/>
          </p:nvGrpSpPr>
          <p:grpSpPr bwMode="auto">
            <a:xfrm>
              <a:off x="4411762" y="5185736"/>
              <a:ext cx="788574" cy="539122"/>
              <a:chOff x="2140" y="3411"/>
              <a:chExt cx="376" cy="256"/>
            </a:xfrm>
          </p:grpSpPr>
          <p:sp>
            <p:nvSpPr>
              <p:cNvPr id="393" name="AutoShape 1092"/>
              <p:cNvSpPr>
                <a:spLocks noChangeArrowheads="1"/>
              </p:cNvSpPr>
              <p:nvPr/>
            </p:nvSpPr>
            <p:spPr bwMode="auto">
              <a:xfrm>
                <a:off x="2140" y="3477"/>
                <a:ext cx="376" cy="190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94" name="Group 1093"/>
              <p:cNvGrpSpPr>
                <a:grpSpLocks/>
              </p:cNvGrpSpPr>
              <p:nvPr/>
            </p:nvGrpSpPr>
            <p:grpSpPr bwMode="auto">
              <a:xfrm>
                <a:off x="2158" y="3411"/>
                <a:ext cx="324" cy="192"/>
                <a:chOff x="3061" y="493"/>
                <a:chExt cx="201" cy="301"/>
              </a:xfrm>
            </p:grpSpPr>
            <p:sp>
              <p:nvSpPr>
                <p:cNvPr id="395" name="Freeform 1094"/>
                <p:cNvSpPr>
                  <a:spLocks/>
                </p:cNvSpPr>
                <p:nvPr/>
              </p:nvSpPr>
              <p:spPr bwMode="auto">
                <a:xfrm>
                  <a:off x="3061" y="777"/>
                  <a:ext cx="201" cy="17"/>
                </a:xfrm>
                <a:custGeom>
                  <a:avLst/>
                  <a:gdLst>
                    <a:gd name="T0" fmla="*/ 331 w 2204"/>
                    <a:gd name="T1" fmla="*/ 11 h 131"/>
                    <a:gd name="T2" fmla="*/ 0 w 2204"/>
                    <a:gd name="T3" fmla="*/ 39 h 131"/>
                    <a:gd name="T4" fmla="*/ 1028 w 2204"/>
                    <a:gd name="T5" fmla="*/ 131 h 131"/>
                    <a:gd name="T6" fmla="*/ 1640 w 2204"/>
                    <a:gd name="T7" fmla="*/ 98 h 131"/>
                    <a:gd name="T8" fmla="*/ 2204 w 2204"/>
                    <a:gd name="T9" fmla="*/ 18 h 131"/>
                    <a:gd name="T10" fmla="*/ 2051 w 2204"/>
                    <a:gd name="T11" fmla="*/ 0 h 131"/>
                    <a:gd name="T12" fmla="*/ 1101 w 2204"/>
                    <a:gd name="T13" fmla="*/ 51 h 131"/>
                    <a:gd name="T14" fmla="*/ 331 w 2204"/>
                    <a:gd name="T15" fmla="*/ 1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04" h="131">
                      <a:moveTo>
                        <a:pt x="331" y="11"/>
                      </a:moveTo>
                      <a:lnTo>
                        <a:pt x="0" y="39"/>
                      </a:lnTo>
                      <a:lnTo>
                        <a:pt x="1028" y="131"/>
                      </a:lnTo>
                      <a:lnTo>
                        <a:pt x="1640" y="98"/>
                      </a:lnTo>
                      <a:lnTo>
                        <a:pt x="2204" y="18"/>
                      </a:lnTo>
                      <a:lnTo>
                        <a:pt x="2051" y="0"/>
                      </a:lnTo>
                      <a:lnTo>
                        <a:pt x="1101" y="51"/>
                      </a:lnTo>
                      <a:lnTo>
                        <a:pt x="331" y="11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396" name="Group 1095"/>
                <p:cNvGrpSpPr>
                  <a:grpSpLocks/>
                </p:cNvGrpSpPr>
                <p:nvPr/>
              </p:nvGrpSpPr>
              <p:grpSpPr bwMode="auto">
                <a:xfrm>
                  <a:off x="3200" y="493"/>
                  <a:ext cx="48" cy="292"/>
                  <a:chOff x="3200" y="493"/>
                  <a:chExt cx="48" cy="292"/>
                </a:xfrm>
              </p:grpSpPr>
              <p:grpSp>
                <p:nvGrpSpPr>
                  <p:cNvPr id="436" name="Group 1096"/>
                  <p:cNvGrpSpPr>
                    <a:grpSpLocks/>
                  </p:cNvGrpSpPr>
                  <p:nvPr/>
                </p:nvGrpSpPr>
                <p:grpSpPr bwMode="auto">
                  <a:xfrm>
                    <a:off x="3201" y="493"/>
                    <a:ext cx="47" cy="292"/>
                    <a:chOff x="3201" y="493"/>
                    <a:chExt cx="47" cy="292"/>
                  </a:xfrm>
                </p:grpSpPr>
                <p:sp>
                  <p:nvSpPr>
                    <p:cNvPr id="469" name="Freeform 1097"/>
                    <p:cNvSpPr>
                      <a:spLocks/>
                    </p:cNvSpPr>
                    <p:nvPr/>
                  </p:nvSpPr>
                  <p:spPr bwMode="auto">
                    <a:xfrm>
                      <a:off x="3201" y="493"/>
                      <a:ext cx="47" cy="292"/>
                    </a:xfrm>
                    <a:custGeom>
                      <a:avLst/>
                      <a:gdLst>
                        <a:gd name="T0" fmla="*/ 0 w 517"/>
                        <a:gd name="T1" fmla="*/ 16 h 2338"/>
                        <a:gd name="T2" fmla="*/ 13 w 517"/>
                        <a:gd name="T3" fmla="*/ 11 h 2338"/>
                        <a:gd name="T4" fmla="*/ 24 w 517"/>
                        <a:gd name="T5" fmla="*/ 5 h 2338"/>
                        <a:gd name="T6" fmla="*/ 36 w 517"/>
                        <a:gd name="T7" fmla="*/ 3 h 2338"/>
                        <a:gd name="T8" fmla="*/ 46 w 517"/>
                        <a:gd name="T9" fmla="*/ 3 h 2338"/>
                        <a:gd name="T10" fmla="*/ 58 w 517"/>
                        <a:gd name="T11" fmla="*/ 0 h 2338"/>
                        <a:gd name="T12" fmla="*/ 74 w 517"/>
                        <a:gd name="T13" fmla="*/ 3 h 2338"/>
                        <a:gd name="T14" fmla="*/ 89 w 517"/>
                        <a:gd name="T15" fmla="*/ 8 h 2338"/>
                        <a:gd name="T16" fmla="*/ 103 w 517"/>
                        <a:gd name="T17" fmla="*/ 15 h 2338"/>
                        <a:gd name="T18" fmla="*/ 117 w 517"/>
                        <a:gd name="T19" fmla="*/ 24 h 2338"/>
                        <a:gd name="T20" fmla="*/ 517 w 517"/>
                        <a:gd name="T21" fmla="*/ 394 h 2338"/>
                        <a:gd name="T22" fmla="*/ 517 w 517"/>
                        <a:gd name="T23" fmla="*/ 2278 h 2338"/>
                        <a:gd name="T24" fmla="*/ 0 w 517"/>
                        <a:gd name="T25" fmla="*/ 2338 h 2338"/>
                        <a:gd name="T26" fmla="*/ 0 w 517"/>
                        <a:gd name="T27" fmla="*/ 16 h 23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517" h="2338">
                          <a:moveTo>
                            <a:pt x="0" y="16"/>
                          </a:moveTo>
                          <a:lnTo>
                            <a:pt x="13" y="11"/>
                          </a:lnTo>
                          <a:lnTo>
                            <a:pt x="24" y="5"/>
                          </a:lnTo>
                          <a:lnTo>
                            <a:pt x="36" y="3"/>
                          </a:lnTo>
                          <a:lnTo>
                            <a:pt x="46" y="3"/>
                          </a:lnTo>
                          <a:lnTo>
                            <a:pt x="58" y="0"/>
                          </a:lnTo>
                          <a:lnTo>
                            <a:pt x="74" y="3"/>
                          </a:lnTo>
                          <a:lnTo>
                            <a:pt x="89" y="8"/>
                          </a:lnTo>
                          <a:lnTo>
                            <a:pt x="103" y="15"/>
                          </a:lnTo>
                          <a:lnTo>
                            <a:pt x="117" y="24"/>
                          </a:lnTo>
                          <a:lnTo>
                            <a:pt x="517" y="394"/>
                          </a:lnTo>
                          <a:lnTo>
                            <a:pt x="517" y="2278"/>
                          </a:lnTo>
                          <a:lnTo>
                            <a:pt x="0" y="2338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70" name="Line 10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9" y="506"/>
                      <a:ext cx="1" cy="24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A0A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71" name="Freeform 1099"/>
                    <p:cNvSpPr>
                      <a:spLocks/>
                    </p:cNvSpPr>
                    <p:nvPr/>
                  </p:nvSpPr>
                  <p:spPr bwMode="auto">
                    <a:xfrm>
                      <a:off x="3205" y="754"/>
                      <a:ext cx="43" cy="31"/>
                    </a:xfrm>
                    <a:custGeom>
                      <a:avLst/>
                      <a:gdLst>
                        <a:gd name="T0" fmla="*/ 1 w 471"/>
                        <a:gd name="T1" fmla="*/ 6 h 252"/>
                        <a:gd name="T2" fmla="*/ 471 w 471"/>
                        <a:gd name="T3" fmla="*/ 0 h 252"/>
                        <a:gd name="T4" fmla="*/ 471 w 471"/>
                        <a:gd name="T5" fmla="*/ 194 h 252"/>
                        <a:gd name="T6" fmla="*/ 0 w 471"/>
                        <a:gd name="T7" fmla="*/ 252 h 252"/>
                        <a:gd name="T8" fmla="*/ 1 w 471"/>
                        <a:gd name="T9" fmla="*/ 6 h 2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71" h="252">
                          <a:moveTo>
                            <a:pt x="1" y="6"/>
                          </a:moveTo>
                          <a:lnTo>
                            <a:pt x="471" y="0"/>
                          </a:lnTo>
                          <a:lnTo>
                            <a:pt x="471" y="194"/>
                          </a:lnTo>
                          <a:lnTo>
                            <a:pt x="0" y="252"/>
                          </a:lnTo>
                          <a:lnTo>
                            <a:pt x="1" y="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37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3224" y="523"/>
                    <a:ext cx="22" cy="228"/>
                    <a:chOff x="3224" y="523"/>
                    <a:chExt cx="22" cy="228"/>
                  </a:xfrm>
                </p:grpSpPr>
                <p:sp>
                  <p:nvSpPr>
                    <p:cNvPr id="456" name="Freeform 1101"/>
                    <p:cNvSpPr>
                      <a:spLocks/>
                    </p:cNvSpPr>
                    <p:nvPr/>
                  </p:nvSpPr>
                  <p:spPr bwMode="auto">
                    <a:xfrm>
                      <a:off x="3224" y="523"/>
                      <a:ext cx="22" cy="36"/>
                    </a:xfrm>
                    <a:custGeom>
                      <a:avLst/>
                      <a:gdLst>
                        <a:gd name="T0" fmla="*/ 0 w 243"/>
                        <a:gd name="T1" fmla="*/ 0 h 292"/>
                        <a:gd name="T2" fmla="*/ 243 w 243"/>
                        <a:gd name="T3" fmla="*/ 216 h 292"/>
                        <a:gd name="T4" fmla="*/ 243 w 243"/>
                        <a:gd name="T5" fmla="*/ 292 h 292"/>
                        <a:gd name="T6" fmla="*/ 0 w 243"/>
                        <a:gd name="T7" fmla="*/ 85 h 292"/>
                        <a:gd name="T8" fmla="*/ 0 w 243"/>
                        <a:gd name="T9" fmla="*/ 0 h 2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292">
                          <a:moveTo>
                            <a:pt x="0" y="0"/>
                          </a:moveTo>
                          <a:lnTo>
                            <a:pt x="243" y="216"/>
                          </a:lnTo>
                          <a:lnTo>
                            <a:pt x="243" y="292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7" name="Freeform 1102"/>
                    <p:cNvSpPr>
                      <a:spLocks/>
                    </p:cNvSpPr>
                    <p:nvPr/>
                  </p:nvSpPr>
                  <p:spPr bwMode="auto">
                    <a:xfrm>
                      <a:off x="3224" y="544"/>
                      <a:ext cx="22" cy="34"/>
                    </a:xfrm>
                    <a:custGeom>
                      <a:avLst/>
                      <a:gdLst>
                        <a:gd name="T0" fmla="*/ 0 w 243"/>
                        <a:gd name="T1" fmla="*/ 0 h 273"/>
                        <a:gd name="T2" fmla="*/ 243 w 243"/>
                        <a:gd name="T3" fmla="*/ 195 h 273"/>
                        <a:gd name="T4" fmla="*/ 243 w 243"/>
                        <a:gd name="T5" fmla="*/ 273 h 273"/>
                        <a:gd name="T6" fmla="*/ 0 w 243"/>
                        <a:gd name="T7" fmla="*/ 85 h 273"/>
                        <a:gd name="T8" fmla="*/ 0 w 243"/>
                        <a:gd name="T9" fmla="*/ 0 h 2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273">
                          <a:moveTo>
                            <a:pt x="0" y="0"/>
                          </a:moveTo>
                          <a:lnTo>
                            <a:pt x="243" y="195"/>
                          </a:lnTo>
                          <a:lnTo>
                            <a:pt x="243" y="273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8" name="Freeform 1103"/>
                    <p:cNvSpPr>
                      <a:spLocks/>
                    </p:cNvSpPr>
                    <p:nvPr/>
                  </p:nvSpPr>
                  <p:spPr bwMode="auto">
                    <a:xfrm>
                      <a:off x="3224" y="565"/>
                      <a:ext cx="22" cy="32"/>
                    </a:xfrm>
                    <a:custGeom>
                      <a:avLst/>
                      <a:gdLst>
                        <a:gd name="T0" fmla="*/ 0 w 243"/>
                        <a:gd name="T1" fmla="*/ 0 h 255"/>
                        <a:gd name="T2" fmla="*/ 243 w 243"/>
                        <a:gd name="T3" fmla="*/ 180 h 255"/>
                        <a:gd name="T4" fmla="*/ 243 w 243"/>
                        <a:gd name="T5" fmla="*/ 255 h 255"/>
                        <a:gd name="T6" fmla="*/ 0 w 243"/>
                        <a:gd name="T7" fmla="*/ 87 h 255"/>
                        <a:gd name="T8" fmla="*/ 0 w 243"/>
                        <a:gd name="T9" fmla="*/ 0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255">
                          <a:moveTo>
                            <a:pt x="0" y="0"/>
                          </a:moveTo>
                          <a:lnTo>
                            <a:pt x="243" y="180"/>
                          </a:lnTo>
                          <a:lnTo>
                            <a:pt x="243" y="255"/>
                          </a:lnTo>
                          <a:lnTo>
                            <a:pt x="0" y="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9" name="Freeform 1104"/>
                    <p:cNvSpPr>
                      <a:spLocks/>
                    </p:cNvSpPr>
                    <p:nvPr/>
                  </p:nvSpPr>
                  <p:spPr bwMode="auto">
                    <a:xfrm>
                      <a:off x="3224" y="587"/>
                      <a:ext cx="22" cy="29"/>
                    </a:xfrm>
                    <a:custGeom>
                      <a:avLst/>
                      <a:gdLst>
                        <a:gd name="T0" fmla="*/ 0 w 243"/>
                        <a:gd name="T1" fmla="*/ 0 h 237"/>
                        <a:gd name="T2" fmla="*/ 243 w 243"/>
                        <a:gd name="T3" fmla="*/ 162 h 237"/>
                        <a:gd name="T4" fmla="*/ 243 w 243"/>
                        <a:gd name="T5" fmla="*/ 237 h 237"/>
                        <a:gd name="T6" fmla="*/ 0 w 243"/>
                        <a:gd name="T7" fmla="*/ 85 h 237"/>
                        <a:gd name="T8" fmla="*/ 0 w 243"/>
                        <a:gd name="T9" fmla="*/ 0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237">
                          <a:moveTo>
                            <a:pt x="0" y="0"/>
                          </a:moveTo>
                          <a:lnTo>
                            <a:pt x="243" y="162"/>
                          </a:lnTo>
                          <a:lnTo>
                            <a:pt x="243" y="237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0" name="Freeform 1105"/>
                    <p:cNvSpPr>
                      <a:spLocks/>
                    </p:cNvSpPr>
                    <p:nvPr/>
                  </p:nvSpPr>
                  <p:spPr bwMode="auto">
                    <a:xfrm>
                      <a:off x="3224" y="608"/>
                      <a:ext cx="22" cy="27"/>
                    </a:xfrm>
                    <a:custGeom>
                      <a:avLst/>
                      <a:gdLst>
                        <a:gd name="T0" fmla="*/ 0 w 243"/>
                        <a:gd name="T1" fmla="*/ 0 h 218"/>
                        <a:gd name="T2" fmla="*/ 243 w 243"/>
                        <a:gd name="T3" fmla="*/ 142 h 218"/>
                        <a:gd name="T4" fmla="*/ 243 w 243"/>
                        <a:gd name="T5" fmla="*/ 218 h 218"/>
                        <a:gd name="T6" fmla="*/ 0 w 243"/>
                        <a:gd name="T7" fmla="*/ 85 h 218"/>
                        <a:gd name="T8" fmla="*/ 0 w 243"/>
                        <a:gd name="T9" fmla="*/ 0 h 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218">
                          <a:moveTo>
                            <a:pt x="0" y="0"/>
                          </a:moveTo>
                          <a:lnTo>
                            <a:pt x="243" y="142"/>
                          </a:lnTo>
                          <a:lnTo>
                            <a:pt x="243" y="218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1" name="Freeform 1106"/>
                    <p:cNvSpPr>
                      <a:spLocks/>
                    </p:cNvSpPr>
                    <p:nvPr/>
                  </p:nvSpPr>
                  <p:spPr bwMode="auto">
                    <a:xfrm>
                      <a:off x="3224" y="630"/>
                      <a:ext cx="22" cy="25"/>
                    </a:xfrm>
                    <a:custGeom>
                      <a:avLst/>
                      <a:gdLst>
                        <a:gd name="T0" fmla="*/ 0 w 243"/>
                        <a:gd name="T1" fmla="*/ 0 h 200"/>
                        <a:gd name="T2" fmla="*/ 243 w 243"/>
                        <a:gd name="T3" fmla="*/ 123 h 200"/>
                        <a:gd name="T4" fmla="*/ 243 w 243"/>
                        <a:gd name="T5" fmla="*/ 200 h 200"/>
                        <a:gd name="T6" fmla="*/ 0 w 243"/>
                        <a:gd name="T7" fmla="*/ 85 h 200"/>
                        <a:gd name="T8" fmla="*/ 0 w 243"/>
                        <a:gd name="T9" fmla="*/ 0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200">
                          <a:moveTo>
                            <a:pt x="0" y="0"/>
                          </a:moveTo>
                          <a:lnTo>
                            <a:pt x="243" y="123"/>
                          </a:lnTo>
                          <a:lnTo>
                            <a:pt x="243" y="200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2" name="Freeform 1107"/>
                    <p:cNvSpPr>
                      <a:spLocks/>
                    </p:cNvSpPr>
                    <p:nvPr/>
                  </p:nvSpPr>
                  <p:spPr bwMode="auto">
                    <a:xfrm>
                      <a:off x="3224" y="651"/>
                      <a:ext cx="22" cy="23"/>
                    </a:xfrm>
                    <a:custGeom>
                      <a:avLst/>
                      <a:gdLst>
                        <a:gd name="T0" fmla="*/ 0 w 243"/>
                        <a:gd name="T1" fmla="*/ 0 h 182"/>
                        <a:gd name="T2" fmla="*/ 243 w 243"/>
                        <a:gd name="T3" fmla="*/ 107 h 182"/>
                        <a:gd name="T4" fmla="*/ 243 w 243"/>
                        <a:gd name="T5" fmla="*/ 182 h 182"/>
                        <a:gd name="T6" fmla="*/ 0 w 243"/>
                        <a:gd name="T7" fmla="*/ 85 h 182"/>
                        <a:gd name="T8" fmla="*/ 0 w 243"/>
                        <a:gd name="T9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182">
                          <a:moveTo>
                            <a:pt x="0" y="0"/>
                          </a:moveTo>
                          <a:lnTo>
                            <a:pt x="243" y="107"/>
                          </a:lnTo>
                          <a:lnTo>
                            <a:pt x="243" y="182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3" name="Freeform 1108"/>
                    <p:cNvSpPr>
                      <a:spLocks/>
                    </p:cNvSpPr>
                    <p:nvPr/>
                  </p:nvSpPr>
                  <p:spPr bwMode="auto">
                    <a:xfrm>
                      <a:off x="3224" y="672"/>
                      <a:ext cx="22" cy="21"/>
                    </a:xfrm>
                    <a:custGeom>
                      <a:avLst/>
                      <a:gdLst>
                        <a:gd name="T0" fmla="*/ 0 w 243"/>
                        <a:gd name="T1" fmla="*/ 0 h 164"/>
                        <a:gd name="T2" fmla="*/ 243 w 243"/>
                        <a:gd name="T3" fmla="*/ 88 h 164"/>
                        <a:gd name="T4" fmla="*/ 243 w 243"/>
                        <a:gd name="T5" fmla="*/ 164 h 164"/>
                        <a:gd name="T6" fmla="*/ 0 w 243"/>
                        <a:gd name="T7" fmla="*/ 85 h 164"/>
                        <a:gd name="T8" fmla="*/ 0 w 243"/>
                        <a:gd name="T9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164">
                          <a:moveTo>
                            <a:pt x="0" y="0"/>
                          </a:moveTo>
                          <a:lnTo>
                            <a:pt x="243" y="88"/>
                          </a:lnTo>
                          <a:lnTo>
                            <a:pt x="243" y="164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4" name="Freeform 1109"/>
                    <p:cNvSpPr>
                      <a:spLocks/>
                    </p:cNvSpPr>
                    <p:nvPr/>
                  </p:nvSpPr>
                  <p:spPr bwMode="auto">
                    <a:xfrm>
                      <a:off x="3224" y="694"/>
                      <a:ext cx="22" cy="18"/>
                    </a:xfrm>
                    <a:custGeom>
                      <a:avLst/>
                      <a:gdLst>
                        <a:gd name="T0" fmla="*/ 0 w 243"/>
                        <a:gd name="T1" fmla="*/ 0 h 146"/>
                        <a:gd name="T2" fmla="*/ 243 w 243"/>
                        <a:gd name="T3" fmla="*/ 69 h 146"/>
                        <a:gd name="T4" fmla="*/ 243 w 243"/>
                        <a:gd name="T5" fmla="*/ 146 h 146"/>
                        <a:gd name="T6" fmla="*/ 0 w 243"/>
                        <a:gd name="T7" fmla="*/ 86 h 146"/>
                        <a:gd name="T8" fmla="*/ 0 w 243"/>
                        <a:gd name="T9" fmla="*/ 0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146">
                          <a:moveTo>
                            <a:pt x="0" y="0"/>
                          </a:moveTo>
                          <a:lnTo>
                            <a:pt x="243" y="69"/>
                          </a:lnTo>
                          <a:lnTo>
                            <a:pt x="243" y="146"/>
                          </a:ln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5" name="Freeform 1110"/>
                    <p:cNvSpPr>
                      <a:spLocks/>
                    </p:cNvSpPr>
                    <p:nvPr/>
                  </p:nvSpPr>
                  <p:spPr bwMode="auto">
                    <a:xfrm>
                      <a:off x="3224" y="715"/>
                      <a:ext cx="22" cy="16"/>
                    </a:xfrm>
                    <a:custGeom>
                      <a:avLst/>
                      <a:gdLst>
                        <a:gd name="T0" fmla="*/ 0 w 243"/>
                        <a:gd name="T1" fmla="*/ 0 h 126"/>
                        <a:gd name="T2" fmla="*/ 243 w 243"/>
                        <a:gd name="T3" fmla="*/ 50 h 126"/>
                        <a:gd name="T4" fmla="*/ 243 w 243"/>
                        <a:gd name="T5" fmla="*/ 126 h 126"/>
                        <a:gd name="T6" fmla="*/ 0 w 243"/>
                        <a:gd name="T7" fmla="*/ 85 h 126"/>
                        <a:gd name="T8" fmla="*/ 0 w 243"/>
                        <a:gd name="T9" fmla="*/ 0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126">
                          <a:moveTo>
                            <a:pt x="0" y="0"/>
                          </a:moveTo>
                          <a:lnTo>
                            <a:pt x="243" y="50"/>
                          </a:lnTo>
                          <a:lnTo>
                            <a:pt x="243" y="126"/>
                          </a:lnTo>
                          <a:lnTo>
                            <a:pt x="0" y="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6" name="Freeform 1111"/>
                    <p:cNvSpPr>
                      <a:spLocks/>
                    </p:cNvSpPr>
                    <p:nvPr/>
                  </p:nvSpPr>
                  <p:spPr bwMode="auto">
                    <a:xfrm>
                      <a:off x="3224" y="736"/>
                      <a:ext cx="22" cy="14"/>
                    </a:xfrm>
                    <a:custGeom>
                      <a:avLst/>
                      <a:gdLst>
                        <a:gd name="T0" fmla="*/ 0 w 243"/>
                        <a:gd name="T1" fmla="*/ 0 h 110"/>
                        <a:gd name="T2" fmla="*/ 243 w 243"/>
                        <a:gd name="T3" fmla="*/ 32 h 110"/>
                        <a:gd name="T4" fmla="*/ 243 w 243"/>
                        <a:gd name="T5" fmla="*/ 110 h 110"/>
                        <a:gd name="T6" fmla="*/ 0 w 243"/>
                        <a:gd name="T7" fmla="*/ 86 h 110"/>
                        <a:gd name="T8" fmla="*/ 0 w 243"/>
                        <a:gd name="T9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3" h="110">
                          <a:moveTo>
                            <a:pt x="0" y="0"/>
                          </a:moveTo>
                          <a:lnTo>
                            <a:pt x="243" y="32"/>
                          </a:lnTo>
                          <a:lnTo>
                            <a:pt x="243" y="110"/>
                          </a:ln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7" name="Line 1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2" y="530"/>
                      <a:ext cx="1" cy="22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8" name="Line 1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540"/>
                      <a:ext cx="1" cy="21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38" name="Group 1114"/>
                  <p:cNvGrpSpPr>
                    <a:grpSpLocks/>
                  </p:cNvGrpSpPr>
                  <p:nvPr/>
                </p:nvGrpSpPr>
                <p:grpSpPr bwMode="auto">
                  <a:xfrm>
                    <a:off x="3200" y="493"/>
                    <a:ext cx="12" cy="292"/>
                    <a:chOff x="3200" y="493"/>
                    <a:chExt cx="12" cy="292"/>
                  </a:xfrm>
                </p:grpSpPr>
                <p:sp>
                  <p:nvSpPr>
                    <p:cNvPr id="439" name="Line 1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1" y="496"/>
                      <a:ext cx="1" cy="28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0" name="Line 1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4" y="496"/>
                      <a:ext cx="1" cy="28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1" name="Line 1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4" y="495"/>
                      <a:ext cx="1" cy="2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E0E0E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2" name="Line 1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6" y="495"/>
                      <a:ext cx="1" cy="2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3" name="Line 1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0" y="496"/>
                      <a:ext cx="1" cy="28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E0E0E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4" name="Freeform 1120"/>
                    <p:cNvSpPr>
                      <a:spLocks/>
                    </p:cNvSpPr>
                    <p:nvPr/>
                  </p:nvSpPr>
                  <p:spPr bwMode="auto">
                    <a:xfrm>
                      <a:off x="3200" y="510"/>
                      <a:ext cx="12" cy="13"/>
                    </a:xfrm>
                    <a:custGeom>
                      <a:avLst/>
                      <a:gdLst>
                        <a:gd name="T0" fmla="*/ 15 w 133"/>
                        <a:gd name="T1" fmla="*/ 15 h 108"/>
                        <a:gd name="T2" fmla="*/ 28 w 133"/>
                        <a:gd name="T3" fmla="*/ 10 h 108"/>
                        <a:gd name="T4" fmla="*/ 38 w 133"/>
                        <a:gd name="T5" fmla="*/ 5 h 108"/>
                        <a:gd name="T6" fmla="*/ 51 w 133"/>
                        <a:gd name="T7" fmla="*/ 3 h 108"/>
                        <a:gd name="T8" fmla="*/ 61 w 133"/>
                        <a:gd name="T9" fmla="*/ 0 h 108"/>
                        <a:gd name="T10" fmla="*/ 73 w 133"/>
                        <a:gd name="T11" fmla="*/ 0 h 108"/>
                        <a:gd name="T12" fmla="*/ 89 w 133"/>
                        <a:gd name="T13" fmla="*/ 3 h 108"/>
                        <a:gd name="T14" fmla="*/ 105 w 133"/>
                        <a:gd name="T15" fmla="*/ 6 h 108"/>
                        <a:gd name="T16" fmla="*/ 118 w 133"/>
                        <a:gd name="T17" fmla="*/ 14 h 108"/>
                        <a:gd name="T18" fmla="*/ 133 w 133"/>
                        <a:gd name="T19" fmla="*/ 24 h 108"/>
                        <a:gd name="T20" fmla="*/ 133 w 133"/>
                        <a:gd name="T21" fmla="*/ 108 h 108"/>
                        <a:gd name="T22" fmla="*/ 118 w 133"/>
                        <a:gd name="T23" fmla="*/ 99 h 108"/>
                        <a:gd name="T24" fmla="*/ 105 w 133"/>
                        <a:gd name="T25" fmla="*/ 93 h 108"/>
                        <a:gd name="T26" fmla="*/ 89 w 133"/>
                        <a:gd name="T27" fmla="*/ 89 h 108"/>
                        <a:gd name="T28" fmla="*/ 73 w 133"/>
                        <a:gd name="T29" fmla="*/ 87 h 108"/>
                        <a:gd name="T30" fmla="*/ 61 w 133"/>
                        <a:gd name="T31" fmla="*/ 88 h 108"/>
                        <a:gd name="T32" fmla="*/ 51 w 133"/>
                        <a:gd name="T33" fmla="*/ 89 h 108"/>
                        <a:gd name="T34" fmla="*/ 38 w 133"/>
                        <a:gd name="T35" fmla="*/ 93 h 108"/>
                        <a:gd name="T36" fmla="*/ 15 w 133"/>
                        <a:gd name="T37" fmla="*/ 102 h 108"/>
                        <a:gd name="T38" fmla="*/ 0 w 133"/>
                        <a:gd name="T39" fmla="*/ 105 h 108"/>
                        <a:gd name="T40" fmla="*/ 0 w 133"/>
                        <a:gd name="T41" fmla="*/ 25 h 108"/>
                        <a:gd name="T42" fmla="*/ 15 w 133"/>
                        <a:gd name="T43" fmla="*/ 15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8">
                          <a:moveTo>
                            <a:pt x="15" y="15"/>
                          </a:moveTo>
                          <a:lnTo>
                            <a:pt x="28" y="10"/>
                          </a:lnTo>
                          <a:lnTo>
                            <a:pt x="38" y="5"/>
                          </a:lnTo>
                          <a:lnTo>
                            <a:pt x="51" y="3"/>
                          </a:lnTo>
                          <a:lnTo>
                            <a:pt x="61" y="0"/>
                          </a:lnTo>
                          <a:lnTo>
                            <a:pt x="73" y="0"/>
                          </a:lnTo>
                          <a:lnTo>
                            <a:pt x="89" y="3"/>
                          </a:lnTo>
                          <a:lnTo>
                            <a:pt x="105" y="6"/>
                          </a:lnTo>
                          <a:lnTo>
                            <a:pt x="118" y="14"/>
                          </a:lnTo>
                          <a:lnTo>
                            <a:pt x="133" y="24"/>
                          </a:lnTo>
                          <a:lnTo>
                            <a:pt x="133" y="108"/>
                          </a:lnTo>
                          <a:lnTo>
                            <a:pt x="118" y="99"/>
                          </a:lnTo>
                          <a:lnTo>
                            <a:pt x="105" y="93"/>
                          </a:lnTo>
                          <a:lnTo>
                            <a:pt x="89" y="89"/>
                          </a:lnTo>
                          <a:lnTo>
                            <a:pt x="73" y="87"/>
                          </a:lnTo>
                          <a:lnTo>
                            <a:pt x="61" y="88"/>
                          </a:lnTo>
                          <a:lnTo>
                            <a:pt x="51" y="89"/>
                          </a:lnTo>
                          <a:lnTo>
                            <a:pt x="38" y="93"/>
                          </a:lnTo>
                          <a:lnTo>
                            <a:pt x="15" y="102"/>
                          </a:lnTo>
                          <a:lnTo>
                            <a:pt x="0" y="105"/>
                          </a:lnTo>
                          <a:lnTo>
                            <a:pt x="0" y="25"/>
                          </a:lnTo>
                          <a:lnTo>
                            <a:pt x="15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5" name="Freeform 1121"/>
                    <p:cNvSpPr>
                      <a:spLocks/>
                    </p:cNvSpPr>
                    <p:nvPr/>
                  </p:nvSpPr>
                  <p:spPr bwMode="auto">
                    <a:xfrm>
                      <a:off x="3200" y="532"/>
                      <a:ext cx="12" cy="13"/>
                    </a:xfrm>
                    <a:custGeom>
                      <a:avLst/>
                      <a:gdLst>
                        <a:gd name="T0" fmla="*/ 15 w 133"/>
                        <a:gd name="T1" fmla="*/ 14 h 107"/>
                        <a:gd name="T2" fmla="*/ 28 w 133"/>
                        <a:gd name="T3" fmla="*/ 10 h 107"/>
                        <a:gd name="T4" fmla="*/ 38 w 133"/>
                        <a:gd name="T5" fmla="*/ 6 h 107"/>
                        <a:gd name="T6" fmla="*/ 51 w 133"/>
                        <a:gd name="T7" fmla="*/ 3 h 107"/>
                        <a:gd name="T8" fmla="*/ 61 w 133"/>
                        <a:gd name="T9" fmla="*/ 1 h 107"/>
                        <a:gd name="T10" fmla="*/ 73 w 133"/>
                        <a:gd name="T11" fmla="*/ 0 h 107"/>
                        <a:gd name="T12" fmla="*/ 89 w 133"/>
                        <a:gd name="T13" fmla="*/ 3 h 107"/>
                        <a:gd name="T14" fmla="*/ 105 w 133"/>
                        <a:gd name="T15" fmla="*/ 6 h 107"/>
                        <a:gd name="T16" fmla="*/ 118 w 133"/>
                        <a:gd name="T17" fmla="*/ 14 h 107"/>
                        <a:gd name="T18" fmla="*/ 133 w 133"/>
                        <a:gd name="T19" fmla="*/ 21 h 107"/>
                        <a:gd name="T20" fmla="*/ 133 w 133"/>
                        <a:gd name="T21" fmla="*/ 107 h 107"/>
                        <a:gd name="T22" fmla="*/ 118 w 133"/>
                        <a:gd name="T23" fmla="*/ 98 h 107"/>
                        <a:gd name="T24" fmla="*/ 105 w 133"/>
                        <a:gd name="T25" fmla="*/ 91 h 107"/>
                        <a:gd name="T26" fmla="*/ 89 w 133"/>
                        <a:gd name="T27" fmla="*/ 87 h 107"/>
                        <a:gd name="T28" fmla="*/ 73 w 133"/>
                        <a:gd name="T29" fmla="*/ 86 h 107"/>
                        <a:gd name="T30" fmla="*/ 61 w 133"/>
                        <a:gd name="T31" fmla="*/ 86 h 107"/>
                        <a:gd name="T32" fmla="*/ 51 w 133"/>
                        <a:gd name="T33" fmla="*/ 87 h 107"/>
                        <a:gd name="T34" fmla="*/ 38 w 133"/>
                        <a:gd name="T35" fmla="*/ 91 h 107"/>
                        <a:gd name="T36" fmla="*/ 15 w 133"/>
                        <a:gd name="T37" fmla="*/ 100 h 107"/>
                        <a:gd name="T38" fmla="*/ 0 w 133"/>
                        <a:gd name="T39" fmla="*/ 105 h 107"/>
                        <a:gd name="T40" fmla="*/ 0 w 133"/>
                        <a:gd name="T41" fmla="*/ 23 h 107"/>
                        <a:gd name="T42" fmla="*/ 15 w 133"/>
                        <a:gd name="T43" fmla="*/ 14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7">
                          <a:moveTo>
                            <a:pt x="15" y="14"/>
                          </a:moveTo>
                          <a:lnTo>
                            <a:pt x="28" y="10"/>
                          </a:lnTo>
                          <a:lnTo>
                            <a:pt x="38" y="6"/>
                          </a:lnTo>
                          <a:lnTo>
                            <a:pt x="51" y="3"/>
                          </a:lnTo>
                          <a:lnTo>
                            <a:pt x="61" y="1"/>
                          </a:lnTo>
                          <a:lnTo>
                            <a:pt x="73" y="0"/>
                          </a:lnTo>
                          <a:lnTo>
                            <a:pt x="89" y="3"/>
                          </a:lnTo>
                          <a:lnTo>
                            <a:pt x="105" y="6"/>
                          </a:lnTo>
                          <a:lnTo>
                            <a:pt x="118" y="14"/>
                          </a:lnTo>
                          <a:lnTo>
                            <a:pt x="133" y="21"/>
                          </a:lnTo>
                          <a:lnTo>
                            <a:pt x="133" y="107"/>
                          </a:lnTo>
                          <a:lnTo>
                            <a:pt x="118" y="98"/>
                          </a:lnTo>
                          <a:lnTo>
                            <a:pt x="105" y="91"/>
                          </a:lnTo>
                          <a:lnTo>
                            <a:pt x="89" y="87"/>
                          </a:lnTo>
                          <a:lnTo>
                            <a:pt x="73" y="86"/>
                          </a:lnTo>
                          <a:lnTo>
                            <a:pt x="61" y="86"/>
                          </a:lnTo>
                          <a:lnTo>
                            <a:pt x="51" y="87"/>
                          </a:lnTo>
                          <a:lnTo>
                            <a:pt x="38" y="91"/>
                          </a:lnTo>
                          <a:lnTo>
                            <a:pt x="15" y="100"/>
                          </a:lnTo>
                          <a:lnTo>
                            <a:pt x="0" y="105"/>
                          </a:lnTo>
                          <a:lnTo>
                            <a:pt x="0" y="23"/>
                          </a:lnTo>
                          <a:lnTo>
                            <a:pt x="15" y="1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6" name="Freeform 1122"/>
                    <p:cNvSpPr>
                      <a:spLocks/>
                    </p:cNvSpPr>
                    <p:nvPr/>
                  </p:nvSpPr>
                  <p:spPr bwMode="auto">
                    <a:xfrm>
                      <a:off x="3200" y="553"/>
                      <a:ext cx="12" cy="14"/>
                    </a:xfrm>
                    <a:custGeom>
                      <a:avLst/>
                      <a:gdLst>
                        <a:gd name="T0" fmla="*/ 15 w 133"/>
                        <a:gd name="T1" fmla="*/ 14 h 108"/>
                        <a:gd name="T2" fmla="*/ 28 w 133"/>
                        <a:gd name="T3" fmla="*/ 10 h 108"/>
                        <a:gd name="T4" fmla="*/ 38 w 133"/>
                        <a:gd name="T5" fmla="*/ 5 h 108"/>
                        <a:gd name="T6" fmla="*/ 51 w 133"/>
                        <a:gd name="T7" fmla="*/ 3 h 108"/>
                        <a:gd name="T8" fmla="*/ 61 w 133"/>
                        <a:gd name="T9" fmla="*/ 0 h 108"/>
                        <a:gd name="T10" fmla="*/ 73 w 133"/>
                        <a:gd name="T11" fmla="*/ 0 h 108"/>
                        <a:gd name="T12" fmla="*/ 89 w 133"/>
                        <a:gd name="T13" fmla="*/ 3 h 108"/>
                        <a:gd name="T14" fmla="*/ 105 w 133"/>
                        <a:gd name="T15" fmla="*/ 6 h 108"/>
                        <a:gd name="T16" fmla="*/ 118 w 133"/>
                        <a:gd name="T17" fmla="*/ 14 h 108"/>
                        <a:gd name="T18" fmla="*/ 133 w 133"/>
                        <a:gd name="T19" fmla="*/ 21 h 108"/>
                        <a:gd name="T20" fmla="*/ 133 w 133"/>
                        <a:gd name="T21" fmla="*/ 108 h 108"/>
                        <a:gd name="T22" fmla="*/ 118 w 133"/>
                        <a:gd name="T23" fmla="*/ 99 h 108"/>
                        <a:gd name="T24" fmla="*/ 105 w 133"/>
                        <a:gd name="T25" fmla="*/ 93 h 108"/>
                        <a:gd name="T26" fmla="*/ 89 w 133"/>
                        <a:gd name="T27" fmla="*/ 88 h 108"/>
                        <a:gd name="T28" fmla="*/ 73 w 133"/>
                        <a:gd name="T29" fmla="*/ 87 h 108"/>
                        <a:gd name="T30" fmla="*/ 61 w 133"/>
                        <a:gd name="T31" fmla="*/ 87 h 108"/>
                        <a:gd name="T32" fmla="*/ 51 w 133"/>
                        <a:gd name="T33" fmla="*/ 88 h 108"/>
                        <a:gd name="T34" fmla="*/ 38 w 133"/>
                        <a:gd name="T35" fmla="*/ 93 h 108"/>
                        <a:gd name="T36" fmla="*/ 15 w 133"/>
                        <a:gd name="T37" fmla="*/ 100 h 108"/>
                        <a:gd name="T38" fmla="*/ 0 w 133"/>
                        <a:gd name="T39" fmla="*/ 105 h 108"/>
                        <a:gd name="T40" fmla="*/ 0 w 133"/>
                        <a:gd name="T41" fmla="*/ 23 h 108"/>
                        <a:gd name="T42" fmla="*/ 15 w 133"/>
                        <a:gd name="T43" fmla="*/ 14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8">
                          <a:moveTo>
                            <a:pt x="15" y="14"/>
                          </a:moveTo>
                          <a:lnTo>
                            <a:pt x="28" y="10"/>
                          </a:lnTo>
                          <a:lnTo>
                            <a:pt x="38" y="5"/>
                          </a:lnTo>
                          <a:lnTo>
                            <a:pt x="51" y="3"/>
                          </a:lnTo>
                          <a:lnTo>
                            <a:pt x="61" y="0"/>
                          </a:lnTo>
                          <a:lnTo>
                            <a:pt x="73" y="0"/>
                          </a:lnTo>
                          <a:lnTo>
                            <a:pt x="89" y="3"/>
                          </a:lnTo>
                          <a:lnTo>
                            <a:pt x="105" y="6"/>
                          </a:lnTo>
                          <a:lnTo>
                            <a:pt x="118" y="14"/>
                          </a:lnTo>
                          <a:lnTo>
                            <a:pt x="133" y="21"/>
                          </a:lnTo>
                          <a:lnTo>
                            <a:pt x="133" y="108"/>
                          </a:lnTo>
                          <a:lnTo>
                            <a:pt x="118" y="99"/>
                          </a:lnTo>
                          <a:lnTo>
                            <a:pt x="105" y="93"/>
                          </a:lnTo>
                          <a:lnTo>
                            <a:pt x="89" y="88"/>
                          </a:lnTo>
                          <a:lnTo>
                            <a:pt x="73" y="87"/>
                          </a:lnTo>
                          <a:lnTo>
                            <a:pt x="61" y="87"/>
                          </a:lnTo>
                          <a:lnTo>
                            <a:pt x="51" y="88"/>
                          </a:lnTo>
                          <a:lnTo>
                            <a:pt x="38" y="93"/>
                          </a:lnTo>
                          <a:lnTo>
                            <a:pt x="15" y="100"/>
                          </a:lnTo>
                          <a:lnTo>
                            <a:pt x="0" y="105"/>
                          </a:lnTo>
                          <a:lnTo>
                            <a:pt x="0" y="23"/>
                          </a:lnTo>
                          <a:lnTo>
                            <a:pt x="15" y="1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7" name="Freeform 1123"/>
                    <p:cNvSpPr>
                      <a:spLocks/>
                    </p:cNvSpPr>
                    <p:nvPr/>
                  </p:nvSpPr>
                  <p:spPr bwMode="auto">
                    <a:xfrm>
                      <a:off x="3200" y="575"/>
                      <a:ext cx="12" cy="14"/>
                    </a:xfrm>
                    <a:custGeom>
                      <a:avLst/>
                      <a:gdLst>
                        <a:gd name="T0" fmla="*/ 15 w 133"/>
                        <a:gd name="T1" fmla="*/ 15 h 110"/>
                        <a:gd name="T2" fmla="*/ 28 w 133"/>
                        <a:gd name="T3" fmla="*/ 10 h 110"/>
                        <a:gd name="T4" fmla="*/ 38 w 133"/>
                        <a:gd name="T5" fmla="*/ 7 h 110"/>
                        <a:gd name="T6" fmla="*/ 51 w 133"/>
                        <a:gd name="T7" fmla="*/ 3 h 110"/>
                        <a:gd name="T8" fmla="*/ 61 w 133"/>
                        <a:gd name="T9" fmla="*/ 1 h 110"/>
                        <a:gd name="T10" fmla="*/ 73 w 133"/>
                        <a:gd name="T11" fmla="*/ 0 h 110"/>
                        <a:gd name="T12" fmla="*/ 89 w 133"/>
                        <a:gd name="T13" fmla="*/ 1 h 110"/>
                        <a:gd name="T14" fmla="*/ 105 w 133"/>
                        <a:gd name="T15" fmla="*/ 7 h 110"/>
                        <a:gd name="T16" fmla="*/ 118 w 133"/>
                        <a:gd name="T17" fmla="*/ 14 h 110"/>
                        <a:gd name="T18" fmla="*/ 133 w 133"/>
                        <a:gd name="T19" fmla="*/ 23 h 110"/>
                        <a:gd name="T20" fmla="*/ 133 w 133"/>
                        <a:gd name="T21" fmla="*/ 110 h 110"/>
                        <a:gd name="T22" fmla="*/ 118 w 133"/>
                        <a:gd name="T23" fmla="*/ 101 h 110"/>
                        <a:gd name="T24" fmla="*/ 105 w 133"/>
                        <a:gd name="T25" fmla="*/ 92 h 110"/>
                        <a:gd name="T26" fmla="*/ 89 w 133"/>
                        <a:gd name="T27" fmla="*/ 89 h 110"/>
                        <a:gd name="T28" fmla="*/ 73 w 133"/>
                        <a:gd name="T29" fmla="*/ 86 h 110"/>
                        <a:gd name="T30" fmla="*/ 61 w 133"/>
                        <a:gd name="T31" fmla="*/ 87 h 110"/>
                        <a:gd name="T32" fmla="*/ 51 w 133"/>
                        <a:gd name="T33" fmla="*/ 89 h 110"/>
                        <a:gd name="T34" fmla="*/ 38 w 133"/>
                        <a:gd name="T35" fmla="*/ 92 h 110"/>
                        <a:gd name="T36" fmla="*/ 15 w 133"/>
                        <a:gd name="T37" fmla="*/ 102 h 110"/>
                        <a:gd name="T38" fmla="*/ 0 w 133"/>
                        <a:gd name="T39" fmla="*/ 106 h 110"/>
                        <a:gd name="T40" fmla="*/ 0 w 133"/>
                        <a:gd name="T41" fmla="*/ 23 h 110"/>
                        <a:gd name="T42" fmla="*/ 15 w 133"/>
                        <a:gd name="T43" fmla="*/ 15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10">
                          <a:moveTo>
                            <a:pt x="15" y="15"/>
                          </a:moveTo>
                          <a:lnTo>
                            <a:pt x="28" y="10"/>
                          </a:lnTo>
                          <a:lnTo>
                            <a:pt x="38" y="7"/>
                          </a:lnTo>
                          <a:lnTo>
                            <a:pt x="51" y="3"/>
                          </a:lnTo>
                          <a:lnTo>
                            <a:pt x="61" y="1"/>
                          </a:lnTo>
                          <a:lnTo>
                            <a:pt x="73" y="0"/>
                          </a:lnTo>
                          <a:lnTo>
                            <a:pt x="89" y="1"/>
                          </a:lnTo>
                          <a:lnTo>
                            <a:pt x="105" y="7"/>
                          </a:lnTo>
                          <a:lnTo>
                            <a:pt x="118" y="14"/>
                          </a:lnTo>
                          <a:lnTo>
                            <a:pt x="133" y="23"/>
                          </a:lnTo>
                          <a:lnTo>
                            <a:pt x="133" y="110"/>
                          </a:lnTo>
                          <a:lnTo>
                            <a:pt x="118" y="101"/>
                          </a:lnTo>
                          <a:lnTo>
                            <a:pt x="105" y="92"/>
                          </a:lnTo>
                          <a:lnTo>
                            <a:pt x="89" y="89"/>
                          </a:lnTo>
                          <a:lnTo>
                            <a:pt x="73" y="86"/>
                          </a:lnTo>
                          <a:lnTo>
                            <a:pt x="61" y="87"/>
                          </a:lnTo>
                          <a:lnTo>
                            <a:pt x="51" y="89"/>
                          </a:lnTo>
                          <a:lnTo>
                            <a:pt x="38" y="92"/>
                          </a:lnTo>
                          <a:lnTo>
                            <a:pt x="15" y="102"/>
                          </a:lnTo>
                          <a:lnTo>
                            <a:pt x="0" y="106"/>
                          </a:lnTo>
                          <a:lnTo>
                            <a:pt x="0" y="23"/>
                          </a:lnTo>
                          <a:lnTo>
                            <a:pt x="15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8" name="Freeform 1124"/>
                    <p:cNvSpPr>
                      <a:spLocks/>
                    </p:cNvSpPr>
                    <p:nvPr/>
                  </p:nvSpPr>
                  <p:spPr bwMode="auto">
                    <a:xfrm>
                      <a:off x="3200" y="597"/>
                      <a:ext cx="12" cy="13"/>
                    </a:xfrm>
                    <a:custGeom>
                      <a:avLst/>
                      <a:gdLst>
                        <a:gd name="T0" fmla="*/ 15 w 133"/>
                        <a:gd name="T1" fmla="*/ 16 h 109"/>
                        <a:gd name="T2" fmla="*/ 28 w 133"/>
                        <a:gd name="T3" fmla="*/ 10 h 109"/>
                        <a:gd name="T4" fmla="*/ 38 w 133"/>
                        <a:gd name="T5" fmla="*/ 6 h 109"/>
                        <a:gd name="T6" fmla="*/ 51 w 133"/>
                        <a:gd name="T7" fmla="*/ 4 h 109"/>
                        <a:gd name="T8" fmla="*/ 61 w 133"/>
                        <a:gd name="T9" fmla="*/ 3 h 109"/>
                        <a:gd name="T10" fmla="*/ 73 w 133"/>
                        <a:gd name="T11" fmla="*/ 0 h 109"/>
                        <a:gd name="T12" fmla="*/ 89 w 133"/>
                        <a:gd name="T13" fmla="*/ 4 h 109"/>
                        <a:gd name="T14" fmla="*/ 105 w 133"/>
                        <a:gd name="T15" fmla="*/ 6 h 109"/>
                        <a:gd name="T16" fmla="*/ 118 w 133"/>
                        <a:gd name="T17" fmla="*/ 14 h 109"/>
                        <a:gd name="T18" fmla="*/ 133 w 133"/>
                        <a:gd name="T19" fmla="*/ 24 h 109"/>
                        <a:gd name="T20" fmla="*/ 133 w 133"/>
                        <a:gd name="T21" fmla="*/ 109 h 109"/>
                        <a:gd name="T22" fmla="*/ 118 w 133"/>
                        <a:gd name="T23" fmla="*/ 100 h 109"/>
                        <a:gd name="T24" fmla="*/ 105 w 133"/>
                        <a:gd name="T25" fmla="*/ 93 h 109"/>
                        <a:gd name="T26" fmla="*/ 89 w 133"/>
                        <a:gd name="T27" fmla="*/ 88 h 109"/>
                        <a:gd name="T28" fmla="*/ 73 w 133"/>
                        <a:gd name="T29" fmla="*/ 87 h 109"/>
                        <a:gd name="T30" fmla="*/ 61 w 133"/>
                        <a:gd name="T31" fmla="*/ 88 h 109"/>
                        <a:gd name="T32" fmla="*/ 51 w 133"/>
                        <a:gd name="T33" fmla="*/ 89 h 109"/>
                        <a:gd name="T34" fmla="*/ 38 w 133"/>
                        <a:gd name="T35" fmla="*/ 93 h 109"/>
                        <a:gd name="T36" fmla="*/ 15 w 133"/>
                        <a:gd name="T37" fmla="*/ 100 h 109"/>
                        <a:gd name="T38" fmla="*/ 0 w 133"/>
                        <a:gd name="T39" fmla="*/ 107 h 109"/>
                        <a:gd name="T40" fmla="*/ 0 w 133"/>
                        <a:gd name="T41" fmla="*/ 24 h 109"/>
                        <a:gd name="T42" fmla="*/ 15 w 133"/>
                        <a:gd name="T43" fmla="*/ 16 h 1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9">
                          <a:moveTo>
                            <a:pt x="15" y="16"/>
                          </a:moveTo>
                          <a:lnTo>
                            <a:pt x="28" y="10"/>
                          </a:lnTo>
                          <a:lnTo>
                            <a:pt x="38" y="6"/>
                          </a:lnTo>
                          <a:lnTo>
                            <a:pt x="51" y="4"/>
                          </a:lnTo>
                          <a:lnTo>
                            <a:pt x="61" y="3"/>
                          </a:lnTo>
                          <a:lnTo>
                            <a:pt x="73" y="0"/>
                          </a:lnTo>
                          <a:lnTo>
                            <a:pt x="89" y="4"/>
                          </a:lnTo>
                          <a:lnTo>
                            <a:pt x="105" y="6"/>
                          </a:lnTo>
                          <a:lnTo>
                            <a:pt x="118" y="14"/>
                          </a:lnTo>
                          <a:lnTo>
                            <a:pt x="133" y="24"/>
                          </a:lnTo>
                          <a:lnTo>
                            <a:pt x="133" y="109"/>
                          </a:lnTo>
                          <a:lnTo>
                            <a:pt x="118" y="100"/>
                          </a:lnTo>
                          <a:lnTo>
                            <a:pt x="105" y="93"/>
                          </a:lnTo>
                          <a:lnTo>
                            <a:pt x="89" y="88"/>
                          </a:lnTo>
                          <a:lnTo>
                            <a:pt x="73" y="87"/>
                          </a:lnTo>
                          <a:lnTo>
                            <a:pt x="61" y="88"/>
                          </a:lnTo>
                          <a:lnTo>
                            <a:pt x="51" y="89"/>
                          </a:lnTo>
                          <a:lnTo>
                            <a:pt x="38" y="93"/>
                          </a:lnTo>
                          <a:lnTo>
                            <a:pt x="15" y="100"/>
                          </a:lnTo>
                          <a:lnTo>
                            <a:pt x="0" y="107"/>
                          </a:lnTo>
                          <a:lnTo>
                            <a:pt x="0" y="24"/>
                          </a:lnTo>
                          <a:lnTo>
                            <a:pt x="15" y="1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9" name="Freeform 1125"/>
                    <p:cNvSpPr>
                      <a:spLocks/>
                    </p:cNvSpPr>
                    <p:nvPr/>
                  </p:nvSpPr>
                  <p:spPr bwMode="auto">
                    <a:xfrm>
                      <a:off x="3200" y="619"/>
                      <a:ext cx="12" cy="13"/>
                    </a:xfrm>
                    <a:custGeom>
                      <a:avLst/>
                      <a:gdLst>
                        <a:gd name="T0" fmla="*/ 15 w 133"/>
                        <a:gd name="T1" fmla="*/ 14 h 108"/>
                        <a:gd name="T2" fmla="*/ 28 w 133"/>
                        <a:gd name="T3" fmla="*/ 9 h 108"/>
                        <a:gd name="T4" fmla="*/ 38 w 133"/>
                        <a:gd name="T5" fmla="*/ 5 h 108"/>
                        <a:gd name="T6" fmla="*/ 51 w 133"/>
                        <a:gd name="T7" fmla="*/ 1 h 108"/>
                        <a:gd name="T8" fmla="*/ 61 w 133"/>
                        <a:gd name="T9" fmla="*/ 0 h 108"/>
                        <a:gd name="T10" fmla="*/ 73 w 133"/>
                        <a:gd name="T11" fmla="*/ 0 h 108"/>
                        <a:gd name="T12" fmla="*/ 89 w 133"/>
                        <a:gd name="T13" fmla="*/ 1 h 108"/>
                        <a:gd name="T14" fmla="*/ 105 w 133"/>
                        <a:gd name="T15" fmla="*/ 5 h 108"/>
                        <a:gd name="T16" fmla="*/ 118 w 133"/>
                        <a:gd name="T17" fmla="*/ 11 h 108"/>
                        <a:gd name="T18" fmla="*/ 133 w 133"/>
                        <a:gd name="T19" fmla="*/ 21 h 108"/>
                        <a:gd name="T20" fmla="*/ 133 w 133"/>
                        <a:gd name="T21" fmla="*/ 108 h 108"/>
                        <a:gd name="T22" fmla="*/ 118 w 133"/>
                        <a:gd name="T23" fmla="*/ 98 h 108"/>
                        <a:gd name="T24" fmla="*/ 105 w 133"/>
                        <a:gd name="T25" fmla="*/ 92 h 108"/>
                        <a:gd name="T26" fmla="*/ 89 w 133"/>
                        <a:gd name="T27" fmla="*/ 88 h 108"/>
                        <a:gd name="T28" fmla="*/ 73 w 133"/>
                        <a:gd name="T29" fmla="*/ 85 h 108"/>
                        <a:gd name="T30" fmla="*/ 61 w 133"/>
                        <a:gd name="T31" fmla="*/ 87 h 108"/>
                        <a:gd name="T32" fmla="*/ 51 w 133"/>
                        <a:gd name="T33" fmla="*/ 88 h 108"/>
                        <a:gd name="T34" fmla="*/ 38 w 133"/>
                        <a:gd name="T35" fmla="*/ 90 h 108"/>
                        <a:gd name="T36" fmla="*/ 15 w 133"/>
                        <a:gd name="T37" fmla="*/ 99 h 108"/>
                        <a:gd name="T38" fmla="*/ 0 w 133"/>
                        <a:gd name="T39" fmla="*/ 105 h 108"/>
                        <a:gd name="T40" fmla="*/ 0 w 133"/>
                        <a:gd name="T41" fmla="*/ 21 h 108"/>
                        <a:gd name="T42" fmla="*/ 15 w 133"/>
                        <a:gd name="T43" fmla="*/ 14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8">
                          <a:moveTo>
                            <a:pt x="15" y="14"/>
                          </a:moveTo>
                          <a:lnTo>
                            <a:pt x="28" y="9"/>
                          </a:lnTo>
                          <a:lnTo>
                            <a:pt x="38" y="5"/>
                          </a:lnTo>
                          <a:lnTo>
                            <a:pt x="51" y="1"/>
                          </a:lnTo>
                          <a:lnTo>
                            <a:pt x="61" y="0"/>
                          </a:lnTo>
                          <a:lnTo>
                            <a:pt x="73" y="0"/>
                          </a:lnTo>
                          <a:lnTo>
                            <a:pt x="89" y="1"/>
                          </a:lnTo>
                          <a:lnTo>
                            <a:pt x="105" y="5"/>
                          </a:lnTo>
                          <a:lnTo>
                            <a:pt x="118" y="11"/>
                          </a:lnTo>
                          <a:lnTo>
                            <a:pt x="133" y="21"/>
                          </a:lnTo>
                          <a:lnTo>
                            <a:pt x="133" y="108"/>
                          </a:lnTo>
                          <a:lnTo>
                            <a:pt x="118" y="98"/>
                          </a:lnTo>
                          <a:lnTo>
                            <a:pt x="105" y="92"/>
                          </a:lnTo>
                          <a:lnTo>
                            <a:pt x="89" y="88"/>
                          </a:lnTo>
                          <a:lnTo>
                            <a:pt x="73" y="85"/>
                          </a:lnTo>
                          <a:lnTo>
                            <a:pt x="61" y="87"/>
                          </a:lnTo>
                          <a:lnTo>
                            <a:pt x="51" y="88"/>
                          </a:lnTo>
                          <a:lnTo>
                            <a:pt x="38" y="90"/>
                          </a:lnTo>
                          <a:lnTo>
                            <a:pt x="15" y="99"/>
                          </a:lnTo>
                          <a:lnTo>
                            <a:pt x="0" y="105"/>
                          </a:lnTo>
                          <a:lnTo>
                            <a:pt x="0" y="21"/>
                          </a:lnTo>
                          <a:lnTo>
                            <a:pt x="15" y="1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0" name="Freeform 1126"/>
                    <p:cNvSpPr>
                      <a:spLocks/>
                    </p:cNvSpPr>
                    <p:nvPr/>
                  </p:nvSpPr>
                  <p:spPr bwMode="auto">
                    <a:xfrm>
                      <a:off x="3200" y="640"/>
                      <a:ext cx="12" cy="14"/>
                    </a:xfrm>
                    <a:custGeom>
                      <a:avLst/>
                      <a:gdLst>
                        <a:gd name="T0" fmla="*/ 15 w 133"/>
                        <a:gd name="T1" fmla="*/ 15 h 108"/>
                        <a:gd name="T2" fmla="*/ 28 w 133"/>
                        <a:gd name="T3" fmla="*/ 9 h 108"/>
                        <a:gd name="T4" fmla="*/ 38 w 133"/>
                        <a:gd name="T5" fmla="*/ 6 h 108"/>
                        <a:gd name="T6" fmla="*/ 51 w 133"/>
                        <a:gd name="T7" fmla="*/ 3 h 108"/>
                        <a:gd name="T8" fmla="*/ 61 w 133"/>
                        <a:gd name="T9" fmla="*/ 1 h 108"/>
                        <a:gd name="T10" fmla="*/ 73 w 133"/>
                        <a:gd name="T11" fmla="*/ 0 h 108"/>
                        <a:gd name="T12" fmla="*/ 89 w 133"/>
                        <a:gd name="T13" fmla="*/ 3 h 108"/>
                        <a:gd name="T14" fmla="*/ 105 w 133"/>
                        <a:gd name="T15" fmla="*/ 6 h 108"/>
                        <a:gd name="T16" fmla="*/ 118 w 133"/>
                        <a:gd name="T17" fmla="*/ 13 h 108"/>
                        <a:gd name="T18" fmla="*/ 133 w 133"/>
                        <a:gd name="T19" fmla="*/ 21 h 108"/>
                        <a:gd name="T20" fmla="*/ 133 w 133"/>
                        <a:gd name="T21" fmla="*/ 108 h 108"/>
                        <a:gd name="T22" fmla="*/ 118 w 133"/>
                        <a:gd name="T23" fmla="*/ 100 h 108"/>
                        <a:gd name="T24" fmla="*/ 105 w 133"/>
                        <a:gd name="T25" fmla="*/ 92 h 108"/>
                        <a:gd name="T26" fmla="*/ 89 w 133"/>
                        <a:gd name="T27" fmla="*/ 88 h 108"/>
                        <a:gd name="T28" fmla="*/ 73 w 133"/>
                        <a:gd name="T29" fmla="*/ 87 h 108"/>
                        <a:gd name="T30" fmla="*/ 61 w 133"/>
                        <a:gd name="T31" fmla="*/ 87 h 108"/>
                        <a:gd name="T32" fmla="*/ 51 w 133"/>
                        <a:gd name="T33" fmla="*/ 89 h 108"/>
                        <a:gd name="T34" fmla="*/ 38 w 133"/>
                        <a:gd name="T35" fmla="*/ 92 h 108"/>
                        <a:gd name="T36" fmla="*/ 15 w 133"/>
                        <a:gd name="T37" fmla="*/ 102 h 108"/>
                        <a:gd name="T38" fmla="*/ 0 w 133"/>
                        <a:gd name="T39" fmla="*/ 105 h 108"/>
                        <a:gd name="T40" fmla="*/ 0 w 133"/>
                        <a:gd name="T41" fmla="*/ 23 h 108"/>
                        <a:gd name="T42" fmla="*/ 15 w 133"/>
                        <a:gd name="T43" fmla="*/ 15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8">
                          <a:moveTo>
                            <a:pt x="15" y="15"/>
                          </a:moveTo>
                          <a:lnTo>
                            <a:pt x="28" y="9"/>
                          </a:lnTo>
                          <a:lnTo>
                            <a:pt x="38" y="6"/>
                          </a:lnTo>
                          <a:lnTo>
                            <a:pt x="51" y="3"/>
                          </a:lnTo>
                          <a:lnTo>
                            <a:pt x="61" y="1"/>
                          </a:lnTo>
                          <a:lnTo>
                            <a:pt x="73" y="0"/>
                          </a:lnTo>
                          <a:lnTo>
                            <a:pt x="89" y="3"/>
                          </a:lnTo>
                          <a:lnTo>
                            <a:pt x="105" y="6"/>
                          </a:lnTo>
                          <a:lnTo>
                            <a:pt x="118" y="13"/>
                          </a:lnTo>
                          <a:lnTo>
                            <a:pt x="133" y="21"/>
                          </a:lnTo>
                          <a:lnTo>
                            <a:pt x="133" y="108"/>
                          </a:lnTo>
                          <a:lnTo>
                            <a:pt x="118" y="100"/>
                          </a:lnTo>
                          <a:lnTo>
                            <a:pt x="105" y="92"/>
                          </a:lnTo>
                          <a:lnTo>
                            <a:pt x="89" y="88"/>
                          </a:lnTo>
                          <a:lnTo>
                            <a:pt x="73" y="87"/>
                          </a:lnTo>
                          <a:lnTo>
                            <a:pt x="61" y="87"/>
                          </a:lnTo>
                          <a:lnTo>
                            <a:pt x="51" y="89"/>
                          </a:lnTo>
                          <a:lnTo>
                            <a:pt x="38" y="92"/>
                          </a:lnTo>
                          <a:lnTo>
                            <a:pt x="15" y="102"/>
                          </a:lnTo>
                          <a:lnTo>
                            <a:pt x="0" y="105"/>
                          </a:lnTo>
                          <a:lnTo>
                            <a:pt x="0" y="23"/>
                          </a:lnTo>
                          <a:lnTo>
                            <a:pt x="15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1" name="Freeform 1127"/>
                    <p:cNvSpPr>
                      <a:spLocks/>
                    </p:cNvSpPr>
                    <p:nvPr/>
                  </p:nvSpPr>
                  <p:spPr bwMode="auto">
                    <a:xfrm>
                      <a:off x="3200" y="662"/>
                      <a:ext cx="12" cy="14"/>
                    </a:xfrm>
                    <a:custGeom>
                      <a:avLst/>
                      <a:gdLst>
                        <a:gd name="T0" fmla="*/ 15 w 133"/>
                        <a:gd name="T1" fmla="*/ 15 h 108"/>
                        <a:gd name="T2" fmla="*/ 28 w 133"/>
                        <a:gd name="T3" fmla="*/ 10 h 108"/>
                        <a:gd name="T4" fmla="*/ 38 w 133"/>
                        <a:gd name="T5" fmla="*/ 6 h 108"/>
                        <a:gd name="T6" fmla="*/ 51 w 133"/>
                        <a:gd name="T7" fmla="*/ 5 h 108"/>
                        <a:gd name="T8" fmla="*/ 61 w 133"/>
                        <a:gd name="T9" fmla="*/ 1 h 108"/>
                        <a:gd name="T10" fmla="*/ 73 w 133"/>
                        <a:gd name="T11" fmla="*/ 0 h 108"/>
                        <a:gd name="T12" fmla="*/ 89 w 133"/>
                        <a:gd name="T13" fmla="*/ 4 h 108"/>
                        <a:gd name="T14" fmla="*/ 105 w 133"/>
                        <a:gd name="T15" fmla="*/ 6 h 108"/>
                        <a:gd name="T16" fmla="*/ 118 w 133"/>
                        <a:gd name="T17" fmla="*/ 15 h 108"/>
                        <a:gd name="T18" fmla="*/ 133 w 133"/>
                        <a:gd name="T19" fmla="*/ 24 h 108"/>
                        <a:gd name="T20" fmla="*/ 133 w 133"/>
                        <a:gd name="T21" fmla="*/ 108 h 108"/>
                        <a:gd name="T22" fmla="*/ 118 w 133"/>
                        <a:gd name="T23" fmla="*/ 98 h 108"/>
                        <a:gd name="T24" fmla="*/ 105 w 133"/>
                        <a:gd name="T25" fmla="*/ 91 h 108"/>
                        <a:gd name="T26" fmla="*/ 89 w 133"/>
                        <a:gd name="T27" fmla="*/ 88 h 108"/>
                        <a:gd name="T28" fmla="*/ 73 w 133"/>
                        <a:gd name="T29" fmla="*/ 85 h 108"/>
                        <a:gd name="T30" fmla="*/ 61 w 133"/>
                        <a:gd name="T31" fmla="*/ 87 h 108"/>
                        <a:gd name="T32" fmla="*/ 51 w 133"/>
                        <a:gd name="T33" fmla="*/ 88 h 108"/>
                        <a:gd name="T34" fmla="*/ 38 w 133"/>
                        <a:gd name="T35" fmla="*/ 91 h 108"/>
                        <a:gd name="T36" fmla="*/ 15 w 133"/>
                        <a:gd name="T37" fmla="*/ 101 h 108"/>
                        <a:gd name="T38" fmla="*/ 0 w 133"/>
                        <a:gd name="T39" fmla="*/ 106 h 108"/>
                        <a:gd name="T40" fmla="*/ 0 w 133"/>
                        <a:gd name="T41" fmla="*/ 24 h 108"/>
                        <a:gd name="T42" fmla="*/ 15 w 133"/>
                        <a:gd name="T43" fmla="*/ 15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8">
                          <a:moveTo>
                            <a:pt x="15" y="15"/>
                          </a:moveTo>
                          <a:lnTo>
                            <a:pt x="28" y="10"/>
                          </a:lnTo>
                          <a:lnTo>
                            <a:pt x="38" y="6"/>
                          </a:lnTo>
                          <a:lnTo>
                            <a:pt x="51" y="5"/>
                          </a:lnTo>
                          <a:lnTo>
                            <a:pt x="61" y="1"/>
                          </a:lnTo>
                          <a:lnTo>
                            <a:pt x="73" y="0"/>
                          </a:lnTo>
                          <a:lnTo>
                            <a:pt x="89" y="4"/>
                          </a:lnTo>
                          <a:lnTo>
                            <a:pt x="105" y="6"/>
                          </a:lnTo>
                          <a:lnTo>
                            <a:pt x="118" y="15"/>
                          </a:lnTo>
                          <a:lnTo>
                            <a:pt x="133" y="24"/>
                          </a:lnTo>
                          <a:lnTo>
                            <a:pt x="133" y="108"/>
                          </a:lnTo>
                          <a:lnTo>
                            <a:pt x="118" y="98"/>
                          </a:lnTo>
                          <a:lnTo>
                            <a:pt x="105" y="91"/>
                          </a:lnTo>
                          <a:lnTo>
                            <a:pt x="89" y="88"/>
                          </a:lnTo>
                          <a:lnTo>
                            <a:pt x="73" y="85"/>
                          </a:lnTo>
                          <a:lnTo>
                            <a:pt x="61" y="87"/>
                          </a:lnTo>
                          <a:lnTo>
                            <a:pt x="51" y="88"/>
                          </a:lnTo>
                          <a:lnTo>
                            <a:pt x="38" y="91"/>
                          </a:lnTo>
                          <a:lnTo>
                            <a:pt x="15" y="101"/>
                          </a:lnTo>
                          <a:lnTo>
                            <a:pt x="0" y="106"/>
                          </a:lnTo>
                          <a:lnTo>
                            <a:pt x="0" y="24"/>
                          </a:lnTo>
                          <a:lnTo>
                            <a:pt x="15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2" name="Freeform 1128"/>
                    <p:cNvSpPr>
                      <a:spLocks/>
                    </p:cNvSpPr>
                    <p:nvPr/>
                  </p:nvSpPr>
                  <p:spPr bwMode="auto">
                    <a:xfrm>
                      <a:off x="3200" y="684"/>
                      <a:ext cx="12" cy="14"/>
                    </a:xfrm>
                    <a:custGeom>
                      <a:avLst/>
                      <a:gdLst>
                        <a:gd name="T0" fmla="*/ 15 w 133"/>
                        <a:gd name="T1" fmla="*/ 15 h 110"/>
                        <a:gd name="T2" fmla="*/ 28 w 133"/>
                        <a:gd name="T3" fmla="*/ 10 h 110"/>
                        <a:gd name="T4" fmla="*/ 38 w 133"/>
                        <a:gd name="T5" fmla="*/ 5 h 110"/>
                        <a:gd name="T6" fmla="*/ 51 w 133"/>
                        <a:gd name="T7" fmla="*/ 1 h 110"/>
                        <a:gd name="T8" fmla="*/ 61 w 133"/>
                        <a:gd name="T9" fmla="*/ 1 h 110"/>
                        <a:gd name="T10" fmla="*/ 73 w 133"/>
                        <a:gd name="T11" fmla="*/ 0 h 110"/>
                        <a:gd name="T12" fmla="*/ 89 w 133"/>
                        <a:gd name="T13" fmla="*/ 1 h 110"/>
                        <a:gd name="T14" fmla="*/ 105 w 133"/>
                        <a:gd name="T15" fmla="*/ 6 h 110"/>
                        <a:gd name="T16" fmla="*/ 118 w 133"/>
                        <a:gd name="T17" fmla="*/ 14 h 110"/>
                        <a:gd name="T18" fmla="*/ 133 w 133"/>
                        <a:gd name="T19" fmla="*/ 21 h 110"/>
                        <a:gd name="T20" fmla="*/ 133 w 133"/>
                        <a:gd name="T21" fmla="*/ 110 h 110"/>
                        <a:gd name="T22" fmla="*/ 118 w 133"/>
                        <a:gd name="T23" fmla="*/ 100 h 110"/>
                        <a:gd name="T24" fmla="*/ 105 w 133"/>
                        <a:gd name="T25" fmla="*/ 92 h 110"/>
                        <a:gd name="T26" fmla="*/ 89 w 133"/>
                        <a:gd name="T27" fmla="*/ 89 h 110"/>
                        <a:gd name="T28" fmla="*/ 73 w 133"/>
                        <a:gd name="T29" fmla="*/ 86 h 110"/>
                        <a:gd name="T30" fmla="*/ 61 w 133"/>
                        <a:gd name="T31" fmla="*/ 86 h 110"/>
                        <a:gd name="T32" fmla="*/ 51 w 133"/>
                        <a:gd name="T33" fmla="*/ 90 h 110"/>
                        <a:gd name="T34" fmla="*/ 38 w 133"/>
                        <a:gd name="T35" fmla="*/ 92 h 110"/>
                        <a:gd name="T36" fmla="*/ 15 w 133"/>
                        <a:gd name="T37" fmla="*/ 101 h 110"/>
                        <a:gd name="T38" fmla="*/ 0 w 133"/>
                        <a:gd name="T39" fmla="*/ 105 h 110"/>
                        <a:gd name="T40" fmla="*/ 0 w 133"/>
                        <a:gd name="T41" fmla="*/ 24 h 110"/>
                        <a:gd name="T42" fmla="*/ 15 w 133"/>
                        <a:gd name="T43" fmla="*/ 15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10">
                          <a:moveTo>
                            <a:pt x="15" y="15"/>
                          </a:moveTo>
                          <a:lnTo>
                            <a:pt x="28" y="10"/>
                          </a:lnTo>
                          <a:lnTo>
                            <a:pt x="38" y="5"/>
                          </a:lnTo>
                          <a:lnTo>
                            <a:pt x="51" y="1"/>
                          </a:lnTo>
                          <a:lnTo>
                            <a:pt x="61" y="1"/>
                          </a:lnTo>
                          <a:lnTo>
                            <a:pt x="73" y="0"/>
                          </a:lnTo>
                          <a:lnTo>
                            <a:pt x="89" y="1"/>
                          </a:lnTo>
                          <a:lnTo>
                            <a:pt x="105" y="6"/>
                          </a:lnTo>
                          <a:lnTo>
                            <a:pt x="118" y="14"/>
                          </a:lnTo>
                          <a:lnTo>
                            <a:pt x="133" y="21"/>
                          </a:lnTo>
                          <a:lnTo>
                            <a:pt x="133" y="110"/>
                          </a:lnTo>
                          <a:lnTo>
                            <a:pt x="118" y="100"/>
                          </a:lnTo>
                          <a:lnTo>
                            <a:pt x="105" y="92"/>
                          </a:lnTo>
                          <a:lnTo>
                            <a:pt x="89" y="89"/>
                          </a:lnTo>
                          <a:lnTo>
                            <a:pt x="73" y="86"/>
                          </a:lnTo>
                          <a:lnTo>
                            <a:pt x="61" y="86"/>
                          </a:lnTo>
                          <a:lnTo>
                            <a:pt x="51" y="90"/>
                          </a:lnTo>
                          <a:lnTo>
                            <a:pt x="38" y="92"/>
                          </a:lnTo>
                          <a:lnTo>
                            <a:pt x="15" y="101"/>
                          </a:lnTo>
                          <a:lnTo>
                            <a:pt x="0" y="105"/>
                          </a:lnTo>
                          <a:lnTo>
                            <a:pt x="0" y="24"/>
                          </a:lnTo>
                          <a:lnTo>
                            <a:pt x="15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3" name="Freeform 1129"/>
                    <p:cNvSpPr>
                      <a:spLocks/>
                    </p:cNvSpPr>
                    <p:nvPr/>
                  </p:nvSpPr>
                  <p:spPr bwMode="auto">
                    <a:xfrm>
                      <a:off x="3200" y="706"/>
                      <a:ext cx="12" cy="13"/>
                    </a:xfrm>
                    <a:custGeom>
                      <a:avLst/>
                      <a:gdLst>
                        <a:gd name="T0" fmla="*/ 15 w 133"/>
                        <a:gd name="T1" fmla="*/ 14 h 106"/>
                        <a:gd name="T2" fmla="*/ 28 w 133"/>
                        <a:gd name="T3" fmla="*/ 9 h 106"/>
                        <a:gd name="T4" fmla="*/ 38 w 133"/>
                        <a:gd name="T5" fmla="*/ 5 h 106"/>
                        <a:gd name="T6" fmla="*/ 51 w 133"/>
                        <a:gd name="T7" fmla="*/ 3 h 106"/>
                        <a:gd name="T8" fmla="*/ 61 w 133"/>
                        <a:gd name="T9" fmla="*/ 0 h 106"/>
                        <a:gd name="T10" fmla="*/ 73 w 133"/>
                        <a:gd name="T11" fmla="*/ 0 h 106"/>
                        <a:gd name="T12" fmla="*/ 89 w 133"/>
                        <a:gd name="T13" fmla="*/ 1 h 106"/>
                        <a:gd name="T14" fmla="*/ 105 w 133"/>
                        <a:gd name="T15" fmla="*/ 5 h 106"/>
                        <a:gd name="T16" fmla="*/ 118 w 133"/>
                        <a:gd name="T17" fmla="*/ 13 h 106"/>
                        <a:gd name="T18" fmla="*/ 133 w 133"/>
                        <a:gd name="T19" fmla="*/ 21 h 106"/>
                        <a:gd name="T20" fmla="*/ 133 w 133"/>
                        <a:gd name="T21" fmla="*/ 106 h 106"/>
                        <a:gd name="T22" fmla="*/ 118 w 133"/>
                        <a:gd name="T23" fmla="*/ 97 h 106"/>
                        <a:gd name="T24" fmla="*/ 105 w 133"/>
                        <a:gd name="T25" fmla="*/ 91 h 106"/>
                        <a:gd name="T26" fmla="*/ 89 w 133"/>
                        <a:gd name="T27" fmla="*/ 87 h 106"/>
                        <a:gd name="T28" fmla="*/ 73 w 133"/>
                        <a:gd name="T29" fmla="*/ 85 h 106"/>
                        <a:gd name="T30" fmla="*/ 61 w 133"/>
                        <a:gd name="T31" fmla="*/ 86 h 106"/>
                        <a:gd name="T32" fmla="*/ 51 w 133"/>
                        <a:gd name="T33" fmla="*/ 87 h 106"/>
                        <a:gd name="T34" fmla="*/ 38 w 133"/>
                        <a:gd name="T35" fmla="*/ 91 h 106"/>
                        <a:gd name="T36" fmla="*/ 15 w 133"/>
                        <a:gd name="T37" fmla="*/ 100 h 106"/>
                        <a:gd name="T38" fmla="*/ 0 w 133"/>
                        <a:gd name="T39" fmla="*/ 105 h 106"/>
                        <a:gd name="T40" fmla="*/ 0 w 133"/>
                        <a:gd name="T41" fmla="*/ 23 h 106"/>
                        <a:gd name="T42" fmla="*/ 15 w 133"/>
                        <a:gd name="T43" fmla="*/ 14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6">
                          <a:moveTo>
                            <a:pt x="15" y="14"/>
                          </a:moveTo>
                          <a:lnTo>
                            <a:pt x="28" y="9"/>
                          </a:lnTo>
                          <a:lnTo>
                            <a:pt x="38" y="5"/>
                          </a:lnTo>
                          <a:lnTo>
                            <a:pt x="51" y="3"/>
                          </a:lnTo>
                          <a:lnTo>
                            <a:pt x="61" y="0"/>
                          </a:lnTo>
                          <a:lnTo>
                            <a:pt x="73" y="0"/>
                          </a:lnTo>
                          <a:lnTo>
                            <a:pt x="89" y="1"/>
                          </a:lnTo>
                          <a:lnTo>
                            <a:pt x="105" y="5"/>
                          </a:lnTo>
                          <a:lnTo>
                            <a:pt x="118" y="13"/>
                          </a:lnTo>
                          <a:lnTo>
                            <a:pt x="133" y="21"/>
                          </a:lnTo>
                          <a:lnTo>
                            <a:pt x="133" y="106"/>
                          </a:lnTo>
                          <a:lnTo>
                            <a:pt x="118" y="97"/>
                          </a:lnTo>
                          <a:lnTo>
                            <a:pt x="105" y="91"/>
                          </a:lnTo>
                          <a:lnTo>
                            <a:pt x="89" y="87"/>
                          </a:lnTo>
                          <a:lnTo>
                            <a:pt x="73" y="85"/>
                          </a:lnTo>
                          <a:lnTo>
                            <a:pt x="61" y="86"/>
                          </a:lnTo>
                          <a:lnTo>
                            <a:pt x="51" y="87"/>
                          </a:lnTo>
                          <a:lnTo>
                            <a:pt x="38" y="91"/>
                          </a:lnTo>
                          <a:lnTo>
                            <a:pt x="15" y="100"/>
                          </a:lnTo>
                          <a:lnTo>
                            <a:pt x="0" y="105"/>
                          </a:lnTo>
                          <a:lnTo>
                            <a:pt x="0" y="23"/>
                          </a:lnTo>
                          <a:lnTo>
                            <a:pt x="15" y="1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4" name="Freeform 1130"/>
                    <p:cNvSpPr>
                      <a:spLocks/>
                    </p:cNvSpPr>
                    <p:nvPr/>
                  </p:nvSpPr>
                  <p:spPr bwMode="auto">
                    <a:xfrm>
                      <a:off x="3200" y="728"/>
                      <a:ext cx="12" cy="13"/>
                    </a:xfrm>
                    <a:custGeom>
                      <a:avLst/>
                      <a:gdLst>
                        <a:gd name="T0" fmla="*/ 15 w 133"/>
                        <a:gd name="T1" fmla="*/ 15 h 107"/>
                        <a:gd name="T2" fmla="*/ 28 w 133"/>
                        <a:gd name="T3" fmla="*/ 9 h 107"/>
                        <a:gd name="T4" fmla="*/ 38 w 133"/>
                        <a:gd name="T5" fmla="*/ 5 h 107"/>
                        <a:gd name="T6" fmla="*/ 51 w 133"/>
                        <a:gd name="T7" fmla="*/ 3 h 107"/>
                        <a:gd name="T8" fmla="*/ 61 w 133"/>
                        <a:gd name="T9" fmla="*/ 0 h 107"/>
                        <a:gd name="T10" fmla="*/ 73 w 133"/>
                        <a:gd name="T11" fmla="*/ 0 h 107"/>
                        <a:gd name="T12" fmla="*/ 89 w 133"/>
                        <a:gd name="T13" fmla="*/ 1 h 107"/>
                        <a:gd name="T14" fmla="*/ 105 w 133"/>
                        <a:gd name="T15" fmla="*/ 5 h 107"/>
                        <a:gd name="T16" fmla="*/ 118 w 133"/>
                        <a:gd name="T17" fmla="*/ 13 h 107"/>
                        <a:gd name="T18" fmla="*/ 133 w 133"/>
                        <a:gd name="T19" fmla="*/ 21 h 107"/>
                        <a:gd name="T20" fmla="*/ 133 w 133"/>
                        <a:gd name="T21" fmla="*/ 107 h 107"/>
                        <a:gd name="T22" fmla="*/ 118 w 133"/>
                        <a:gd name="T23" fmla="*/ 98 h 107"/>
                        <a:gd name="T24" fmla="*/ 105 w 133"/>
                        <a:gd name="T25" fmla="*/ 91 h 107"/>
                        <a:gd name="T26" fmla="*/ 89 w 133"/>
                        <a:gd name="T27" fmla="*/ 88 h 107"/>
                        <a:gd name="T28" fmla="*/ 73 w 133"/>
                        <a:gd name="T29" fmla="*/ 85 h 107"/>
                        <a:gd name="T30" fmla="*/ 61 w 133"/>
                        <a:gd name="T31" fmla="*/ 86 h 107"/>
                        <a:gd name="T32" fmla="*/ 51 w 133"/>
                        <a:gd name="T33" fmla="*/ 88 h 107"/>
                        <a:gd name="T34" fmla="*/ 38 w 133"/>
                        <a:gd name="T35" fmla="*/ 91 h 107"/>
                        <a:gd name="T36" fmla="*/ 15 w 133"/>
                        <a:gd name="T37" fmla="*/ 98 h 107"/>
                        <a:gd name="T38" fmla="*/ 0 w 133"/>
                        <a:gd name="T39" fmla="*/ 105 h 107"/>
                        <a:gd name="T40" fmla="*/ 0 w 133"/>
                        <a:gd name="T41" fmla="*/ 21 h 107"/>
                        <a:gd name="T42" fmla="*/ 15 w 133"/>
                        <a:gd name="T43" fmla="*/ 15 h 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107">
                          <a:moveTo>
                            <a:pt x="15" y="15"/>
                          </a:moveTo>
                          <a:lnTo>
                            <a:pt x="28" y="9"/>
                          </a:lnTo>
                          <a:lnTo>
                            <a:pt x="38" y="5"/>
                          </a:lnTo>
                          <a:lnTo>
                            <a:pt x="51" y="3"/>
                          </a:lnTo>
                          <a:lnTo>
                            <a:pt x="61" y="0"/>
                          </a:lnTo>
                          <a:lnTo>
                            <a:pt x="73" y="0"/>
                          </a:lnTo>
                          <a:lnTo>
                            <a:pt x="89" y="1"/>
                          </a:lnTo>
                          <a:lnTo>
                            <a:pt x="105" y="5"/>
                          </a:lnTo>
                          <a:lnTo>
                            <a:pt x="118" y="13"/>
                          </a:lnTo>
                          <a:lnTo>
                            <a:pt x="133" y="21"/>
                          </a:lnTo>
                          <a:lnTo>
                            <a:pt x="133" y="107"/>
                          </a:lnTo>
                          <a:lnTo>
                            <a:pt x="118" y="98"/>
                          </a:lnTo>
                          <a:lnTo>
                            <a:pt x="105" y="91"/>
                          </a:lnTo>
                          <a:lnTo>
                            <a:pt x="89" y="88"/>
                          </a:lnTo>
                          <a:lnTo>
                            <a:pt x="73" y="85"/>
                          </a:lnTo>
                          <a:lnTo>
                            <a:pt x="61" y="86"/>
                          </a:lnTo>
                          <a:lnTo>
                            <a:pt x="51" y="88"/>
                          </a:lnTo>
                          <a:lnTo>
                            <a:pt x="38" y="91"/>
                          </a:lnTo>
                          <a:lnTo>
                            <a:pt x="15" y="98"/>
                          </a:lnTo>
                          <a:lnTo>
                            <a:pt x="0" y="105"/>
                          </a:lnTo>
                          <a:lnTo>
                            <a:pt x="0" y="21"/>
                          </a:lnTo>
                          <a:lnTo>
                            <a:pt x="15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5" name="Freeform 1131"/>
                    <p:cNvSpPr>
                      <a:spLocks/>
                    </p:cNvSpPr>
                    <p:nvPr/>
                  </p:nvSpPr>
                  <p:spPr bwMode="auto">
                    <a:xfrm>
                      <a:off x="3200" y="493"/>
                      <a:ext cx="12" cy="9"/>
                    </a:xfrm>
                    <a:custGeom>
                      <a:avLst/>
                      <a:gdLst>
                        <a:gd name="T0" fmla="*/ 15 w 133"/>
                        <a:gd name="T1" fmla="*/ 16 h 74"/>
                        <a:gd name="T2" fmla="*/ 28 w 133"/>
                        <a:gd name="T3" fmla="*/ 10 h 74"/>
                        <a:gd name="T4" fmla="*/ 38 w 133"/>
                        <a:gd name="T5" fmla="*/ 6 h 74"/>
                        <a:gd name="T6" fmla="*/ 51 w 133"/>
                        <a:gd name="T7" fmla="*/ 4 h 74"/>
                        <a:gd name="T8" fmla="*/ 61 w 133"/>
                        <a:gd name="T9" fmla="*/ 1 h 74"/>
                        <a:gd name="T10" fmla="*/ 73 w 133"/>
                        <a:gd name="T11" fmla="*/ 0 h 74"/>
                        <a:gd name="T12" fmla="*/ 89 w 133"/>
                        <a:gd name="T13" fmla="*/ 4 h 74"/>
                        <a:gd name="T14" fmla="*/ 105 w 133"/>
                        <a:gd name="T15" fmla="*/ 8 h 74"/>
                        <a:gd name="T16" fmla="*/ 118 w 133"/>
                        <a:gd name="T17" fmla="*/ 15 h 74"/>
                        <a:gd name="T18" fmla="*/ 133 w 133"/>
                        <a:gd name="T19" fmla="*/ 24 h 74"/>
                        <a:gd name="T20" fmla="*/ 133 w 133"/>
                        <a:gd name="T21" fmla="*/ 74 h 74"/>
                        <a:gd name="T22" fmla="*/ 118 w 133"/>
                        <a:gd name="T23" fmla="*/ 65 h 74"/>
                        <a:gd name="T24" fmla="*/ 105 w 133"/>
                        <a:gd name="T25" fmla="*/ 57 h 74"/>
                        <a:gd name="T26" fmla="*/ 89 w 133"/>
                        <a:gd name="T27" fmla="*/ 53 h 74"/>
                        <a:gd name="T28" fmla="*/ 73 w 133"/>
                        <a:gd name="T29" fmla="*/ 52 h 74"/>
                        <a:gd name="T30" fmla="*/ 61 w 133"/>
                        <a:gd name="T31" fmla="*/ 52 h 74"/>
                        <a:gd name="T32" fmla="*/ 51 w 133"/>
                        <a:gd name="T33" fmla="*/ 54 h 74"/>
                        <a:gd name="T34" fmla="*/ 38 w 133"/>
                        <a:gd name="T35" fmla="*/ 57 h 74"/>
                        <a:gd name="T36" fmla="*/ 15 w 133"/>
                        <a:gd name="T37" fmla="*/ 66 h 74"/>
                        <a:gd name="T38" fmla="*/ 0 w 133"/>
                        <a:gd name="T39" fmla="*/ 70 h 74"/>
                        <a:gd name="T40" fmla="*/ 0 w 133"/>
                        <a:gd name="T41" fmla="*/ 25 h 74"/>
                        <a:gd name="T42" fmla="*/ 15 w 133"/>
                        <a:gd name="T43" fmla="*/ 16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3" h="74">
                          <a:moveTo>
                            <a:pt x="15" y="16"/>
                          </a:moveTo>
                          <a:lnTo>
                            <a:pt x="28" y="10"/>
                          </a:lnTo>
                          <a:lnTo>
                            <a:pt x="38" y="6"/>
                          </a:lnTo>
                          <a:lnTo>
                            <a:pt x="51" y="4"/>
                          </a:lnTo>
                          <a:lnTo>
                            <a:pt x="61" y="1"/>
                          </a:lnTo>
                          <a:lnTo>
                            <a:pt x="73" y="0"/>
                          </a:lnTo>
                          <a:lnTo>
                            <a:pt x="89" y="4"/>
                          </a:lnTo>
                          <a:lnTo>
                            <a:pt x="105" y="8"/>
                          </a:lnTo>
                          <a:lnTo>
                            <a:pt x="118" y="15"/>
                          </a:lnTo>
                          <a:lnTo>
                            <a:pt x="133" y="24"/>
                          </a:lnTo>
                          <a:lnTo>
                            <a:pt x="133" y="74"/>
                          </a:lnTo>
                          <a:lnTo>
                            <a:pt x="118" y="65"/>
                          </a:lnTo>
                          <a:lnTo>
                            <a:pt x="105" y="57"/>
                          </a:lnTo>
                          <a:lnTo>
                            <a:pt x="89" y="53"/>
                          </a:lnTo>
                          <a:lnTo>
                            <a:pt x="73" y="52"/>
                          </a:lnTo>
                          <a:lnTo>
                            <a:pt x="61" y="52"/>
                          </a:lnTo>
                          <a:lnTo>
                            <a:pt x="51" y="54"/>
                          </a:lnTo>
                          <a:lnTo>
                            <a:pt x="38" y="57"/>
                          </a:lnTo>
                          <a:lnTo>
                            <a:pt x="15" y="66"/>
                          </a:lnTo>
                          <a:lnTo>
                            <a:pt x="0" y="70"/>
                          </a:lnTo>
                          <a:lnTo>
                            <a:pt x="0" y="25"/>
                          </a:lnTo>
                          <a:lnTo>
                            <a:pt x="15" y="1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97" name="Group 1132"/>
                <p:cNvGrpSpPr>
                  <a:grpSpLocks/>
                </p:cNvGrpSpPr>
                <p:nvPr/>
              </p:nvGrpSpPr>
              <p:grpSpPr bwMode="auto">
                <a:xfrm>
                  <a:off x="3079" y="495"/>
                  <a:ext cx="122" cy="296"/>
                  <a:chOff x="3079" y="495"/>
                  <a:chExt cx="122" cy="296"/>
                </a:xfrm>
              </p:grpSpPr>
              <p:grpSp>
                <p:nvGrpSpPr>
                  <p:cNvPr id="398" name="Group 1133"/>
                  <p:cNvGrpSpPr>
                    <a:grpSpLocks/>
                  </p:cNvGrpSpPr>
                  <p:nvPr/>
                </p:nvGrpSpPr>
                <p:grpSpPr bwMode="auto">
                  <a:xfrm>
                    <a:off x="3089" y="495"/>
                    <a:ext cx="112" cy="290"/>
                    <a:chOff x="3089" y="495"/>
                    <a:chExt cx="112" cy="290"/>
                  </a:xfrm>
                </p:grpSpPr>
                <p:sp>
                  <p:nvSpPr>
                    <p:cNvPr id="433" name="Freeform 1134"/>
                    <p:cNvSpPr>
                      <a:spLocks/>
                    </p:cNvSpPr>
                    <p:nvPr/>
                  </p:nvSpPr>
                  <p:spPr bwMode="auto">
                    <a:xfrm>
                      <a:off x="3089" y="525"/>
                      <a:ext cx="87" cy="260"/>
                    </a:xfrm>
                    <a:custGeom>
                      <a:avLst/>
                      <a:gdLst>
                        <a:gd name="T0" fmla="*/ 959 w 959"/>
                        <a:gd name="T1" fmla="*/ 0 h 2086"/>
                        <a:gd name="T2" fmla="*/ 0 w 959"/>
                        <a:gd name="T3" fmla="*/ 415 h 2086"/>
                        <a:gd name="T4" fmla="*/ 0 w 959"/>
                        <a:gd name="T5" fmla="*/ 2040 h 2086"/>
                        <a:gd name="T6" fmla="*/ 959 w 959"/>
                        <a:gd name="T7" fmla="*/ 2086 h 2086"/>
                        <a:gd name="T8" fmla="*/ 959 w 959"/>
                        <a:gd name="T9" fmla="*/ 0 h 20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59" h="2086">
                          <a:moveTo>
                            <a:pt x="959" y="0"/>
                          </a:moveTo>
                          <a:lnTo>
                            <a:pt x="0" y="415"/>
                          </a:lnTo>
                          <a:lnTo>
                            <a:pt x="0" y="2040"/>
                          </a:lnTo>
                          <a:lnTo>
                            <a:pt x="959" y="2086"/>
                          </a:lnTo>
                          <a:lnTo>
                            <a:pt x="959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34" name="Line 1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11" y="560"/>
                      <a:ext cx="13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606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35" name="Freeform 1136"/>
                    <p:cNvSpPr>
                      <a:spLocks/>
                    </p:cNvSpPr>
                    <p:nvPr/>
                  </p:nvSpPr>
                  <p:spPr bwMode="auto">
                    <a:xfrm>
                      <a:off x="3147" y="495"/>
                      <a:ext cx="54" cy="290"/>
                    </a:xfrm>
                    <a:custGeom>
                      <a:avLst/>
                      <a:gdLst>
                        <a:gd name="T0" fmla="*/ 0 w 592"/>
                        <a:gd name="T1" fmla="*/ 282 h 2322"/>
                        <a:gd name="T2" fmla="*/ 592 w 592"/>
                        <a:gd name="T3" fmla="*/ 0 h 2322"/>
                        <a:gd name="T4" fmla="*/ 592 w 592"/>
                        <a:gd name="T5" fmla="*/ 2322 h 2322"/>
                        <a:gd name="T6" fmla="*/ 0 w 592"/>
                        <a:gd name="T7" fmla="*/ 2306 h 2322"/>
                        <a:gd name="T8" fmla="*/ 9 w 592"/>
                        <a:gd name="T9" fmla="*/ 276 h 2322"/>
                        <a:gd name="T10" fmla="*/ 0 w 592"/>
                        <a:gd name="T11" fmla="*/ 282 h 23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92" h="2322">
                          <a:moveTo>
                            <a:pt x="0" y="282"/>
                          </a:moveTo>
                          <a:lnTo>
                            <a:pt x="592" y="0"/>
                          </a:lnTo>
                          <a:lnTo>
                            <a:pt x="592" y="2322"/>
                          </a:lnTo>
                          <a:lnTo>
                            <a:pt x="0" y="2306"/>
                          </a:lnTo>
                          <a:lnTo>
                            <a:pt x="9" y="276"/>
                          </a:lnTo>
                          <a:lnTo>
                            <a:pt x="0" y="282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99" name="Group 1137"/>
                  <p:cNvGrpSpPr>
                    <a:grpSpLocks/>
                  </p:cNvGrpSpPr>
                  <p:nvPr/>
                </p:nvGrpSpPr>
                <p:grpSpPr bwMode="auto">
                  <a:xfrm>
                    <a:off x="3100" y="565"/>
                    <a:ext cx="58" cy="159"/>
                    <a:chOff x="3100" y="565"/>
                    <a:chExt cx="58" cy="159"/>
                  </a:xfrm>
                </p:grpSpPr>
                <p:sp>
                  <p:nvSpPr>
                    <p:cNvPr id="419" name="Freeform 1138"/>
                    <p:cNvSpPr>
                      <a:spLocks/>
                    </p:cNvSpPr>
                    <p:nvPr/>
                  </p:nvSpPr>
                  <p:spPr bwMode="auto">
                    <a:xfrm>
                      <a:off x="3100" y="565"/>
                      <a:ext cx="58" cy="159"/>
                    </a:xfrm>
                    <a:custGeom>
                      <a:avLst/>
                      <a:gdLst>
                        <a:gd name="T0" fmla="*/ 634 w 634"/>
                        <a:gd name="T1" fmla="*/ 1231 h 1266"/>
                        <a:gd name="T2" fmla="*/ 634 w 634"/>
                        <a:gd name="T3" fmla="*/ 0 h 1266"/>
                        <a:gd name="T4" fmla="*/ 0 w 634"/>
                        <a:gd name="T5" fmla="*/ 222 h 1266"/>
                        <a:gd name="T6" fmla="*/ 0 w 634"/>
                        <a:gd name="T7" fmla="*/ 1266 h 1266"/>
                        <a:gd name="T8" fmla="*/ 634 w 634"/>
                        <a:gd name="T9" fmla="*/ 1231 h 12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4" h="1266">
                          <a:moveTo>
                            <a:pt x="634" y="1231"/>
                          </a:moveTo>
                          <a:lnTo>
                            <a:pt x="634" y="0"/>
                          </a:lnTo>
                          <a:lnTo>
                            <a:pt x="0" y="222"/>
                          </a:lnTo>
                          <a:lnTo>
                            <a:pt x="0" y="1266"/>
                          </a:lnTo>
                          <a:lnTo>
                            <a:pt x="634" y="123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0" name="Freeform 1139"/>
                    <p:cNvSpPr>
                      <a:spLocks/>
                    </p:cNvSpPr>
                    <p:nvPr/>
                  </p:nvSpPr>
                  <p:spPr bwMode="auto">
                    <a:xfrm>
                      <a:off x="3104" y="571"/>
                      <a:ext cx="51" cy="152"/>
                    </a:xfrm>
                    <a:custGeom>
                      <a:avLst/>
                      <a:gdLst>
                        <a:gd name="T0" fmla="*/ 565 w 565"/>
                        <a:gd name="T1" fmla="*/ 1186 h 1219"/>
                        <a:gd name="T2" fmla="*/ 565 w 565"/>
                        <a:gd name="T3" fmla="*/ 0 h 1219"/>
                        <a:gd name="T4" fmla="*/ 0 w 565"/>
                        <a:gd name="T5" fmla="*/ 208 h 1219"/>
                        <a:gd name="T6" fmla="*/ 0 w 565"/>
                        <a:gd name="T7" fmla="*/ 1219 h 1219"/>
                        <a:gd name="T8" fmla="*/ 565 w 565"/>
                        <a:gd name="T9" fmla="*/ 1186 h 12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1219">
                          <a:moveTo>
                            <a:pt x="565" y="1186"/>
                          </a:moveTo>
                          <a:lnTo>
                            <a:pt x="565" y="0"/>
                          </a:lnTo>
                          <a:lnTo>
                            <a:pt x="0" y="208"/>
                          </a:lnTo>
                          <a:lnTo>
                            <a:pt x="0" y="1219"/>
                          </a:lnTo>
                          <a:lnTo>
                            <a:pt x="565" y="1186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1" name="Freeform 1140"/>
                    <p:cNvSpPr>
                      <a:spLocks/>
                    </p:cNvSpPr>
                    <p:nvPr/>
                  </p:nvSpPr>
                  <p:spPr bwMode="auto">
                    <a:xfrm>
                      <a:off x="3104" y="582"/>
                      <a:ext cx="51" cy="34"/>
                    </a:xfrm>
                    <a:custGeom>
                      <a:avLst/>
                      <a:gdLst>
                        <a:gd name="T0" fmla="*/ 565 w 565"/>
                        <a:gd name="T1" fmla="*/ 88 h 266"/>
                        <a:gd name="T2" fmla="*/ 565 w 565"/>
                        <a:gd name="T3" fmla="*/ 0 h 266"/>
                        <a:gd name="T4" fmla="*/ 0 w 565"/>
                        <a:gd name="T5" fmla="*/ 199 h 266"/>
                        <a:gd name="T6" fmla="*/ 0 w 565"/>
                        <a:gd name="T7" fmla="*/ 266 h 266"/>
                        <a:gd name="T8" fmla="*/ 565 w 565"/>
                        <a:gd name="T9" fmla="*/ 88 h 2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266">
                          <a:moveTo>
                            <a:pt x="565" y="88"/>
                          </a:moveTo>
                          <a:lnTo>
                            <a:pt x="565" y="0"/>
                          </a:lnTo>
                          <a:lnTo>
                            <a:pt x="0" y="199"/>
                          </a:lnTo>
                          <a:lnTo>
                            <a:pt x="0" y="266"/>
                          </a:lnTo>
                          <a:lnTo>
                            <a:pt x="565" y="88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2" name="Freeform 1141"/>
                    <p:cNvSpPr>
                      <a:spLocks/>
                    </p:cNvSpPr>
                    <p:nvPr/>
                  </p:nvSpPr>
                  <p:spPr bwMode="auto">
                    <a:xfrm>
                      <a:off x="3104" y="606"/>
                      <a:ext cx="51" cy="29"/>
                    </a:xfrm>
                    <a:custGeom>
                      <a:avLst/>
                      <a:gdLst>
                        <a:gd name="T0" fmla="*/ 565 w 565"/>
                        <a:gd name="T1" fmla="*/ 81 h 231"/>
                        <a:gd name="T2" fmla="*/ 565 w 565"/>
                        <a:gd name="T3" fmla="*/ 0 h 231"/>
                        <a:gd name="T4" fmla="*/ 0 w 565"/>
                        <a:gd name="T5" fmla="*/ 163 h 231"/>
                        <a:gd name="T6" fmla="*/ 0 w 565"/>
                        <a:gd name="T7" fmla="*/ 231 h 231"/>
                        <a:gd name="T8" fmla="*/ 565 w 565"/>
                        <a:gd name="T9" fmla="*/ 81 h 2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231">
                          <a:moveTo>
                            <a:pt x="565" y="81"/>
                          </a:moveTo>
                          <a:lnTo>
                            <a:pt x="565" y="0"/>
                          </a:lnTo>
                          <a:lnTo>
                            <a:pt x="0" y="163"/>
                          </a:lnTo>
                          <a:lnTo>
                            <a:pt x="0" y="231"/>
                          </a:lnTo>
                          <a:lnTo>
                            <a:pt x="565" y="81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3" name="Freeform 1142"/>
                    <p:cNvSpPr>
                      <a:spLocks/>
                    </p:cNvSpPr>
                    <p:nvPr/>
                  </p:nvSpPr>
                  <p:spPr bwMode="auto">
                    <a:xfrm>
                      <a:off x="3104" y="628"/>
                      <a:ext cx="51" cy="27"/>
                    </a:xfrm>
                    <a:custGeom>
                      <a:avLst/>
                      <a:gdLst>
                        <a:gd name="T0" fmla="*/ 565 w 565"/>
                        <a:gd name="T1" fmla="*/ 89 h 215"/>
                        <a:gd name="T2" fmla="*/ 565 w 565"/>
                        <a:gd name="T3" fmla="*/ 0 h 215"/>
                        <a:gd name="T4" fmla="*/ 0 w 565"/>
                        <a:gd name="T5" fmla="*/ 148 h 215"/>
                        <a:gd name="T6" fmla="*/ 0 w 565"/>
                        <a:gd name="T7" fmla="*/ 215 h 215"/>
                        <a:gd name="T8" fmla="*/ 565 w 565"/>
                        <a:gd name="T9" fmla="*/ 89 h 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215">
                          <a:moveTo>
                            <a:pt x="565" y="89"/>
                          </a:moveTo>
                          <a:lnTo>
                            <a:pt x="565" y="0"/>
                          </a:lnTo>
                          <a:lnTo>
                            <a:pt x="0" y="148"/>
                          </a:lnTo>
                          <a:lnTo>
                            <a:pt x="0" y="215"/>
                          </a:lnTo>
                          <a:lnTo>
                            <a:pt x="565" y="8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4" name="Freeform 1143"/>
                    <p:cNvSpPr>
                      <a:spLocks/>
                    </p:cNvSpPr>
                    <p:nvPr/>
                  </p:nvSpPr>
                  <p:spPr bwMode="auto">
                    <a:xfrm>
                      <a:off x="3104" y="650"/>
                      <a:ext cx="51" cy="25"/>
                    </a:xfrm>
                    <a:custGeom>
                      <a:avLst/>
                      <a:gdLst>
                        <a:gd name="T0" fmla="*/ 567 w 567"/>
                        <a:gd name="T1" fmla="*/ 98 h 201"/>
                        <a:gd name="T2" fmla="*/ 567 w 567"/>
                        <a:gd name="T3" fmla="*/ 0 h 201"/>
                        <a:gd name="T4" fmla="*/ 0 w 567"/>
                        <a:gd name="T5" fmla="*/ 119 h 201"/>
                        <a:gd name="T6" fmla="*/ 0 w 567"/>
                        <a:gd name="T7" fmla="*/ 201 h 201"/>
                        <a:gd name="T8" fmla="*/ 567 w 567"/>
                        <a:gd name="T9" fmla="*/ 98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7" h="201">
                          <a:moveTo>
                            <a:pt x="567" y="98"/>
                          </a:moveTo>
                          <a:lnTo>
                            <a:pt x="567" y="0"/>
                          </a:lnTo>
                          <a:lnTo>
                            <a:pt x="0" y="119"/>
                          </a:lnTo>
                          <a:lnTo>
                            <a:pt x="0" y="201"/>
                          </a:lnTo>
                          <a:lnTo>
                            <a:pt x="567" y="98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5" name="Freeform 1144"/>
                    <p:cNvSpPr>
                      <a:spLocks/>
                    </p:cNvSpPr>
                    <p:nvPr/>
                  </p:nvSpPr>
                  <p:spPr bwMode="auto">
                    <a:xfrm>
                      <a:off x="3104" y="674"/>
                      <a:ext cx="51" cy="21"/>
                    </a:xfrm>
                    <a:custGeom>
                      <a:avLst/>
                      <a:gdLst>
                        <a:gd name="T0" fmla="*/ 565 w 565"/>
                        <a:gd name="T1" fmla="*/ 0 h 171"/>
                        <a:gd name="T2" fmla="*/ 0 w 565"/>
                        <a:gd name="T3" fmla="*/ 98 h 171"/>
                        <a:gd name="T4" fmla="*/ 0 w 565"/>
                        <a:gd name="T5" fmla="*/ 171 h 171"/>
                        <a:gd name="T6" fmla="*/ 565 w 565"/>
                        <a:gd name="T7" fmla="*/ 89 h 171"/>
                        <a:gd name="T8" fmla="*/ 565 w 565"/>
                        <a:gd name="T9" fmla="*/ 0 h 1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171">
                          <a:moveTo>
                            <a:pt x="565" y="0"/>
                          </a:moveTo>
                          <a:lnTo>
                            <a:pt x="0" y="98"/>
                          </a:lnTo>
                          <a:lnTo>
                            <a:pt x="0" y="171"/>
                          </a:lnTo>
                          <a:lnTo>
                            <a:pt x="565" y="89"/>
                          </a:lnTo>
                          <a:lnTo>
                            <a:pt x="565" y="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6" name="Freeform 1145"/>
                    <p:cNvSpPr>
                      <a:spLocks/>
                    </p:cNvSpPr>
                    <p:nvPr/>
                  </p:nvSpPr>
                  <p:spPr bwMode="auto">
                    <a:xfrm>
                      <a:off x="3104" y="697"/>
                      <a:ext cx="51" cy="19"/>
                    </a:xfrm>
                    <a:custGeom>
                      <a:avLst/>
                      <a:gdLst>
                        <a:gd name="T0" fmla="*/ 0 w 565"/>
                        <a:gd name="T1" fmla="*/ 156 h 156"/>
                        <a:gd name="T2" fmla="*/ 565 w 565"/>
                        <a:gd name="T3" fmla="*/ 97 h 156"/>
                        <a:gd name="T4" fmla="*/ 565 w 565"/>
                        <a:gd name="T5" fmla="*/ 0 h 156"/>
                        <a:gd name="T6" fmla="*/ 0 w 565"/>
                        <a:gd name="T7" fmla="*/ 67 h 156"/>
                        <a:gd name="T8" fmla="*/ 0 w 565"/>
                        <a:gd name="T9" fmla="*/ 156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156">
                          <a:moveTo>
                            <a:pt x="0" y="156"/>
                          </a:moveTo>
                          <a:lnTo>
                            <a:pt x="565" y="97"/>
                          </a:lnTo>
                          <a:lnTo>
                            <a:pt x="565" y="0"/>
                          </a:lnTo>
                          <a:lnTo>
                            <a:pt x="0" y="67"/>
                          </a:lnTo>
                          <a:lnTo>
                            <a:pt x="0" y="15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7" name="Freeform 1146"/>
                    <p:cNvSpPr>
                      <a:spLocks/>
                    </p:cNvSpPr>
                    <p:nvPr/>
                  </p:nvSpPr>
                  <p:spPr bwMode="auto">
                    <a:xfrm>
                      <a:off x="3140" y="573"/>
                      <a:ext cx="7" cy="147"/>
                    </a:xfrm>
                    <a:custGeom>
                      <a:avLst/>
                      <a:gdLst>
                        <a:gd name="T0" fmla="*/ 84 w 84"/>
                        <a:gd name="T1" fmla="*/ 0 h 1177"/>
                        <a:gd name="T2" fmla="*/ 84 w 84"/>
                        <a:gd name="T3" fmla="*/ 1173 h 1177"/>
                        <a:gd name="T4" fmla="*/ 0 w 84"/>
                        <a:gd name="T5" fmla="*/ 1177 h 1177"/>
                        <a:gd name="T6" fmla="*/ 0 w 84"/>
                        <a:gd name="T7" fmla="*/ 31 h 1177"/>
                        <a:gd name="T8" fmla="*/ 84 w 84"/>
                        <a:gd name="T9" fmla="*/ 0 h 1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" h="1177">
                          <a:moveTo>
                            <a:pt x="84" y="0"/>
                          </a:moveTo>
                          <a:lnTo>
                            <a:pt x="84" y="1173"/>
                          </a:lnTo>
                          <a:lnTo>
                            <a:pt x="0" y="1177"/>
                          </a:lnTo>
                          <a:lnTo>
                            <a:pt x="0" y="31"/>
                          </a:lnTo>
                          <a:lnTo>
                            <a:pt x="84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8" name="Freeform 1147"/>
                    <p:cNvSpPr>
                      <a:spLocks/>
                    </p:cNvSpPr>
                    <p:nvPr/>
                  </p:nvSpPr>
                  <p:spPr bwMode="auto">
                    <a:xfrm>
                      <a:off x="3138" y="576"/>
                      <a:ext cx="8" cy="145"/>
                    </a:xfrm>
                    <a:custGeom>
                      <a:avLst/>
                      <a:gdLst>
                        <a:gd name="T0" fmla="*/ 85 w 85"/>
                        <a:gd name="T1" fmla="*/ 0 h 1160"/>
                        <a:gd name="T2" fmla="*/ 85 w 85"/>
                        <a:gd name="T3" fmla="*/ 1154 h 1160"/>
                        <a:gd name="T4" fmla="*/ 0 w 85"/>
                        <a:gd name="T5" fmla="*/ 1160 h 1160"/>
                        <a:gd name="T6" fmla="*/ 0 w 85"/>
                        <a:gd name="T7" fmla="*/ 28 h 1160"/>
                        <a:gd name="T8" fmla="*/ 85 w 85"/>
                        <a:gd name="T9" fmla="*/ 0 h 1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" h="1160">
                          <a:moveTo>
                            <a:pt x="85" y="0"/>
                          </a:moveTo>
                          <a:lnTo>
                            <a:pt x="85" y="1154"/>
                          </a:lnTo>
                          <a:lnTo>
                            <a:pt x="0" y="1160"/>
                          </a:lnTo>
                          <a:lnTo>
                            <a:pt x="0" y="28"/>
                          </a:lnTo>
                          <a:lnTo>
                            <a:pt x="85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9" name="Freeform 1148"/>
                    <p:cNvSpPr>
                      <a:spLocks/>
                    </p:cNvSpPr>
                    <p:nvPr/>
                  </p:nvSpPr>
                  <p:spPr bwMode="auto">
                    <a:xfrm>
                      <a:off x="3125" y="582"/>
                      <a:ext cx="7" cy="140"/>
                    </a:xfrm>
                    <a:custGeom>
                      <a:avLst/>
                      <a:gdLst>
                        <a:gd name="T0" fmla="*/ 78 w 78"/>
                        <a:gd name="T1" fmla="*/ 0 h 1119"/>
                        <a:gd name="T2" fmla="*/ 78 w 78"/>
                        <a:gd name="T3" fmla="*/ 1116 h 1119"/>
                        <a:gd name="T4" fmla="*/ 0 w 78"/>
                        <a:gd name="T5" fmla="*/ 1119 h 1119"/>
                        <a:gd name="T6" fmla="*/ 0 w 78"/>
                        <a:gd name="T7" fmla="*/ 29 h 1119"/>
                        <a:gd name="T8" fmla="*/ 78 w 78"/>
                        <a:gd name="T9" fmla="*/ 0 h 1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1119">
                          <a:moveTo>
                            <a:pt x="78" y="0"/>
                          </a:moveTo>
                          <a:lnTo>
                            <a:pt x="78" y="1116"/>
                          </a:lnTo>
                          <a:lnTo>
                            <a:pt x="0" y="1119"/>
                          </a:lnTo>
                          <a:lnTo>
                            <a:pt x="0" y="29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30" name="Freeform 1149"/>
                    <p:cNvSpPr>
                      <a:spLocks/>
                    </p:cNvSpPr>
                    <p:nvPr/>
                  </p:nvSpPr>
                  <p:spPr bwMode="auto">
                    <a:xfrm>
                      <a:off x="3124" y="583"/>
                      <a:ext cx="7" cy="139"/>
                    </a:xfrm>
                    <a:custGeom>
                      <a:avLst/>
                      <a:gdLst>
                        <a:gd name="T0" fmla="*/ 75 w 75"/>
                        <a:gd name="T1" fmla="*/ 0 h 1107"/>
                        <a:gd name="T2" fmla="*/ 75 w 75"/>
                        <a:gd name="T3" fmla="*/ 1104 h 1107"/>
                        <a:gd name="T4" fmla="*/ 0 w 75"/>
                        <a:gd name="T5" fmla="*/ 1107 h 1107"/>
                        <a:gd name="T6" fmla="*/ 0 w 75"/>
                        <a:gd name="T7" fmla="*/ 24 h 1107"/>
                        <a:gd name="T8" fmla="*/ 75 w 75"/>
                        <a:gd name="T9" fmla="*/ 0 h 11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5" h="1107">
                          <a:moveTo>
                            <a:pt x="75" y="0"/>
                          </a:moveTo>
                          <a:lnTo>
                            <a:pt x="75" y="1104"/>
                          </a:lnTo>
                          <a:lnTo>
                            <a:pt x="0" y="1107"/>
                          </a:lnTo>
                          <a:lnTo>
                            <a:pt x="0" y="24"/>
                          </a:lnTo>
                          <a:lnTo>
                            <a:pt x="75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31" name="Freeform 1150"/>
                    <p:cNvSpPr>
                      <a:spLocks/>
                    </p:cNvSpPr>
                    <p:nvPr/>
                  </p:nvSpPr>
                  <p:spPr bwMode="auto">
                    <a:xfrm>
                      <a:off x="3112" y="588"/>
                      <a:ext cx="6" cy="135"/>
                    </a:xfrm>
                    <a:custGeom>
                      <a:avLst/>
                      <a:gdLst>
                        <a:gd name="T0" fmla="*/ 67 w 67"/>
                        <a:gd name="T1" fmla="*/ 0 h 1074"/>
                        <a:gd name="T2" fmla="*/ 67 w 67"/>
                        <a:gd name="T3" fmla="*/ 1072 h 1074"/>
                        <a:gd name="T4" fmla="*/ 0 w 67"/>
                        <a:gd name="T5" fmla="*/ 1074 h 1074"/>
                        <a:gd name="T6" fmla="*/ 0 w 67"/>
                        <a:gd name="T7" fmla="*/ 29 h 1074"/>
                        <a:gd name="T8" fmla="*/ 67 w 67"/>
                        <a:gd name="T9" fmla="*/ 0 h 10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1074">
                          <a:moveTo>
                            <a:pt x="67" y="0"/>
                          </a:moveTo>
                          <a:lnTo>
                            <a:pt x="67" y="1072"/>
                          </a:lnTo>
                          <a:lnTo>
                            <a:pt x="0" y="1074"/>
                          </a:lnTo>
                          <a:lnTo>
                            <a:pt x="0" y="29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32" name="Freeform 1151"/>
                    <p:cNvSpPr>
                      <a:spLocks/>
                    </p:cNvSpPr>
                    <p:nvPr/>
                  </p:nvSpPr>
                  <p:spPr bwMode="auto">
                    <a:xfrm>
                      <a:off x="3110" y="591"/>
                      <a:ext cx="6" cy="132"/>
                    </a:xfrm>
                    <a:custGeom>
                      <a:avLst/>
                      <a:gdLst>
                        <a:gd name="T0" fmla="*/ 69 w 69"/>
                        <a:gd name="T1" fmla="*/ 0 h 1058"/>
                        <a:gd name="T2" fmla="*/ 69 w 69"/>
                        <a:gd name="T3" fmla="*/ 1058 h 1058"/>
                        <a:gd name="T4" fmla="*/ 0 w 69"/>
                        <a:gd name="T5" fmla="*/ 1057 h 1058"/>
                        <a:gd name="T6" fmla="*/ 0 w 69"/>
                        <a:gd name="T7" fmla="*/ 25 h 1058"/>
                        <a:gd name="T8" fmla="*/ 69 w 69"/>
                        <a:gd name="T9" fmla="*/ 0 h 10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9" h="1058">
                          <a:moveTo>
                            <a:pt x="69" y="0"/>
                          </a:moveTo>
                          <a:lnTo>
                            <a:pt x="69" y="1058"/>
                          </a:lnTo>
                          <a:lnTo>
                            <a:pt x="0" y="1057"/>
                          </a:lnTo>
                          <a:lnTo>
                            <a:pt x="0" y="25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00" name="Group 1152"/>
                  <p:cNvGrpSpPr>
                    <a:grpSpLocks/>
                  </p:cNvGrpSpPr>
                  <p:nvPr/>
                </p:nvGrpSpPr>
                <p:grpSpPr bwMode="auto">
                  <a:xfrm>
                    <a:off x="3079" y="717"/>
                    <a:ext cx="102" cy="74"/>
                    <a:chOff x="3079" y="717"/>
                    <a:chExt cx="102" cy="74"/>
                  </a:xfrm>
                </p:grpSpPr>
                <p:sp>
                  <p:nvSpPr>
                    <p:cNvPr id="401" name="Freeform 1153"/>
                    <p:cNvSpPr>
                      <a:spLocks/>
                    </p:cNvSpPr>
                    <p:nvPr/>
                  </p:nvSpPr>
                  <p:spPr bwMode="auto">
                    <a:xfrm>
                      <a:off x="3156" y="717"/>
                      <a:ext cx="25" cy="41"/>
                    </a:xfrm>
                    <a:custGeom>
                      <a:avLst/>
                      <a:gdLst>
                        <a:gd name="T0" fmla="*/ 270 w 270"/>
                        <a:gd name="T1" fmla="*/ 309 h 324"/>
                        <a:gd name="T2" fmla="*/ 0 w 270"/>
                        <a:gd name="T3" fmla="*/ 324 h 324"/>
                        <a:gd name="T4" fmla="*/ 0 w 270"/>
                        <a:gd name="T5" fmla="*/ 10 h 324"/>
                        <a:gd name="T6" fmla="*/ 270 w 270"/>
                        <a:gd name="T7" fmla="*/ 0 h 324"/>
                        <a:gd name="T8" fmla="*/ 270 w 270"/>
                        <a:gd name="T9" fmla="*/ 309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0" h="324">
                          <a:moveTo>
                            <a:pt x="270" y="309"/>
                          </a:moveTo>
                          <a:lnTo>
                            <a:pt x="0" y="324"/>
                          </a:lnTo>
                          <a:lnTo>
                            <a:pt x="0" y="10"/>
                          </a:lnTo>
                          <a:lnTo>
                            <a:pt x="270" y="0"/>
                          </a:lnTo>
                          <a:lnTo>
                            <a:pt x="270" y="309"/>
                          </a:lnTo>
                          <a:close/>
                        </a:path>
                      </a:pathLst>
                    </a:custGeom>
                    <a:solidFill>
                      <a:srgbClr val="91919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402" name="Group 1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9" y="751"/>
                      <a:ext cx="81" cy="40"/>
                      <a:chOff x="3079" y="751"/>
                      <a:chExt cx="81" cy="40"/>
                    </a:xfrm>
                  </p:grpSpPr>
                  <p:sp>
                    <p:nvSpPr>
                      <p:cNvPr id="411" name="Freeform 1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754"/>
                        <a:ext cx="4" cy="30"/>
                      </a:xfrm>
                      <a:custGeom>
                        <a:avLst/>
                        <a:gdLst>
                          <a:gd name="T0" fmla="*/ 0 w 37"/>
                          <a:gd name="T1" fmla="*/ 4 h 235"/>
                          <a:gd name="T2" fmla="*/ 0 w 37"/>
                          <a:gd name="T3" fmla="*/ 231 h 235"/>
                          <a:gd name="T4" fmla="*/ 37 w 37"/>
                          <a:gd name="T5" fmla="*/ 235 h 235"/>
                          <a:gd name="T6" fmla="*/ 37 w 37"/>
                          <a:gd name="T7" fmla="*/ 0 h 235"/>
                          <a:gd name="T8" fmla="*/ 0 w 37"/>
                          <a:gd name="T9" fmla="*/ 4 h 2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7" h="235">
                            <a:moveTo>
                              <a:pt x="0" y="4"/>
                            </a:moveTo>
                            <a:lnTo>
                              <a:pt x="0" y="231"/>
                            </a:lnTo>
                            <a:lnTo>
                              <a:pt x="37" y="235"/>
                            </a:lnTo>
                            <a:lnTo>
                              <a:pt x="37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2" name="Freeform 1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755"/>
                        <a:ext cx="6" cy="36"/>
                      </a:xfrm>
                      <a:custGeom>
                        <a:avLst/>
                        <a:gdLst>
                          <a:gd name="T0" fmla="*/ 63 w 63"/>
                          <a:gd name="T1" fmla="*/ 0 h 291"/>
                          <a:gd name="T2" fmla="*/ 63 w 63"/>
                          <a:gd name="T3" fmla="*/ 291 h 291"/>
                          <a:gd name="T4" fmla="*/ 33 w 63"/>
                          <a:gd name="T5" fmla="*/ 291 h 291"/>
                          <a:gd name="T6" fmla="*/ 8 w 63"/>
                          <a:gd name="T7" fmla="*/ 291 h 291"/>
                          <a:gd name="T8" fmla="*/ 0 w 63"/>
                          <a:gd name="T9" fmla="*/ 291 h 291"/>
                          <a:gd name="T10" fmla="*/ 0 w 63"/>
                          <a:gd name="T11" fmla="*/ 0 h 291"/>
                          <a:gd name="T12" fmla="*/ 63 w 63"/>
                          <a:gd name="T13" fmla="*/ 0 h 2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63" h="291">
                            <a:moveTo>
                              <a:pt x="63" y="0"/>
                            </a:moveTo>
                            <a:lnTo>
                              <a:pt x="63" y="291"/>
                            </a:lnTo>
                            <a:lnTo>
                              <a:pt x="33" y="291"/>
                            </a:lnTo>
                            <a:lnTo>
                              <a:pt x="8" y="291"/>
                            </a:lnTo>
                            <a:lnTo>
                              <a:pt x="0" y="291"/>
                            </a:lnTo>
                            <a:lnTo>
                              <a:pt x="0" y="0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3" name="Freeform 1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752"/>
                        <a:ext cx="5" cy="37"/>
                      </a:xfrm>
                      <a:custGeom>
                        <a:avLst/>
                        <a:gdLst>
                          <a:gd name="T0" fmla="*/ 59 w 59"/>
                          <a:gd name="T1" fmla="*/ 23 h 297"/>
                          <a:gd name="T2" fmla="*/ 59 w 59"/>
                          <a:gd name="T3" fmla="*/ 297 h 297"/>
                          <a:gd name="T4" fmla="*/ 0 w 59"/>
                          <a:gd name="T5" fmla="*/ 293 h 297"/>
                          <a:gd name="T6" fmla="*/ 0 w 59"/>
                          <a:gd name="T7" fmla="*/ 0 h 297"/>
                          <a:gd name="T8" fmla="*/ 59 w 59"/>
                          <a:gd name="T9" fmla="*/ 23 h 2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9" h="297">
                            <a:moveTo>
                              <a:pt x="59" y="23"/>
                            </a:moveTo>
                            <a:lnTo>
                              <a:pt x="59" y="297"/>
                            </a:lnTo>
                            <a:lnTo>
                              <a:pt x="0" y="293"/>
                            </a:lnTo>
                            <a:lnTo>
                              <a:pt x="0" y="0"/>
                            </a:lnTo>
                            <a:lnTo>
                              <a:pt x="59" y="23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4" name="Freeform 1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1" y="752"/>
                        <a:ext cx="4" cy="35"/>
                      </a:xfrm>
                      <a:custGeom>
                        <a:avLst/>
                        <a:gdLst>
                          <a:gd name="T0" fmla="*/ 45 w 45"/>
                          <a:gd name="T1" fmla="*/ 28 h 275"/>
                          <a:gd name="T2" fmla="*/ 45 w 45"/>
                          <a:gd name="T3" fmla="*/ 275 h 275"/>
                          <a:gd name="T4" fmla="*/ 0 w 45"/>
                          <a:gd name="T5" fmla="*/ 271 h 275"/>
                          <a:gd name="T6" fmla="*/ 0 w 45"/>
                          <a:gd name="T7" fmla="*/ 0 h 275"/>
                          <a:gd name="T8" fmla="*/ 45 w 45"/>
                          <a:gd name="T9" fmla="*/ 28 h 2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5" h="275">
                            <a:moveTo>
                              <a:pt x="45" y="28"/>
                            </a:moveTo>
                            <a:lnTo>
                              <a:pt x="45" y="275"/>
                            </a:lnTo>
                            <a:lnTo>
                              <a:pt x="0" y="271"/>
                            </a:lnTo>
                            <a:lnTo>
                              <a:pt x="0" y="0"/>
                            </a:lnTo>
                            <a:lnTo>
                              <a:pt x="45" y="28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5" name="Freeform 1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755"/>
                        <a:ext cx="4" cy="9"/>
                      </a:xfrm>
                      <a:custGeom>
                        <a:avLst/>
                        <a:gdLst>
                          <a:gd name="T0" fmla="*/ 0 w 37"/>
                          <a:gd name="T1" fmla="*/ 7 h 68"/>
                          <a:gd name="T2" fmla="*/ 0 w 37"/>
                          <a:gd name="T3" fmla="*/ 41 h 68"/>
                          <a:gd name="T4" fmla="*/ 37 w 37"/>
                          <a:gd name="T5" fmla="*/ 68 h 68"/>
                          <a:gd name="T6" fmla="*/ 37 w 37"/>
                          <a:gd name="T7" fmla="*/ 0 h 68"/>
                          <a:gd name="T8" fmla="*/ 0 w 37"/>
                          <a:gd name="T9" fmla="*/ 7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7" h="68">
                            <a:moveTo>
                              <a:pt x="0" y="7"/>
                            </a:moveTo>
                            <a:lnTo>
                              <a:pt x="0" y="41"/>
                            </a:lnTo>
                            <a:lnTo>
                              <a:pt x="37" y="68"/>
                            </a:lnTo>
                            <a:lnTo>
                              <a:pt x="37" y="0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91919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6" name="Freeform 1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1" y="751"/>
                        <a:ext cx="4" cy="14"/>
                      </a:xfrm>
                      <a:custGeom>
                        <a:avLst/>
                        <a:gdLst>
                          <a:gd name="T0" fmla="*/ 0 w 45"/>
                          <a:gd name="T1" fmla="*/ 40 h 108"/>
                          <a:gd name="T2" fmla="*/ 0 w 45"/>
                          <a:gd name="T3" fmla="*/ 84 h 108"/>
                          <a:gd name="T4" fmla="*/ 45 w 45"/>
                          <a:gd name="T5" fmla="*/ 108 h 108"/>
                          <a:gd name="T6" fmla="*/ 45 w 45"/>
                          <a:gd name="T7" fmla="*/ 0 h 108"/>
                          <a:gd name="T8" fmla="*/ 0 w 45"/>
                          <a:gd name="T9" fmla="*/ 40 h 1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5" h="108">
                            <a:moveTo>
                              <a:pt x="0" y="40"/>
                            </a:moveTo>
                            <a:lnTo>
                              <a:pt x="0" y="84"/>
                            </a:lnTo>
                            <a:lnTo>
                              <a:pt x="45" y="108"/>
                            </a:lnTo>
                            <a:lnTo>
                              <a:pt x="45" y="0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91919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7" name="Freeform 1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4" y="752"/>
                        <a:ext cx="5" cy="15"/>
                      </a:xfrm>
                      <a:custGeom>
                        <a:avLst/>
                        <a:gdLst>
                          <a:gd name="T0" fmla="*/ 0 w 59"/>
                          <a:gd name="T1" fmla="*/ 32 h 123"/>
                          <a:gd name="T2" fmla="*/ 0 w 59"/>
                          <a:gd name="T3" fmla="*/ 94 h 123"/>
                          <a:gd name="T4" fmla="*/ 59 w 59"/>
                          <a:gd name="T5" fmla="*/ 123 h 123"/>
                          <a:gd name="T6" fmla="*/ 59 w 59"/>
                          <a:gd name="T7" fmla="*/ 0 h 123"/>
                          <a:gd name="T8" fmla="*/ 0 w 59"/>
                          <a:gd name="T9" fmla="*/ 32 h 1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9" h="123">
                            <a:moveTo>
                              <a:pt x="0" y="32"/>
                            </a:moveTo>
                            <a:lnTo>
                              <a:pt x="0" y="94"/>
                            </a:lnTo>
                            <a:lnTo>
                              <a:pt x="59" y="123"/>
                            </a:lnTo>
                            <a:lnTo>
                              <a:pt x="59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91919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18" name="Freeform 1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753"/>
                        <a:ext cx="6" cy="15"/>
                      </a:xfrm>
                      <a:custGeom>
                        <a:avLst/>
                        <a:gdLst>
                          <a:gd name="T0" fmla="*/ 0 w 63"/>
                          <a:gd name="T1" fmla="*/ 29 h 121"/>
                          <a:gd name="T2" fmla="*/ 0 w 63"/>
                          <a:gd name="T3" fmla="*/ 92 h 121"/>
                          <a:gd name="T4" fmla="*/ 63 w 63"/>
                          <a:gd name="T5" fmla="*/ 121 h 121"/>
                          <a:gd name="T6" fmla="*/ 63 w 63"/>
                          <a:gd name="T7" fmla="*/ 0 h 121"/>
                          <a:gd name="T8" fmla="*/ 0 w 63"/>
                          <a:gd name="T9" fmla="*/ 29 h 1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3" h="121">
                            <a:moveTo>
                              <a:pt x="0" y="29"/>
                            </a:moveTo>
                            <a:lnTo>
                              <a:pt x="0" y="92"/>
                            </a:lnTo>
                            <a:lnTo>
                              <a:pt x="63" y="121"/>
                            </a:lnTo>
                            <a:lnTo>
                              <a:pt x="63" y="0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solidFill>
                        <a:srgbClr val="91919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403" name="Freeform 1163"/>
                    <p:cNvSpPr>
                      <a:spLocks/>
                    </p:cNvSpPr>
                    <p:nvPr/>
                  </p:nvSpPr>
                  <p:spPr bwMode="auto">
                    <a:xfrm>
                      <a:off x="3079" y="718"/>
                      <a:ext cx="78" cy="40"/>
                    </a:xfrm>
                    <a:custGeom>
                      <a:avLst/>
                      <a:gdLst>
                        <a:gd name="T0" fmla="*/ 857 w 857"/>
                        <a:gd name="T1" fmla="*/ 317 h 317"/>
                        <a:gd name="T2" fmla="*/ 0 w 857"/>
                        <a:gd name="T3" fmla="*/ 317 h 317"/>
                        <a:gd name="T4" fmla="*/ 0 w 857"/>
                        <a:gd name="T5" fmla="*/ 48 h 317"/>
                        <a:gd name="T6" fmla="*/ 857 w 857"/>
                        <a:gd name="T7" fmla="*/ 0 h 317"/>
                        <a:gd name="T8" fmla="*/ 857 w 857"/>
                        <a:gd name="T9" fmla="*/ 317 h 3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57" h="317">
                          <a:moveTo>
                            <a:pt x="857" y="317"/>
                          </a:moveTo>
                          <a:lnTo>
                            <a:pt x="0" y="317"/>
                          </a:lnTo>
                          <a:lnTo>
                            <a:pt x="0" y="48"/>
                          </a:lnTo>
                          <a:lnTo>
                            <a:pt x="857" y="0"/>
                          </a:lnTo>
                          <a:lnTo>
                            <a:pt x="857" y="317"/>
                          </a:ln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404" name="Group 1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1" y="755"/>
                      <a:ext cx="19" cy="30"/>
                      <a:chOff x="3161" y="755"/>
                      <a:chExt cx="19" cy="30"/>
                    </a:xfrm>
                  </p:grpSpPr>
                  <p:sp>
                    <p:nvSpPr>
                      <p:cNvPr id="405" name="Freeform 1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1" y="755"/>
                        <a:ext cx="19" cy="30"/>
                      </a:xfrm>
                      <a:custGeom>
                        <a:avLst/>
                        <a:gdLst>
                          <a:gd name="T0" fmla="*/ 212 w 212"/>
                          <a:gd name="T1" fmla="*/ 0 h 245"/>
                          <a:gd name="T2" fmla="*/ 0 w 212"/>
                          <a:gd name="T3" fmla="*/ 12 h 245"/>
                          <a:gd name="T4" fmla="*/ 0 w 212"/>
                          <a:gd name="T5" fmla="*/ 245 h 245"/>
                          <a:gd name="T6" fmla="*/ 212 w 212"/>
                          <a:gd name="T7" fmla="*/ 244 h 245"/>
                          <a:gd name="T8" fmla="*/ 212 w 212"/>
                          <a:gd name="T9" fmla="*/ 0 h 2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2" h="245">
                            <a:moveTo>
                              <a:pt x="212" y="0"/>
                            </a:moveTo>
                            <a:lnTo>
                              <a:pt x="0" y="12"/>
                            </a:lnTo>
                            <a:lnTo>
                              <a:pt x="0" y="245"/>
                            </a:lnTo>
                            <a:lnTo>
                              <a:pt x="212" y="244"/>
                            </a:lnTo>
                            <a:lnTo>
                              <a:pt x="212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406" name="Group 1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0" y="756"/>
                        <a:ext cx="10" cy="29"/>
                        <a:chOff x="3170" y="756"/>
                        <a:chExt cx="10" cy="29"/>
                      </a:xfrm>
                    </p:grpSpPr>
                    <p:sp>
                      <p:nvSpPr>
                        <p:cNvPr id="407" name="Line 1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756"/>
                          <a:ext cx="1" cy="29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20202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08" name="Line 1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769"/>
                          <a:ext cx="10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20202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09" name="Line 1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5" y="769"/>
                          <a:ext cx="1" cy="16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20202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10" name="Line 1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784"/>
                          <a:ext cx="10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CECECE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472" name="그룹 471"/>
            <p:cNvGrpSpPr/>
            <p:nvPr/>
          </p:nvGrpSpPr>
          <p:grpSpPr>
            <a:xfrm>
              <a:off x="7830952" y="4653136"/>
              <a:ext cx="951522" cy="804771"/>
              <a:chOff x="4096239" y="5775201"/>
              <a:chExt cx="951522" cy="804771"/>
            </a:xfrm>
          </p:grpSpPr>
          <p:pic>
            <p:nvPicPr>
              <p:cNvPr id="473" name="그림 472" descr="15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128747" y="5775201"/>
                <a:ext cx="443253" cy="804771"/>
              </a:xfrm>
              <a:prstGeom prst="rect">
                <a:avLst/>
              </a:prstGeom>
            </p:spPr>
          </p:pic>
          <p:sp>
            <p:nvSpPr>
              <p:cNvPr id="474" name="Rectangle 14"/>
              <p:cNvSpPr>
                <a:spLocks noChangeArrowheads="1"/>
              </p:cNvSpPr>
              <p:nvPr/>
            </p:nvSpPr>
            <p:spPr bwMode="auto">
              <a:xfrm>
                <a:off x="4096239" y="6270528"/>
                <a:ext cx="951522" cy="280928"/>
              </a:xfrm>
              <a:prstGeom prst="roundRect">
                <a:avLst>
                  <a:gd name="adj" fmla="val 50000"/>
                </a:avLst>
              </a:prstGeom>
              <a:solidFill>
                <a:srgbClr val="00B050">
                  <a:alpha val="78824"/>
                </a:srgbClr>
              </a:solidFill>
              <a:ln w="127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>
                  <a:buSzPct val="65000"/>
                </a:pPr>
                <a:r>
                  <a:rPr lang="en-US" altLang="ko-KR" sz="1200" b="1" spc="-60" dirty="0" smtClean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Supplier</a:t>
                </a:r>
                <a:endPara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pic>
          <p:nvPicPr>
            <p:cNvPr id="475" name="그림 474" descr="26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44069" y="4816047"/>
              <a:ext cx="517773" cy="453851"/>
            </a:xfrm>
            <a:prstGeom prst="rect">
              <a:avLst/>
            </a:prstGeom>
          </p:spPr>
        </p:pic>
      </p:grpSp>
      <p:sp>
        <p:nvSpPr>
          <p:cNvPr id="476" name="직사각형 475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</p:spTree>
    <p:extLst>
      <p:ext uri="{BB962C8B-B14F-4D97-AF65-F5344CB8AC3E}">
        <p14:creationId xmlns:p14="http://schemas.microsoft.com/office/powerpoint/2010/main" val="34349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40" name="직사각형 39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Procurement Process innovation</a:t>
            </a: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06139" y="1316184"/>
            <a:ext cx="5125471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7" y="1331475"/>
            <a:ext cx="4353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One-Stop Service by information sharing</a:t>
            </a: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6" name="그룹 475"/>
          <p:cNvGrpSpPr/>
          <p:nvPr/>
        </p:nvGrpSpPr>
        <p:grpSpPr>
          <a:xfrm>
            <a:off x="500034" y="1916833"/>
            <a:ext cx="4097931" cy="3391975"/>
            <a:chOff x="522622" y="2103668"/>
            <a:chExt cx="8103217" cy="4597461"/>
          </a:xfrm>
        </p:grpSpPr>
        <p:sp>
          <p:nvSpPr>
            <p:cNvPr id="477" name="모서리가 둥근 직사각형 476"/>
            <p:cNvSpPr/>
            <p:nvPr/>
          </p:nvSpPr>
          <p:spPr bwMode="auto">
            <a:xfrm>
              <a:off x="539651" y="2204368"/>
              <a:ext cx="8064698" cy="4463132"/>
            </a:xfrm>
            <a:prstGeom prst="roundRect">
              <a:avLst>
                <a:gd name="adj" fmla="val 959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3">
                  <a:lumMod val="75000"/>
                </a:schemeClr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78" name="자유형 477"/>
            <p:cNvSpPr/>
            <p:nvPr/>
          </p:nvSpPr>
          <p:spPr bwMode="auto">
            <a:xfrm rot="2391845">
              <a:off x="2236213" y="3243568"/>
              <a:ext cx="1724699" cy="669497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79" name="자유형 478"/>
            <p:cNvSpPr/>
            <p:nvPr/>
          </p:nvSpPr>
          <p:spPr bwMode="auto">
            <a:xfrm rot="20079926">
              <a:off x="2341370" y="4466574"/>
              <a:ext cx="1755793" cy="763601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80" name="Rectangle 14"/>
            <p:cNvSpPr>
              <a:spLocks noChangeArrowheads="1"/>
            </p:cNvSpPr>
            <p:nvPr/>
          </p:nvSpPr>
          <p:spPr bwMode="auto">
            <a:xfrm>
              <a:off x="522622" y="2103668"/>
              <a:ext cx="8103217" cy="28574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ko-KR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Before</a:t>
              </a:r>
            </a:p>
          </p:txBody>
        </p:sp>
        <p:sp>
          <p:nvSpPr>
            <p:cNvPr id="481" name="모서리가 둥근 직사각형 480"/>
            <p:cNvSpPr/>
            <p:nvPr/>
          </p:nvSpPr>
          <p:spPr bwMode="auto">
            <a:xfrm>
              <a:off x="5509270" y="5332861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82" name="Rectangle 8"/>
            <p:cNvSpPr>
              <a:spLocks noChangeArrowheads="1"/>
            </p:cNvSpPr>
            <p:nvPr/>
          </p:nvSpPr>
          <p:spPr bwMode="auto">
            <a:xfrm>
              <a:off x="5356401" y="5983856"/>
              <a:ext cx="1923888" cy="717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Product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Certificate</a:t>
              </a:r>
              <a:b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</a:br>
              <a: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Authorities</a:t>
              </a:r>
            </a:p>
            <a:p>
              <a:pPr algn="ctr">
                <a:lnSpc>
                  <a:spcPct val="90000"/>
                </a:lnSpc>
              </a:pPr>
              <a:endPara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endParaRPr>
            </a:p>
          </p:txBody>
        </p:sp>
        <p:pic>
          <p:nvPicPr>
            <p:cNvPr id="483" name="그림 482" descr="2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5722" y="5389852"/>
              <a:ext cx="405558" cy="808550"/>
            </a:xfrm>
            <a:prstGeom prst="rect">
              <a:avLst/>
            </a:prstGeom>
          </p:spPr>
        </p:pic>
        <p:sp>
          <p:nvSpPr>
            <p:cNvPr id="484" name="모서리가 둥근 직사각형 483"/>
            <p:cNvSpPr/>
            <p:nvPr/>
          </p:nvSpPr>
          <p:spPr bwMode="auto">
            <a:xfrm>
              <a:off x="7073490" y="2518794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85" name="Rectangle 10"/>
            <p:cNvSpPr>
              <a:spLocks noChangeArrowheads="1"/>
            </p:cNvSpPr>
            <p:nvPr/>
          </p:nvSpPr>
          <p:spPr bwMode="auto">
            <a:xfrm>
              <a:off x="7129991" y="3335646"/>
              <a:ext cx="1325456" cy="383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Industry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Associations</a:t>
              </a:r>
            </a:p>
          </p:txBody>
        </p:sp>
        <p:pic>
          <p:nvPicPr>
            <p:cNvPr id="486" name="그림 485" descr="2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758" y="2569642"/>
              <a:ext cx="491961" cy="845367"/>
            </a:xfrm>
            <a:prstGeom prst="rect">
              <a:avLst/>
            </a:prstGeom>
          </p:spPr>
        </p:pic>
        <p:sp>
          <p:nvSpPr>
            <p:cNvPr id="487" name="모서리가 둥근 직사각형 486"/>
            <p:cNvSpPr/>
            <p:nvPr/>
          </p:nvSpPr>
          <p:spPr bwMode="auto">
            <a:xfrm>
              <a:off x="623977" y="2518794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90" name="모서리가 둥근 직사각형 489"/>
            <p:cNvSpPr/>
            <p:nvPr/>
          </p:nvSpPr>
          <p:spPr bwMode="auto">
            <a:xfrm>
              <a:off x="3842978" y="5332861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91" name="Rectangle 12"/>
            <p:cNvSpPr>
              <a:spLocks noChangeArrowheads="1"/>
            </p:cNvSpPr>
            <p:nvPr/>
          </p:nvSpPr>
          <p:spPr bwMode="auto">
            <a:xfrm>
              <a:off x="3959324" y="6061001"/>
              <a:ext cx="1252793" cy="5350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Credit Rating</a:t>
              </a:r>
            </a:p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 smtClean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Agency</a:t>
              </a:r>
              <a:endParaRPr lang="en-US" altLang="ko-KR" sz="1050" dirty="0">
                <a:gradFill>
                  <a:gsLst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elveticaNeueLTpro-Bdcn" pitchFamily="34" charset="0"/>
              </a:endParaRPr>
            </a:p>
          </p:txBody>
        </p:sp>
        <p:grpSp>
          <p:nvGrpSpPr>
            <p:cNvPr id="492" name="그룹 69"/>
            <p:cNvGrpSpPr/>
            <p:nvPr/>
          </p:nvGrpSpPr>
          <p:grpSpPr>
            <a:xfrm>
              <a:off x="4064738" y="5433529"/>
              <a:ext cx="994942" cy="808390"/>
              <a:chOff x="4169129" y="5435364"/>
              <a:chExt cx="805742" cy="654664"/>
            </a:xfrm>
          </p:grpSpPr>
          <p:pic>
            <p:nvPicPr>
              <p:cNvPr id="537" name="그림 536" descr="05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69129" y="5435364"/>
                <a:ext cx="805742" cy="654664"/>
              </a:xfrm>
              <a:prstGeom prst="rect">
                <a:avLst/>
              </a:prstGeom>
            </p:spPr>
          </p:pic>
          <p:pic>
            <p:nvPicPr>
              <p:cNvPr id="538" name="그림 537" descr="18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38422" y="5478810"/>
                <a:ext cx="167581" cy="179138"/>
              </a:xfrm>
              <a:prstGeom prst="rect">
                <a:avLst/>
              </a:prstGeom>
            </p:spPr>
          </p:pic>
        </p:grpSp>
        <p:sp>
          <p:nvSpPr>
            <p:cNvPr id="493" name="모서리가 둥근 직사각형 492"/>
            <p:cNvSpPr/>
            <p:nvPr/>
          </p:nvSpPr>
          <p:spPr bwMode="auto">
            <a:xfrm>
              <a:off x="7073489" y="3935340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94" name="Rectangle 12"/>
            <p:cNvSpPr>
              <a:spLocks noChangeArrowheads="1"/>
            </p:cNvSpPr>
            <p:nvPr/>
          </p:nvSpPr>
          <p:spPr bwMode="auto">
            <a:xfrm>
              <a:off x="6908503" y="4799868"/>
              <a:ext cx="1603448" cy="4154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Surety</a:t>
              </a:r>
              <a:b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</a:br>
              <a:r>
                <a:rPr lang="en-US" altLang="ko-KR" sz="105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elveticaNeueLTpro-Bdcn" pitchFamily="34" charset="0"/>
                </a:rPr>
                <a:t>Company</a:t>
              </a:r>
            </a:p>
          </p:txBody>
        </p:sp>
        <p:pic>
          <p:nvPicPr>
            <p:cNvPr id="495" name="그림 494" descr="0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1082" y="3990543"/>
              <a:ext cx="873758" cy="891058"/>
            </a:xfrm>
            <a:prstGeom prst="rect">
              <a:avLst/>
            </a:prstGeom>
          </p:spPr>
        </p:pic>
        <p:sp>
          <p:nvSpPr>
            <p:cNvPr id="496" name="모서리가 둥근 직사각형 495"/>
            <p:cNvSpPr/>
            <p:nvPr/>
          </p:nvSpPr>
          <p:spPr bwMode="auto">
            <a:xfrm>
              <a:off x="2176686" y="5332861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97" name="Rectangle 14"/>
            <p:cNvSpPr>
              <a:spLocks noChangeArrowheads="1"/>
            </p:cNvSpPr>
            <p:nvPr/>
          </p:nvSpPr>
          <p:spPr bwMode="auto">
            <a:xfrm>
              <a:off x="1918372" y="6107958"/>
              <a:ext cx="1942143" cy="4154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/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Construction</a:t>
              </a:r>
            </a:p>
            <a:p>
              <a:pPr algn="ctr"/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Association</a:t>
              </a:r>
              <a:endPara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endParaRPr>
            </a:p>
          </p:txBody>
        </p:sp>
        <p:pic>
          <p:nvPicPr>
            <p:cNvPr id="498" name="그림 497" descr="0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7382" y="5442564"/>
              <a:ext cx="647778" cy="781034"/>
            </a:xfrm>
            <a:prstGeom prst="rect">
              <a:avLst/>
            </a:prstGeom>
          </p:spPr>
        </p:pic>
        <p:sp>
          <p:nvSpPr>
            <p:cNvPr id="499" name="모서리가 둥근 직사각형 498"/>
            <p:cNvSpPr/>
            <p:nvPr/>
          </p:nvSpPr>
          <p:spPr bwMode="auto">
            <a:xfrm>
              <a:off x="623977" y="3935340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00" name="Rectangle 9"/>
            <p:cNvSpPr>
              <a:spLocks noChangeArrowheads="1"/>
            </p:cNvSpPr>
            <p:nvPr/>
          </p:nvSpPr>
          <p:spPr bwMode="auto">
            <a:xfrm>
              <a:off x="678559" y="4873981"/>
              <a:ext cx="1329298" cy="2377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NTS</a:t>
              </a:r>
              <a:endPara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endParaRPr>
            </a:p>
          </p:txBody>
        </p:sp>
        <p:pic>
          <p:nvPicPr>
            <p:cNvPr id="501" name="그림 500" descr="08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5582" y="4105298"/>
              <a:ext cx="1115254" cy="696446"/>
            </a:xfrm>
            <a:prstGeom prst="rect">
              <a:avLst/>
            </a:prstGeom>
          </p:spPr>
        </p:pic>
        <p:pic>
          <p:nvPicPr>
            <p:cNvPr id="502" name="그림 501" descr="1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3554" y="3093293"/>
              <a:ext cx="446400" cy="476563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pic>
          <p:nvPicPr>
            <p:cNvPr id="503" name="그림 502" descr="1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9650" y="4744661"/>
              <a:ext cx="446400" cy="476563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pic>
          <p:nvPicPr>
            <p:cNvPr id="504" name="그림 503" descr="13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200" y="4744661"/>
              <a:ext cx="446400" cy="476563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pic>
          <p:nvPicPr>
            <p:cNvPr id="505" name="그림 504" descr="13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1625" y="2992325"/>
              <a:ext cx="446107" cy="476250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  <p:sp>
          <p:nvSpPr>
            <p:cNvPr id="506" name="자유형 505"/>
            <p:cNvSpPr/>
            <p:nvPr/>
          </p:nvSpPr>
          <p:spPr bwMode="auto">
            <a:xfrm rot="19208155" flipH="1">
              <a:off x="5071214" y="3257031"/>
              <a:ext cx="1724699" cy="669497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07" name="자유형 506"/>
            <p:cNvSpPr/>
            <p:nvPr/>
          </p:nvSpPr>
          <p:spPr bwMode="auto">
            <a:xfrm rot="1152439" flipH="1">
              <a:off x="5007733" y="4381269"/>
              <a:ext cx="1755793" cy="763601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rgbClr val="FFC000"/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grpSp>
          <p:nvGrpSpPr>
            <p:cNvPr id="508" name="그룹 507"/>
            <p:cNvGrpSpPr/>
            <p:nvPr/>
          </p:nvGrpSpPr>
          <p:grpSpPr>
            <a:xfrm>
              <a:off x="3842976" y="3589017"/>
              <a:ext cx="1666291" cy="1332004"/>
              <a:chOff x="3842976" y="3444638"/>
              <a:chExt cx="1666291" cy="1332004"/>
            </a:xfrm>
          </p:grpSpPr>
          <p:grpSp>
            <p:nvGrpSpPr>
              <p:cNvPr id="522" name="그룹 107"/>
              <p:cNvGrpSpPr/>
              <p:nvPr/>
            </p:nvGrpSpPr>
            <p:grpSpPr>
              <a:xfrm>
                <a:off x="4153855" y="3983260"/>
                <a:ext cx="823342" cy="793382"/>
                <a:chOff x="3892674" y="2770718"/>
                <a:chExt cx="1280958" cy="1234346"/>
              </a:xfrm>
            </p:grpSpPr>
            <p:grpSp>
              <p:nvGrpSpPr>
                <p:cNvPr id="528" name="그룹 48"/>
                <p:cNvGrpSpPr/>
                <p:nvPr/>
              </p:nvGrpSpPr>
              <p:grpSpPr>
                <a:xfrm>
                  <a:off x="3892674" y="2799665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535" name="그림 534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536" name="그림 535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9" name="그룹 49"/>
                <p:cNvGrpSpPr/>
                <p:nvPr/>
              </p:nvGrpSpPr>
              <p:grpSpPr>
                <a:xfrm>
                  <a:off x="4507235" y="2770718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533" name="그림 532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534" name="그림 533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30" name="그룹 58"/>
                <p:cNvGrpSpPr/>
                <p:nvPr/>
              </p:nvGrpSpPr>
              <p:grpSpPr>
                <a:xfrm>
                  <a:off x="4294262" y="3016458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531" name="그림 530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532" name="그림 531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3" name="그룹 123"/>
              <p:cNvGrpSpPr/>
              <p:nvPr/>
            </p:nvGrpSpPr>
            <p:grpSpPr>
              <a:xfrm>
                <a:off x="4058419" y="3444638"/>
                <a:ext cx="1008112" cy="720080"/>
                <a:chOff x="4058419" y="2996952"/>
                <a:chExt cx="1008112" cy="720080"/>
              </a:xfrm>
            </p:grpSpPr>
            <p:sp>
              <p:nvSpPr>
                <p:cNvPr id="526" name="위쪽 화살표 525"/>
                <p:cNvSpPr/>
                <p:nvPr/>
              </p:nvSpPr>
              <p:spPr bwMode="auto">
                <a:xfrm>
                  <a:off x="4058419" y="2996952"/>
                  <a:ext cx="1008112" cy="720080"/>
                </a:xfrm>
                <a:prstGeom prst="upArrow">
                  <a:avLst>
                    <a:gd name="adj1" fmla="val 68897"/>
                    <a:gd name="adj2" fmla="val 34367"/>
                  </a:avLst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27" name="TextBox 526"/>
                <p:cNvSpPr txBox="1"/>
                <p:nvPr/>
              </p:nvSpPr>
              <p:spPr>
                <a:xfrm>
                  <a:off x="4229691" y="3211644"/>
                  <a:ext cx="652490" cy="29201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buSzPct val="65000"/>
                  </a:pPr>
                  <a:endParaRPr lang="ko-KR" altLang="en-US" sz="8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24" name="Rectangle 14"/>
              <p:cNvSpPr>
                <a:spLocks noChangeArrowheads="1"/>
              </p:cNvSpPr>
              <p:nvPr/>
            </p:nvSpPr>
            <p:spPr bwMode="auto">
              <a:xfrm>
                <a:off x="3842976" y="4472150"/>
                <a:ext cx="1666291" cy="304492"/>
              </a:xfrm>
              <a:prstGeom prst="roundRect">
                <a:avLst>
                  <a:gd name="adj" fmla="val 50000"/>
                </a:avLst>
              </a:prstGeom>
              <a:solidFill>
                <a:srgbClr val="00B050">
                  <a:alpha val="78824"/>
                </a:srgbClr>
              </a:solidFill>
              <a:ln w="127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>
                  <a:buSzPct val="65000"/>
                </a:pPr>
                <a:r>
                  <a:rPr lang="en-US" altLang="ko-KR" sz="1400" b="1" spc="-60" dirty="0" smtClean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supplier</a:t>
                </a:r>
                <a:endParaRPr lang="en-US" altLang="ko-KR" sz="14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  <p:pic>
            <p:nvPicPr>
              <p:cNvPr id="525" name="그림 524" descr="22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874393" y="3785058"/>
                <a:ext cx="516632" cy="679371"/>
              </a:xfrm>
              <a:prstGeom prst="rect">
                <a:avLst/>
              </a:prstGeom>
              <a:effectLst>
                <a:outerShdw blurRad="76200" sx="102000" sy="102000" algn="ctr" rotWithShape="0">
                  <a:schemeClr val="bg1">
                    <a:alpha val="51000"/>
                  </a:schemeClr>
                </a:outerShdw>
              </a:effectLst>
            </p:spPr>
          </p:pic>
        </p:grpSp>
        <p:grpSp>
          <p:nvGrpSpPr>
            <p:cNvPr id="509" name="그룹 508"/>
            <p:cNvGrpSpPr/>
            <p:nvPr/>
          </p:nvGrpSpPr>
          <p:grpSpPr>
            <a:xfrm>
              <a:off x="3615151" y="2650464"/>
              <a:ext cx="1921910" cy="1046903"/>
              <a:chOff x="3615151" y="2519940"/>
              <a:chExt cx="1921910" cy="1046903"/>
            </a:xfrm>
          </p:grpSpPr>
          <p:grpSp>
            <p:nvGrpSpPr>
              <p:cNvPr id="510" name="그룹 82"/>
              <p:cNvGrpSpPr/>
              <p:nvPr/>
            </p:nvGrpSpPr>
            <p:grpSpPr>
              <a:xfrm>
                <a:off x="4244541" y="2650464"/>
                <a:ext cx="823342" cy="793382"/>
                <a:chOff x="3892674" y="2770718"/>
                <a:chExt cx="1280958" cy="1234346"/>
              </a:xfrm>
            </p:grpSpPr>
            <p:grpSp>
              <p:nvGrpSpPr>
                <p:cNvPr id="513" name="그룹 512"/>
                <p:cNvGrpSpPr/>
                <p:nvPr/>
              </p:nvGrpSpPr>
              <p:grpSpPr>
                <a:xfrm>
                  <a:off x="3892674" y="2799665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520" name="그림 519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521" name="그림 520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4" name="그룹 95"/>
                <p:cNvGrpSpPr/>
                <p:nvPr/>
              </p:nvGrpSpPr>
              <p:grpSpPr>
                <a:xfrm>
                  <a:off x="4507235" y="2770718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518" name="그림 517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519" name="그림 518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5" name="그룹 97"/>
                <p:cNvGrpSpPr/>
                <p:nvPr/>
              </p:nvGrpSpPr>
              <p:grpSpPr>
                <a:xfrm>
                  <a:off x="4294262" y="3016458"/>
                  <a:ext cx="666397" cy="988606"/>
                  <a:chOff x="4095750" y="3467100"/>
                  <a:chExt cx="1004689" cy="1490464"/>
                </a:xfrm>
              </p:grpSpPr>
              <p:pic>
                <p:nvPicPr>
                  <p:cNvPr id="516" name="그림 515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095750" y="4005064"/>
                    <a:ext cx="952500" cy="952500"/>
                  </a:xfrm>
                  <a:prstGeom prst="rect">
                    <a:avLst/>
                  </a:prstGeom>
                </p:spPr>
              </p:pic>
              <p:pic>
                <p:nvPicPr>
                  <p:cNvPr id="517" name="그림 516" descr="Paper-icon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grayscl/>
                  </a:blip>
                  <a:stretch>
                    <a:fillRect/>
                  </a:stretch>
                </p:blipFill>
                <p:spPr>
                  <a:xfrm>
                    <a:off x="4147939" y="3467100"/>
                    <a:ext cx="952500" cy="9525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11" name="Rectangle 14"/>
              <p:cNvSpPr>
                <a:spLocks noChangeArrowheads="1"/>
              </p:cNvSpPr>
              <p:nvPr/>
            </p:nvSpPr>
            <p:spPr bwMode="auto">
              <a:xfrm>
                <a:off x="3615151" y="3158403"/>
                <a:ext cx="1921910" cy="408440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78824"/>
                </a:srgbClr>
              </a:solidFill>
              <a:ln w="127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>
                  <a:buSzPct val="65000"/>
                </a:pPr>
                <a:r>
                  <a:rPr lang="en-US" altLang="ko-KR" sz="1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Public Buyer</a:t>
                </a:r>
              </a:p>
            </p:txBody>
          </p:sp>
          <p:pic>
            <p:nvPicPr>
              <p:cNvPr id="512" name="그림 511" descr="11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69644" y="2519940"/>
                <a:ext cx="486915" cy="708462"/>
              </a:xfrm>
              <a:prstGeom prst="rect">
                <a:avLst/>
              </a:prstGeom>
              <a:effectLst>
                <a:outerShdw blurRad="76200" sx="102000" sy="102000" algn="ctr" rotWithShape="0">
                  <a:schemeClr val="bg1">
                    <a:alpha val="51000"/>
                  </a:schemeClr>
                </a:outerShdw>
              </a:effectLst>
            </p:spPr>
          </p:pic>
        </p:grpSp>
        <p:sp>
          <p:nvSpPr>
            <p:cNvPr id="488" name="Rectangle 13"/>
            <p:cNvSpPr>
              <a:spLocks noChangeArrowheads="1"/>
            </p:cNvSpPr>
            <p:nvPr/>
          </p:nvSpPr>
          <p:spPr bwMode="auto">
            <a:xfrm>
              <a:off x="622498" y="3381268"/>
              <a:ext cx="1441420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/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SMBA</a:t>
              </a:r>
              <a:endPara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endParaRPr>
            </a:p>
          </p:txBody>
        </p:sp>
      </p:grpSp>
      <p:pic>
        <p:nvPicPr>
          <p:cNvPr id="2050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4" y="2322593"/>
            <a:ext cx="573679" cy="5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442555" y="2347043"/>
            <a:ext cx="6528437" cy="4132237"/>
            <a:chOff x="2890881" y="2441441"/>
            <a:chExt cx="5944827" cy="3951421"/>
          </a:xfrm>
        </p:grpSpPr>
        <p:grpSp>
          <p:nvGrpSpPr>
            <p:cNvPr id="2" name="그룹 1"/>
            <p:cNvGrpSpPr/>
            <p:nvPr/>
          </p:nvGrpSpPr>
          <p:grpSpPr>
            <a:xfrm>
              <a:off x="2890881" y="2441441"/>
              <a:ext cx="5944827" cy="3951421"/>
              <a:chOff x="467544" y="1916832"/>
              <a:chExt cx="8103217" cy="4563832"/>
            </a:xfrm>
          </p:grpSpPr>
          <p:sp>
            <p:nvSpPr>
              <p:cNvPr id="539" name="모서리가 둥근 직사각형 538"/>
              <p:cNvSpPr/>
              <p:nvPr/>
            </p:nvSpPr>
            <p:spPr bwMode="auto">
              <a:xfrm>
                <a:off x="484573" y="2017532"/>
                <a:ext cx="8064698" cy="4463132"/>
              </a:xfrm>
              <a:prstGeom prst="roundRect">
                <a:avLst>
                  <a:gd name="adj" fmla="val 959"/>
                </a:avLst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49000"/>
                    </a:schemeClr>
                  </a:gs>
                  <a:gs pos="100000">
                    <a:schemeClr val="bg1">
                      <a:lumMod val="75000"/>
                      <a:shade val="67500"/>
                      <a:satMod val="115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rgbClr val="00B0F0"/>
                </a:solidFill>
                <a:headEnd/>
                <a:tailEnd/>
              </a:ln>
              <a:effectLst>
                <a:outerShdw blurRad="63500" dist="38100" dir="2700000" algn="tl" rotWithShape="0">
                  <a:prstClr val="black">
                    <a:alpha val="57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40" name="Rectangle 14"/>
              <p:cNvSpPr>
                <a:spLocks noChangeArrowheads="1"/>
              </p:cNvSpPr>
              <p:nvPr/>
            </p:nvSpPr>
            <p:spPr bwMode="auto">
              <a:xfrm>
                <a:off x="467544" y="1916832"/>
                <a:ext cx="8103217" cy="28574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b="1" dirty="0" smtClean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After</a:t>
                </a:r>
                <a:endParaRPr lang="en-US" altLang="ko-KR" b="1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endParaRPr>
              </a:p>
            </p:txBody>
          </p:sp>
          <p:grpSp>
            <p:nvGrpSpPr>
              <p:cNvPr id="541" name="그룹 70"/>
              <p:cNvGrpSpPr/>
              <p:nvPr/>
            </p:nvGrpSpPr>
            <p:grpSpPr>
              <a:xfrm>
                <a:off x="655807" y="5385703"/>
                <a:ext cx="1033034" cy="923458"/>
                <a:chOff x="5509270" y="5255518"/>
                <a:chExt cx="1438462" cy="1285884"/>
              </a:xfrm>
            </p:grpSpPr>
            <p:sp>
              <p:nvSpPr>
                <p:cNvPr id="542" name="모서리가 둥근 직사각형 541"/>
                <p:cNvSpPr/>
                <p:nvPr/>
              </p:nvSpPr>
              <p:spPr bwMode="auto">
                <a:xfrm>
                  <a:off x="5509270" y="5255518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43" name="Rectangle 8"/>
                <p:cNvSpPr>
                  <a:spLocks noChangeArrowheads="1"/>
                </p:cNvSpPr>
                <p:nvPr/>
              </p:nvSpPr>
              <p:spPr bwMode="auto">
                <a:xfrm>
                  <a:off x="5573378" y="5831229"/>
                  <a:ext cx="1310248" cy="6328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Product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Certificate</a:t>
                  </a:r>
                  <a:b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</a:br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Authorities</a:t>
                  </a:r>
                </a:p>
              </p:txBody>
            </p:sp>
            <p:pic>
              <p:nvPicPr>
                <p:cNvPr id="544" name="그림 543" descr="21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6065727" y="5392266"/>
                  <a:ext cx="325548" cy="649036"/>
                </a:xfrm>
                <a:prstGeom prst="rect">
                  <a:avLst/>
                </a:prstGeom>
              </p:spPr>
            </p:pic>
          </p:grpSp>
          <p:grpSp>
            <p:nvGrpSpPr>
              <p:cNvPr id="549" name="그룹 116"/>
              <p:cNvGrpSpPr/>
              <p:nvPr/>
            </p:nvGrpSpPr>
            <p:grpSpPr>
              <a:xfrm>
                <a:off x="626441" y="4369671"/>
                <a:ext cx="1062810" cy="923458"/>
                <a:chOff x="2135797" y="5255518"/>
                <a:chExt cx="1479925" cy="1285884"/>
              </a:xfrm>
            </p:grpSpPr>
            <p:sp>
              <p:nvSpPr>
                <p:cNvPr id="550" name="모서리가 둥근 직사각형 549"/>
                <p:cNvSpPr/>
                <p:nvPr/>
              </p:nvSpPr>
              <p:spPr bwMode="auto">
                <a:xfrm>
                  <a:off x="2176686" y="5255518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51" name="Rectangle 14"/>
                <p:cNvSpPr>
                  <a:spLocks noChangeArrowheads="1"/>
                </p:cNvSpPr>
                <p:nvPr/>
              </p:nvSpPr>
              <p:spPr bwMode="auto">
                <a:xfrm>
                  <a:off x="2135797" y="6093703"/>
                  <a:ext cx="1479925" cy="4154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Construction</a:t>
                  </a:r>
                </a:p>
                <a:p>
                  <a:pPr algn="ctr"/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Association</a:t>
                  </a:r>
                </a:p>
              </p:txBody>
            </p:sp>
            <p:pic>
              <p:nvPicPr>
                <p:cNvPr id="552" name="그림 551" descr="07.png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2610484" y="5368583"/>
                  <a:ext cx="570866" cy="688300"/>
                </a:xfrm>
                <a:prstGeom prst="rect">
                  <a:avLst/>
                </a:prstGeom>
              </p:spPr>
            </p:pic>
          </p:grpSp>
          <p:grpSp>
            <p:nvGrpSpPr>
              <p:cNvPr id="553" name="그룹 120"/>
              <p:cNvGrpSpPr/>
              <p:nvPr/>
            </p:nvGrpSpPr>
            <p:grpSpPr>
              <a:xfrm>
                <a:off x="655807" y="3381514"/>
                <a:ext cx="1033034" cy="923457"/>
                <a:chOff x="623977" y="3896818"/>
                <a:chExt cx="1438462" cy="1285884"/>
              </a:xfrm>
            </p:grpSpPr>
            <p:sp>
              <p:nvSpPr>
                <p:cNvPr id="554" name="모서리가 둥근 직사각형 553"/>
                <p:cNvSpPr/>
                <p:nvPr/>
              </p:nvSpPr>
              <p:spPr bwMode="auto">
                <a:xfrm>
                  <a:off x="623977" y="3896818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pic>
              <p:nvPicPr>
                <p:cNvPr id="556" name="그림 555" descr="08.png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836193" y="4021460"/>
                  <a:ext cx="1014031" cy="633235"/>
                </a:xfrm>
                <a:prstGeom prst="rect">
                  <a:avLst/>
                </a:prstGeom>
              </p:spPr>
            </p:pic>
          </p:grpSp>
          <p:grpSp>
            <p:nvGrpSpPr>
              <p:cNvPr id="557" name="그룹 143"/>
              <p:cNvGrpSpPr/>
              <p:nvPr/>
            </p:nvGrpSpPr>
            <p:grpSpPr>
              <a:xfrm>
                <a:off x="7374054" y="2337605"/>
                <a:ext cx="1035158" cy="923458"/>
                <a:chOff x="6156176" y="2179536"/>
                <a:chExt cx="1202795" cy="1073007"/>
              </a:xfrm>
            </p:grpSpPr>
            <p:sp>
              <p:nvSpPr>
                <p:cNvPr id="558" name="모서리가 둥근 직사각형 557"/>
                <p:cNvSpPr/>
                <p:nvPr/>
              </p:nvSpPr>
              <p:spPr bwMode="auto">
                <a:xfrm>
                  <a:off x="6157410" y="2179536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59" name="Rectangle 13"/>
                <p:cNvSpPr>
                  <a:spLocks noChangeArrowheads="1"/>
                </p:cNvSpPr>
                <p:nvPr/>
              </p:nvSpPr>
              <p:spPr bwMode="auto">
                <a:xfrm>
                  <a:off x="6156176" y="2857309"/>
                  <a:ext cx="1202795" cy="34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Industry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80" dirty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Associations</a:t>
                  </a:r>
                </a:p>
              </p:txBody>
            </p:sp>
            <p:pic>
              <p:nvPicPr>
                <p:cNvPr id="560" name="그림 559" descr="23.png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6581661" y="2244551"/>
                  <a:ext cx="351825" cy="604565"/>
                </a:xfrm>
                <a:prstGeom prst="rect">
                  <a:avLst/>
                </a:prstGeom>
              </p:spPr>
            </p:pic>
          </p:grpSp>
          <p:grpSp>
            <p:nvGrpSpPr>
              <p:cNvPr id="561" name="그룹 144"/>
              <p:cNvGrpSpPr/>
              <p:nvPr/>
            </p:nvGrpSpPr>
            <p:grpSpPr>
              <a:xfrm>
                <a:off x="7375116" y="3353638"/>
                <a:ext cx="1033034" cy="923458"/>
                <a:chOff x="6157410" y="3285612"/>
                <a:chExt cx="1200327" cy="1073007"/>
              </a:xfrm>
            </p:grpSpPr>
            <p:sp>
              <p:nvSpPr>
                <p:cNvPr id="562" name="모서리가 둥근 직사각형 561"/>
                <p:cNvSpPr/>
                <p:nvPr/>
              </p:nvSpPr>
              <p:spPr bwMode="auto">
                <a:xfrm>
                  <a:off x="6157410" y="3285612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63" name="Rectangle 9"/>
                <p:cNvSpPr>
                  <a:spLocks noChangeArrowheads="1"/>
                </p:cNvSpPr>
                <p:nvPr/>
              </p:nvSpPr>
              <p:spPr bwMode="auto">
                <a:xfrm>
                  <a:off x="6202956" y="4045108"/>
                  <a:ext cx="1109235" cy="1983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 latinLnBrk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05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  <a:t>Credit Rating</a:t>
                  </a:r>
                </a:p>
                <a:p>
                  <a:pPr algn="ctr" latinLnBrk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05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  <a:t>Agency</a:t>
                  </a:r>
                </a:p>
              </p:txBody>
            </p:sp>
            <p:grpSp>
              <p:nvGrpSpPr>
                <p:cNvPr id="564" name="그룹 69"/>
                <p:cNvGrpSpPr/>
                <p:nvPr/>
              </p:nvGrpSpPr>
              <p:grpSpPr>
                <a:xfrm>
                  <a:off x="6403072" y="3429000"/>
                  <a:ext cx="709003" cy="576064"/>
                  <a:chOff x="4169129" y="5445224"/>
                  <a:chExt cx="805742" cy="654664"/>
                </a:xfrm>
              </p:grpSpPr>
              <p:pic>
                <p:nvPicPr>
                  <p:cNvPr id="565" name="그림 564" descr="05.png"/>
                  <p:cNvPicPr>
                    <a:picLocks noChangeAspect="1"/>
                  </p:cNvPicPr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4169129" y="5445224"/>
                    <a:ext cx="805742" cy="654664"/>
                  </a:xfrm>
                  <a:prstGeom prst="rect">
                    <a:avLst/>
                  </a:prstGeom>
                </p:spPr>
              </p:pic>
              <p:pic>
                <p:nvPicPr>
                  <p:cNvPr id="566" name="그림 565" descr="18.png"/>
                  <p:cNvPicPr>
                    <a:picLocks noChangeAspect="1"/>
                  </p:cNvPicPr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4238422" y="5478810"/>
                    <a:ext cx="167581" cy="17913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67" name="그룹 145"/>
              <p:cNvGrpSpPr/>
              <p:nvPr/>
            </p:nvGrpSpPr>
            <p:grpSpPr>
              <a:xfrm>
                <a:off x="7372735" y="4369671"/>
                <a:ext cx="1037794" cy="923456"/>
                <a:chOff x="6154643" y="4391688"/>
                <a:chExt cx="1205860" cy="1073007"/>
              </a:xfrm>
            </p:grpSpPr>
            <p:sp>
              <p:nvSpPr>
                <p:cNvPr id="568" name="모서리가 둥근 직사각형 567"/>
                <p:cNvSpPr/>
                <p:nvPr/>
              </p:nvSpPr>
              <p:spPr bwMode="auto">
                <a:xfrm>
                  <a:off x="6157410" y="4391688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69" name="Rectangle 14"/>
                <p:cNvSpPr>
                  <a:spLocks noChangeArrowheads="1"/>
                </p:cNvSpPr>
                <p:nvPr/>
              </p:nvSpPr>
              <p:spPr bwMode="auto">
                <a:xfrm>
                  <a:off x="6154643" y="5112531"/>
                  <a:ext cx="1205860" cy="34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 latinLnBrk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05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  <a:t>Surety</a:t>
                  </a:r>
                  <a:br>
                    <a:rPr lang="en-US" altLang="ko-KR" sz="105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</a:br>
                  <a:r>
                    <a:rPr lang="en-US" altLang="ko-KR" sz="1050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atin typeface="HelveticaNeueLTpro-Bdcn" pitchFamily="34" charset="0"/>
                    </a:rPr>
                    <a:t>Company</a:t>
                  </a:r>
                </a:p>
              </p:txBody>
            </p:sp>
            <p:pic>
              <p:nvPicPr>
                <p:cNvPr id="570" name="그림 569" descr="06.png"/>
                <p:cNvPicPr>
                  <a:picLocks noChangeAspect="1"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6475134" y="4474468"/>
                  <a:ext cx="564879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571" name="그룹 146"/>
              <p:cNvGrpSpPr/>
              <p:nvPr/>
            </p:nvGrpSpPr>
            <p:grpSpPr>
              <a:xfrm>
                <a:off x="7375116" y="5385703"/>
                <a:ext cx="1033034" cy="923458"/>
                <a:chOff x="6157410" y="5497764"/>
                <a:chExt cx="1200327" cy="1073007"/>
              </a:xfrm>
            </p:grpSpPr>
            <p:sp>
              <p:nvSpPr>
                <p:cNvPr id="572" name="모서리가 둥근 직사각형 571"/>
                <p:cNvSpPr/>
                <p:nvPr/>
              </p:nvSpPr>
              <p:spPr bwMode="auto">
                <a:xfrm>
                  <a:off x="6157410" y="5497764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54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73" name="Rectangle 8"/>
                <p:cNvSpPr>
                  <a:spLocks noChangeArrowheads="1"/>
                </p:cNvSpPr>
                <p:nvPr/>
              </p:nvSpPr>
              <p:spPr bwMode="auto">
                <a:xfrm>
                  <a:off x="6210904" y="6021288"/>
                  <a:ext cx="1093339" cy="5305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900" b="1" spc="-80" dirty="0" smtClean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National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900" b="1" spc="-80" dirty="0" smtClean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Insurance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900" b="1" spc="-80" dirty="0" smtClean="0">
                      <a:gradFill>
                        <a:gsLst>
                          <a:gs pos="0">
                            <a:schemeClr val="tx2">
                              <a:lumMod val="75000"/>
                            </a:schemeClr>
                          </a:gs>
                          <a:gs pos="100000">
                            <a:srgbClr val="0070C0"/>
                          </a:gs>
                        </a:gsLst>
                        <a:lin ang="16200000" scaled="1"/>
                      </a:gradFill>
                      <a:latin typeface="Arial" pitchFamily="34" charset="0"/>
                      <a:ea typeface="돋움" pitchFamily="50" charset="-127"/>
                    </a:rPr>
                    <a:t> company</a:t>
                  </a:r>
                  <a:endParaRPr lang="en-US" altLang="ko-KR" sz="900" b="1" spc="-80" dirty="0"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rgbClr val="0070C0"/>
                        </a:gs>
                      </a:gsLst>
                      <a:lin ang="16200000" scaled="1"/>
                    </a:gra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grpSp>
              <p:nvGrpSpPr>
                <p:cNvPr id="574" name="그룹 142"/>
                <p:cNvGrpSpPr/>
                <p:nvPr/>
              </p:nvGrpSpPr>
              <p:grpSpPr>
                <a:xfrm>
                  <a:off x="6282623" y="5616416"/>
                  <a:ext cx="949901" cy="361750"/>
                  <a:chOff x="9836006" y="5635813"/>
                  <a:chExt cx="949901" cy="361750"/>
                </a:xfrm>
              </p:grpSpPr>
              <p:pic>
                <p:nvPicPr>
                  <p:cNvPr id="575" name="그림 574" descr="25.png"/>
                  <p:cNvPicPr>
                    <a:picLocks noChangeAspect="1"/>
                  </p:cNvPicPr>
                  <p:nvPr/>
                </p:nvPicPr>
                <p:blipFill>
                  <a:blip r:embed="rId24" cstate="print"/>
                  <a:stretch>
                    <a:fillRect/>
                  </a:stretch>
                </p:blipFill>
                <p:spPr>
                  <a:xfrm>
                    <a:off x="9836006" y="5635813"/>
                    <a:ext cx="364621" cy="361750"/>
                  </a:xfrm>
                  <a:prstGeom prst="rect">
                    <a:avLst/>
                  </a:prstGeom>
                </p:spPr>
              </p:pic>
              <p:pic>
                <p:nvPicPr>
                  <p:cNvPr id="576" name="그림 575" descr="24.png"/>
                  <p:cNvPicPr>
                    <a:picLocks noChangeAspect="1"/>
                  </p:cNvPicPr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10264634" y="5639188"/>
                    <a:ext cx="521273" cy="35837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77" name="TextBox 576"/>
              <p:cNvSpPr txBox="1"/>
              <p:nvPr/>
            </p:nvSpPr>
            <p:spPr>
              <a:xfrm>
                <a:off x="4257465" y="2412927"/>
                <a:ext cx="1686519" cy="535531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sz="1600" b="1" spc="-80" dirty="0"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rgbClr val="0070C0"/>
                        </a:gs>
                      </a:gsLst>
                      <a:lin ang="16200000" scaled="1"/>
                    </a:gradFill>
                    <a:latin typeface="Arial" pitchFamily="34" charset="0"/>
                    <a:ea typeface="돋움" pitchFamily="50" charset="-127"/>
                  </a:rPr>
                  <a:t>Contract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ko-KR" sz="1600" b="1" spc="-80" dirty="0"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rgbClr val="0070C0"/>
                        </a:gs>
                      </a:gsLst>
                      <a:lin ang="16200000" scaled="1"/>
                    </a:gradFill>
                    <a:latin typeface="Arial" pitchFamily="34" charset="0"/>
                    <a:ea typeface="돋움" pitchFamily="50" charset="-127"/>
                  </a:rPr>
                  <a:t>Delivery</a:t>
                </a:r>
                <a:endParaRPr lang="ko-KR" altLang="en-US" sz="16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endParaRPr>
              </a:p>
            </p:txBody>
          </p:sp>
          <p:grpSp>
            <p:nvGrpSpPr>
              <p:cNvPr id="578" name="그룹 577"/>
              <p:cNvGrpSpPr/>
              <p:nvPr/>
            </p:nvGrpSpPr>
            <p:grpSpPr>
              <a:xfrm>
                <a:off x="4003341" y="5256925"/>
                <a:ext cx="1008112" cy="720080"/>
                <a:chOff x="4058419" y="5443761"/>
                <a:chExt cx="1008112" cy="720080"/>
              </a:xfrm>
            </p:grpSpPr>
            <p:sp>
              <p:nvSpPr>
                <p:cNvPr id="579" name="위쪽 화살표 578"/>
                <p:cNvSpPr/>
                <p:nvPr/>
              </p:nvSpPr>
              <p:spPr bwMode="auto">
                <a:xfrm>
                  <a:off x="4058419" y="5443761"/>
                  <a:ext cx="1008112" cy="720080"/>
                </a:xfrm>
                <a:prstGeom prst="upArrow">
                  <a:avLst>
                    <a:gd name="adj1" fmla="val 68897"/>
                    <a:gd name="adj2" fmla="val 34367"/>
                  </a:avLst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80" name="TextBox 579"/>
                <p:cNvSpPr txBox="1"/>
                <p:nvPr/>
              </p:nvSpPr>
              <p:spPr>
                <a:xfrm>
                  <a:off x="4084793" y="5490944"/>
                  <a:ext cx="9286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spc="-60" dirty="0">
                      <a:gradFill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2700000" algn="tl" rotWithShape="0">
                          <a:prstClr val="black">
                            <a:alpha val="47000"/>
                          </a:prstClr>
                        </a:outerShdw>
                      </a:effectLst>
                      <a:latin typeface="Arial" pitchFamily="34" charset="0"/>
                      <a:ea typeface="돋움" pitchFamily="50" charset="-127"/>
                      <a:cs typeface="Arial" pitchFamily="34" charset="0"/>
                    </a:rPr>
                    <a:t>e-Bid</a:t>
                  </a:r>
                  <a:endParaRPr lang="ko-KR" altLang="en-US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endParaRPr>
                </a:p>
              </p:txBody>
            </p:sp>
          </p:grpSp>
          <p:grpSp>
            <p:nvGrpSpPr>
              <p:cNvPr id="581" name="그룹 580"/>
              <p:cNvGrpSpPr/>
              <p:nvPr/>
            </p:nvGrpSpPr>
            <p:grpSpPr>
              <a:xfrm>
                <a:off x="3533460" y="3314172"/>
                <a:ext cx="1966924" cy="1927473"/>
                <a:chOff x="3588538" y="3661767"/>
                <a:chExt cx="1966924" cy="1927473"/>
              </a:xfrm>
            </p:grpSpPr>
            <p:grpSp>
              <p:nvGrpSpPr>
                <p:cNvPr id="582" name="그룹 149"/>
                <p:cNvGrpSpPr/>
                <p:nvPr/>
              </p:nvGrpSpPr>
              <p:grpSpPr>
                <a:xfrm>
                  <a:off x="3588538" y="3903306"/>
                  <a:ext cx="1966924" cy="1685934"/>
                  <a:chOff x="3588538" y="3471258"/>
                  <a:chExt cx="1966924" cy="1685934"/>
                </a:xfrm>
              </p:grpSpPr>
              <p:grpSp>
                <p:nvGrpSpPr>
                  <p:cNvPr id="585" name="그룹 148"/>
                  <p:cNvGrpSpPr/>
                  <p:nvPr/>
                </p:nvGrpSpPr>
                <p:grpSpPr>
                  <a:xfrm>
                    <a:off x="3687753" y="3471258"/>
                    <a:ext cx="1742133" cy="1685934"/>
                    <a:chOff x="3687753" y="3471258"/>
                    <a:chExt cx="1742133" cy="1685934"/>
                  </a:xfrm>
                </p:grpSpPr>
                <p:sp>
                  <p:nvSpPr>
                    <p:cNvPr id="587" name="타원 586"/>
                    <p:cNvSpPr/>
                    <p:nvPr/>
                  </p:nvSpPr>
                  <p:spPr bwMode="auto">
                    <a:xfrm>
                      <a:off x="3856346" y="3611752"/>
                      <a:ext cx="1404946" cy="1404946"/>
                    </a:xfrm>
                    <a:prstGeom prst="ellipse">
                      <a:avLst/>
                    </a:prstGeom>
                    <a:solidFill>
                      <a:srgbClr val="064188"/>
                    </a:solidFill>
                    <a:ln w="19050">
                      <a:noFill/>
                      <a:headEnd/>
                      <a:tailEnd/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50000"/>
                        </a:spcBef>
                        <a:buSzPct val="65000"/>
                      </a:pPr>
                      <a:endParaRPr lang="ko-KR" altLang="en-US" sz="2000" dirty="0">
                        <a:solidFill>
                          <a:schemeClr val="bg1"/>
                        </a:solidFill>
                        <a:latin typeface="Arial" charset="0"/>
                        <a:ea typeface="돋움" pitchFamily="50" charset="-127"/>
                        <a:cs typeface="Arial" charset="0"/>
                      </a:endParaRPr>
                    </a:p>
                  </p:txBody>
                </p:sp>
                <p:sp>
                  <p:nvSpPr>
                    <p:cNvPr id="588" name="도넛 587"/>
                    <p:cNvSpPr/>
                    <p:nvPr/>
                  </p:nvSpPr>
                  <p:spPr bwMode="auto">
                    <a:xfrm>
                      <a:off x="3743951" y="3499357"/>
                      <a:ext cx="1629737" cy="1629736"/>
                    </a:xfrm>
                    <a:prstGeom prst="donut">
                      <a:avLst>
                        <a:gd name="adj" fmla="val 8398"/>
                      </a:avLst>
                    </a:prstGeom>
                    <a:solidFill>
                      <a:schemeClr val="bg1"/>
                    </a:solidFill>
                    <a:ln w="19050">
                      <a:noFill/>
                      <a:headEnd/>
                      <a:tailEnd/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50000"/>
                        </a:spcBef>
                        <a:buSzPct val="65000"/>
                      </a:pPr>
                      <a:endParaRPr lang="ko-KR" altLang="en-US" sz="2000" dirty="0">
                        <a:solidFill>
                          <a:schemeClr val="bg1"/>
                        </a:solidFill>
                        <a:latin typeface="Arial" charset="0"/>
                        <a:ea typeface="돋움" pitchFamily="50" charset="-127"/>
                        <a:cs typeface="Arial" charset="0"/>
                      </a:endParaRPr>
                    </a:p>
                  </p:txBody>
                </p:sp>
                <p:sp>
                  <p:nvSpPr>
                    <p:cNvPr id="589" name="도넛 588"/>
                    <p:cNvSpPr/>
                    <p:nvPr/>
                  </p:nvSpPr>
                  <p:spPr bwMode="auto">
                    <a:xfrm>
                      <a:off x="3687753" y="3471258"/>
                      <a:ext cx="1742133" cy="1685934"/>
                    </a:xfrm>
                    <a:prstGeom prst="donut">
                      <a:avLst>
                        <a:gd name="adj" fmla="val 5975"/>
                      </a:avLst>
                    </a:prstGeom>
                    <a:solidFill>
                      <a:srgbClr val="00B0F0">
                        <a:alpha val="50000"/>
                      </a:srgbClr>
                    </a:solidFill>
                    <a:ln w="19050">
                      <a:noFill/>
                      <a:headEnd/>
                      <a:tailEnd/>
                    </a:ln>
                    <a:effectLst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50000"/>
                        </a:spcBef>
                        <a:buSzPct val="65000"/>
                      </a:pPr>
                      <a:endParaRPr lang="ko-KR" altLang="en-US" sz="2000" dirty="0">
                        <a:solidFill>
                          <a:schemeClr val="bg1"/>
                        </a:solidFill>
                        <a:latin typeface="Arial" charset="0"/>
                        <a:ea typeface="돋움" pitchFamily="50" charset="-127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86" name="직사각형 25"/>
                  <p:cNvSpPr>
                    <a:spLocks noChangeArrowheads="1"/>
                  </p:cNvSpPr>
                  <p:nvPr/>
                </p:nvSpPr>
                <p:spPr bwMode="auto">
                  <a:xfrm>
                    <a:off x="3588538" y="3995869"/>
                    <a:ext cx="1966924" cy="577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2400" b="1" spc="-60" dirty="0">
                        <a:gradFill>
                          <a:gsLst>
                            <a:gs pos="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63500" dist="25400" dir="2700000" algn="tl" rotWithShape="0">
                            <a:prstClr val="black">
                              <a:alpha val="47000"/>
                            </a:prstClr>
                          </a:outerShdw>
                        </a:effectLst>
                        <a:latin typeface="Arial" pitchFamily="34" charset="0"/>
                        <a:ea typeface="돋움" pitchFamily="50" charset="-127"/>
                        <a:cs typeface="Arial" pitchFamily="34" charset="0"/>
                      </a:rPr>
                      <a:t>KONEPS</a:t>
                    </a:r>
                  </a:p>
                </p:txBody>
              </p:sp>
            </p:grpSp>
            <p:pic>
              <p:nvPicPr>
                <p:cNvPr id="583" name="그림 582" descr="12.png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4340978" y="4972050"/>
                  <a:ext cx="462044" cy="488418"/>
                </a:xfrm>
                <a:prstGeom prst="rect">
                  <a:avLst/>
                </a:prstGeom>
              </p:spPr>
            </p:pic>
            <p:pic>
              <p:nvPicPr>
                <p:cNvPr id="584" name="그림 583" descr="14.png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312543" y="3661767"/>
                  <a:ext cx="459482" cy="397110"/>
                </a:xfrm>
                <a:prstGeom prst="rect">
                  <a:avLst/>
                </a:prstGeom>
              </p:spPr>
            </p:pic>
          </p:grpSp>
          <p:sp>
            <p:nvSpPr>
              <p:cNvPr id="590" name="자유형 589"/>
              <p:cNvSpPr/>
              <p:nvPr/>
            </p:nvSpPr>
            <p:spPr bwMode="auto">
              <a:xfrm rot="2469217">
                <a:off x="1451883" y="2658608"/>
                <a:ext cx="2372933" cy="950978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91" name="자유형 590"/>
              <p:cNvSpPr/>
              <p:nvPr/>
            </p:nvSpPr>
            <p:spPr bwMode="auto">
              <a:xfrm rot="1114359">
                <a:off x="1442848" y="3520056"/>
                <a:ext cx="2052646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92" name="자유형 591"/>
              <p:cNvSpPr/>
              <p:nvPr/>
            </p:nvSpPr>
            <p:spPr bwMode="auto">
              <a:xfrm rot="20398184" flipV="1">
                <a:off x="1394577" y="4199994"/>
                <a:ext cx="2176033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93" name="자유형 592"/>
              <p:cNvSpPr/>
              <p:nvPr/>
            </p:nvSpPr>
            <p:spPr bwMode="auto">
              <a:xfrm rot="19278693" flipH="1">
                <a:off x="5243073" y="2729711"/>
                <a:ext cx="2372933" cy="950978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94" name="자유형 593"/>
              <p:cNvSpPr/>
              <p:nvPr/>
            </p:nvSpPr>
            <p:spPr bwMode="auto">
              <a:xfrm rot="20384019" flipH="1">
                <a:off x="5461735" y="3553993"/>
                <a:ext cx="2052646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95" name="자유형 594"/>
              <p:cNvSpPr/>
              <p:nvPr/>
            </p:nvSpPr>
            <p:spPr bwMode="auto">
              <a:xfrm rot="2302285" flipH="1" flipV="1">
                <a:off x="5257323" y="4866910"/>
                <a:ext cx="2511114" cy="1018189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96" name="자유형 595"/>
              <p:cNvSpPr/>
              <p:nvPr/>
            </p:nvSpPr>
            <p:spPr bwMode="auto">
              <a:xfrm rot="1747688" flipH="1" flipV="1">
                <a:off x="5509230" y="4213406"/>
                <a:ext cx="2167998" cy="927696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pic>
            <p:nvPicPr>
              <p:cNvPr id="597" name="그림 596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29001" y="3767180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598" name="그림 597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62760" y="4029502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599" name="그림 598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88908" y="4322405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600" name="그림 599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687730" y="4659997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601" name="그림 600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980030" y="3746613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602" name="그림 601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63473" y="4619640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603" name="그림 602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135729" y="4039631"/>
                <a:ext cx="297263" cy="220824"/>
              </a:xfrm>
              <a:prstGeom prst="rect">
                <a:avLst/>
              </a:prstGeom>
            </p:spPr>
          </p:pic>
          <p:pic>
            <p:nvPicPr>
              <p:cNvPr id="604" name="그림 603" descr="17.png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161278" y="4324737"/>
                <a:ext cx="297263" cy="220824"/>
              </a:xfrm>
              <a:prstGeom prst="rect">
                <a:avLst/>
              </a:prstGeom>
            </p:spPr>
          </p:pic>
          <p:grpSp>
            <p:nvGrpSpPr>
              <p:cNvPr id="605" name="그룹 604"/>
              <p:cNvGrpSpPr/>
              <p:nvPr/>
            </p:nvGrpSpPr>
            <p:grpSpPr>
              <a:xfrm>
                <a:off x="4041161" y="5588365"/>
                <a:ext cx="951522" cy="804771"/>
                <a:chOff x="4096239" y="5775201"/>
                <a:chExt cx="951522" cy="804771"/>
              </a:xfrm>
            </p:grpSpPr>
            <p:pic>
              <p:nvPicPr>
                <p:cNvPr id="606" name="그림 605" descr="15.png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4128747" y="5775201"/>
                  <a:ext cx="443253" cy="804771"/>
                </a:xfrm>
                <a:prstGeom prst="rect">
                  <a:avLst/>
                </a:prstGeom>
              </p:spPr>
            </p:pic>
            <p:sp>
              <p:nvSpPr>
                <p:cNvPr id="607" name="Rectangle 14"/>
                <p:cNvSpPr>
                  <a:spLocks noChangeArrowheads="1"/>
                </p:cNvSpPr>
                <p:nvPr/>
              </p:nvSpPr>
              <p:spPr bwMode="auto">
                <a:xfrm>
                  <a:off x="4096239" y="6270528"/>
                  <a:ext cx="951522" cy="2809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>
                    <a:alpha val="78824"/>
                  </a:srgbClr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>
                  <a:noAutofit/>
                </a:bodyPr>
                <a:lstStyle/>
                <a:p>
                  <a:pPr algn="ctr">
                    <a:buSzPct val="65000"/>
                  </a:pPr>
                  <a:r>
                    <a:rPr lang="en-US" altLang="ko-KR" sz="1400" b="1" spc="-60" dirty="0" smtClean="0">
                      <a:gradFill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2700000" algn="tl" rotWithShape="0">
                          <a:prstClr val="black">
                            <a:alpha val="47000"/>
                          </a:prstClr>
                        </a:outerShdw>
                      </a:effectLst>
                      <a:latin typeface="+mn-ea"/>
                      <a:cs typeface="Arial" pitchFamily="34" charset="0"/>
                    </a:rPr>
                    <a:t>Supplier</a:t>
                  </a:r>
                  <a:endParaRPr lang="en-US" altLang="ko-KR" sz="1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608" name="그룹 607"/>
              <p:cNvGrpSpPr/>
              <p:nvPr/>
            </p:nvGrpSpPr>
            <p:grpSpPr>
              <a:xfrm>
                <a:off x="3745835" y="2380010"/>
                <a:ext cx="1459224" cy="970523"/>
                <a:chOff x="3800913" y="2474218"/>
                <a:chExt cx="1459224" cy="970523"/>
              </a:xfrm>
            </p:grpSpPr>
            <p:pic>
              <p:nvPicPr>
                <p:cNvPr id="609" name="그림 608" descr="23.png"/>
                <p:cNvPicPr>
                  <a:picLocks noChangeAspect="1"/>
                </p:cNvPicPr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4381118" y="2474218"/>
                  <a:ext cx="287229" cy="915541"/>
                </a:xfrm>
                <a:prstGeom prst="rect">
                  <a:avLst/>
                </a:prstGeom>
              </p:spPr>
            </p:pic>
            <p:sp>
              <p:nvSpPr>
                <p:cNvPr id="6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800913" y="3163813"/>
                  <a:ext cx="1459224" cy="2809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>
                    <a:alpha val="78824"/>
                  </a:srgbClr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>
                  <a:noAutofit/>
                </a:bodyPr>
                <a:lstStyle/>
                <a:p>
                  <a:pPr algn="ctr">
                    <a:buSzPct val="65000"/>
                  </a:pPr>
                  <a:r>
                    <a:rPr lang="en-US" altLang="ko-KR" sz="1400" b="1" spc="-60" dirty="0">
                      <a:gradFill>
                        <a:gsLst>
                          <a:gs pos="0">
                            <a:schemeClr val="bg1">
                              <a:lumMod val="8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effectLst>
                        <a:outerShdw blurRad="63500" dist="25400" dir="2700000" algn="tl" rotWithShape="0">
                          <a:prstClr val="black">
                            <a:alpha val="47000"/>
                          </a:prstClr>
                        </a:outerShdw>
                      </a:effectLst>
                      <a:latin typeface="Arial" pitchFamily="34" charset="0"/>
                      <a:ea typeface="돋움" pitchFamily="50" charset="-127"/>
                      <a:cs typeface="Arial" pitchFamily="34" charset="0"/>
                    </a:rPr>
                    <a:t>Public Buyer</a:t>
                  </a:r>
                </a:p>
              </p:txBody>
            </p:sp>
          </p:grpSp>
          <p:pic>
            <p:nvPicPr>
              <p:cNvPr id="611" name="그림 610" descr="26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554278" y="5751276"/>
                <a:ext cx="517773" cy="453851"/>
              </a:xfrm>
              <a:prstGeom prst="rect">
                <a:avLst/>
              </a:prstGeom>
            </p:spPr>
          </p:pic>
        </p:grpSp>
        <p:sp>
          <p:nvSpPr>
            <p:cNvPr id="612" name="모서리가 둥근 직사각형 611"/>
            <p:cNvSpPr/>
            <p:nvPr/>
          </p:nvSpPr>
          <p:spPr bwMode="auto">
            <a:xfrm>
              <a:off x="3030659" y="2780928"/>
              <a:ext cx="727454" cy="839803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613" name="Rectangle 9"/>
            <p:cNvSpPr>
              <a:spLocks noChangeArrowheads="1"/>
            </p:cNvSpPr>
            <p:nvPr/>
          </p:nvSpPr>
          <p:spPr bwMode="auto">
            <a:xfrm>
              <a:off x="3100909" y="4231304"/>
              <a:ext cx="672248" cy="175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NTS</a:t>
              </a:r>
            </a:p>
          </p:txBody>
        </p:sp>
        <p:pic>
          <p:nvPicPr>
            <p:cNvPr id="614" name="Picture 2" descr="C:\Program Files\Microsoft Office\MEDIA\CAGCAT10\j0285360.wm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163" y="2852936"/>
              <a:ext cx="573679" cy="5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" name="Rectangle 13"/>
            <p:cNvSpPr>
              <a:spLocks noChangeArrowheads="1"/>
            </p:cNvSpPr>
            <p:nvPr/>
          </p:nvSpPr>
          <p:spPr bwMode="auto">
            <a:xfrm>
              <a:off x="3036767" y="3356992"/>
              <a:ext cx="728950" cy="3065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SMBA</a:t>
              </a:r>
            </a:p>
          </p:txBody>
        </p:sp>
      </p:grpSp>
      <p:sp>
        <p:nvSpPr>
          <p:cNvPr id="147" name="직사각형 146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</p:spTree>
    <p:extLst>
      <p:ext uri="{BB962C8B-B14F-4D97-AF65-F5344CB8AC3E}">
        <p14:creationId xmlns:p14="http://schemas.microsoft.com/office/powerpoint/2010/main" val="10261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40" name="직사각형 39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Effect of the economic aspect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06139" y="1316184"/>
            <a:ext cx="3661805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7" y="1331475"/>
            <a:ext cx="4353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Transaction Cost Savings</a:t>
            </a: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5120470" y="1891058"/>
            <a:ext cx="3831928" cy="420019"/>
          </a:xfrm>
          <a:prstGeom prst="roundRect">
            <a:avLst>
              <a:gd name="adj" fmla="val 6774"/>
            </a:avLst>
          </a:prstGeom>
          <a:gradFill flip="none" rotWithShape="1">
            <a:gsLst>
              <a:gs pos="0">
                <a:srgbClr val="90B7DE">
                  <a:lumMod val="80000"/>
                </a:srgbClr>
              </a:gs>
              <a:gs pos="90000">
                <a:srgbClr val="3D74B1"/>
              </a:gs>
              <a:gs pos="100000">
                <a:srgbClr val="7CA2C8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ysClr val="window" lastClr="FFFFFF">
                <a:lumMod val="85000"/>
              </a:sysClr>
            </a:contourClr>
          </a:sp3d>
        </p:spPr>
        <p:txBody>
          <a:bodyPr rtlCol="0" anchor="ctr">
            <a:sp3d>
              <a:bevelT w="1270"/>
              <a:contourClr>
                <a:srgbClr val="386AA2"/>
              </a:contourClr>
            </a:sp3d>
          </a:bodyPr>
          <a:lstStyle/>
          <a:p>
            <a:pPr algn="ctr">
              <a:lnSpc>
                <a:spcPts val="2000"/>
              </a:lnSpc>
              <a:buClr>
                <a:prstClr val="black">
                  <a:lumMod val="85000"/>
                  <a:lumOff val="15000"/>
                </a:prstClr>
              </a:buClr>
              <a:buSzPct val="65000"/>
            </a:pPr>
            <a:r>
              <a:rPr lang="en-US" altLang="ko-KR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Transaction Cost Savings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47885" y="310549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80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$ 6,600 million</a:t>
            </a: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5416957" y="6093247"/>
            <a:ext cx="3329764" cy="440255"/>
          </a:xfrm>
          <a:prstGeom prst="roundRect">
            <a:avLst>
              <a:gd name="adj" fmla="val 6111"/>
            </a:avLst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63500" dist="25400" dir="2700000" algn="tl" rotWithShape="0">
              <a:prstClr val="black">
                <a:alpha val="42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Calibri" pitchFamily="34" charset="0"/>
              <a:ea typeface="돋움" pitchFamily="50" charset="-127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083" y="6153717"/>
            <a:ext cx="1254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Public Sector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61648" y="6153717"/>
            <a:ext cx="1327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Private Sector</a:t>
            </a:r>
          </a:p>
        </p:txBody>
      </p:sp>
      <p:grpSp>
        <p:nvGrpSpPr>
          <p:cNvPr id="52" name="그룹 79"/>
          <p:cNvGrpSpPr/>
          <p:nvPr/>
        </p:nvGrpSpPr>
        <p:grpSpPr>
          <a:xfrm>
            <a:off x="6775061" y="2510174"/>
            <a:ext cx="1993364" cy="642942"/>
            <a:chOff x="5580112" y="2828910"/>
            <a:chExt cx="1993364" cy="6429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3" name="이등변 삼각형 52"/>
            <p:cNvSpPr/>
            <p:nvPr/>
          </p:nvSpPr>
          <p:spPr bwMode="auto">
            <a:xfrm rot="10800000">
              <a:off x="6465980" y="3371800"/>
              <a:ext cx="185702" cy="100052"/>
            </a:xfrm>
            <a:prstGeom prst="triangle">
              <a:avLst/>
            </a:prstGeom>
            <a:solidFill>
              <a:srgbClr val="D05E00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80112" y="2828910"/>
              <a:ext cx="1993364" cy="528082"/>
            </a:xfrm>
            <a:prstGeom prst="roundRect">
              <a:avLst>
                <a:gd name="adj" fmla="val 10895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6">
                  <a:lumMod val="75000"/>
                </a:schemeClr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lnSpc>
                  <a:spcPts val="1400"/>
                </a:lnSpc>
                <a:spcBef>
                  <a:spcPct val="50000"/>
                </a:spcBef>
                <a:buSzPct val="65000"/>
                <a:defRPr sz="200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eaLnBrk="0" latinLnBrk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ko-KR" sz="1400" b="1" spc="-1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- Reduced visits</a:t>
              </a:r>
            </a:p>
            <a:p>
              <a:pPr eaLnBrk="0" latinLnBrk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ko-KR" sz="1400" b="1" spc="-1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- Reduced labor costs</a:t>
              </a:r>
            </a:p>
          </p:txBody>
        </p:sp>
      </p:grpSp>
      <p:grpSp>
        <p:nvGrpSpPr>
          <p:cNvPr id="55" name="그룹 89"/>
          <p:cNvGrpSpPr/>
          <p:nvPr/>
        </p:nvGrpSpPr>
        <p:grpSpPr>
          <a:xfrm>
            <a:off x="5424009" y="4428772"/>
            <a:ext cx="1872208" cy="632171"/>
            <a:chOff x="5644500" y="4464430"/>
            <a:chExt cx="2016224" cy="6321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0" name="이등변 삼각형 59"/>
            <p:cNvSpPr/>
            <p:nvPr/>
          </p:nvSpPr>
          <p:spPr bwMode="auto">
            <a:xfrm rot="10800000">
              <a:off x="6431617" y="4947545"/>
              <a:ext cx="188047" cy="14905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44500" y="4464430"/>
              <a:ext cx="2016224" cy="529200"/>
            </a:xfrm>
            <a:prstGeom prst="roundRect">
              <a:avLst>
                <a:gd name="adj" fmla="val 10907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0070C0"/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 eaLnBrk="0" latinLnBrk="0" hangingPunct="0">
                <a:lnSpc>
                  <a:spcPct val="100000"/>
                </a:lnSpc>
                <a:spcBef>
                  <a:spcPts val="0"/>
                </a:spcBef>
                <a:buSzPct val="65000"/>
                <a:defRPr sz="1400" b="1" spc="-1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l"/>
              <a:r>
                <a:rPr lang="en-US" altLang="ko-KR" dirty="0">
                  <a:effectLst/>
                  <a:latin typeface="Times New Roman" pitchFamily="18" charset="0"/>
                  <a:cs typeface="Times New Roman" pitchFamily="18" charset="0"/>
                </a:rPr>
                <a:t>- Reduced lead-time</a:t>
              </a:r>
            </a:p>
            <a:p>
              <a:pPr algn="l"/>
              <a:r>
                <a:rPr lang="en-US" altLang="ko-KR" dirty="0">
                  <a:effectLst/>
                  <a:latin typeface="Times New Roman" pitchFamily="18" charset="0"/>
                  <a:cs typeface="Times New Roman" pitchFamily="18" charset="0"/>
                </a:rPr>
                <a:t>- Streamlined Process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583455" y="501247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1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$ 1,400 million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5865064" y="5331616"/>
            <a:ext cx="887881" cy="770182"/>
            <a:chOff x="5805143" y="5107434"/>
            <a:chExt cx="887881" cy="770182"/>
          </a:xfrm>
        </p:grpSpPr>
        <p:pic>
          <p:nvPicPr>
            <p:cNvPr id="64" name="그림 63" descr="stackofmoney25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143" y="5373216"/>
              <a:ext cx="887881" cy="504400"/>
            </a:xfrm>
            <a:prstGeom prst="rect">
              <a:avLst/>
            </a:prstGeom>
            <a:effectLst>
              <a:outerShdw blurRad="38100" dist="25400" dir="5400000" algn="t" rotWithShape="0">
                <a:prstClr val="black">
                  <a:alpha val="51000"/>
                </a:prstClr>
              </a:outerShdw>
            </a:effectLst>
          </p:spPr>
        </p:pic>
        <p:pic>
          <p:nvPicPr>
            <p:cNvPr id="65" name="그림 64" descr="stackofmoney25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143" y="5107434"/>
              <a:ext cx="887881" cy="504400"/>
            </a:xfrm>
            <a:prstGeom prst="rect">
              <a:avLst/>
            </a:prstGeom>
          </p:spPr>
        </p:pic>
      </p:grpSp>
      <p:grpSp>
        <p:nvGrpSpPr>
          <p:cNvPr id="66" name="그룹 65"/>
          <p:cNvGrpSpPr/>
          <p:nvPr/>
        </p:nvGrpSpPr>
        <p:grpSpPr>
          <a:xfrm>
            <a:off x="7440233" y="3425376"/>
            <a:ext cx="887881" cy="2676422"/>
            <a:chOff x="7340851" y="3201194"/>
            <a:chExt cx="887881" cy="2676422"/>
          </a:xfrm>
        </p:grpSpPr>
        <p:grpSp>
          <p:nvGrpSpPr>
            <p:cNvPr id="67" name="그룹 66"/>
            <p:cNvGrpSpPr/>
            <p:nvPr/>
          </p:nvGrpSpPr>
          <p:grpSpPr>
            <a:xfrm>
              <a:off x="7340851" y="5107434"/>
              <a:ext cx="887881" cy="770182"/>
              <a:chOff x="5805143" y="5107434"/>
              <a:chExt cx="887881" cy="770182"/>
            </a:xfrm>
          </p:grpSpPr>
          <p:pic>
            <p:nvPicPr>
              <p:cNvPr id="78" name="그림 77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  <a:effectLst>
                <a:outerShdw blurRad="38100" dist="25400" dir="5400000" algn="t" rotWithShape="0">
                  <a:prstClr val="black">
                    <a:alpha val="51000"/>
                  </a:prstClr>
                </a:outerShdw>
              </a:effectLst>
            </p:spPr>
          </p:pic>
          <p:pic>
            <p:nvPicPr>
              <p:cNvPr id="79" name="그림 78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68" name="그룹 67"/>
            <p:cNvGrpSpPr/>
            <p:nvPr/>
          </p:nvGrpSpPr>
          <p:grpSpPr>
            <a:xfrm>
              <a:off x="7340851" y="4562376"/>
              <a:ext cx="887881" cy="770182"/>
              <a:chOff x="5805143" y="5107434"/>
              <a:chExt cx="887881" cy="770182"/>
            </a:xfrm>
          </p:grpSpPr>
          <p:pic>
            <p:nvPicPr>
              <p:cNvPr id="76" name="그림 75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77" name="그림 76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69" name="그룹 68"/>
            <p:cNvGrpSpPr/>
            <p:nvPr/>
          </p:nvGrpSpPr>
          <p:grpSpPr>
            <a:xfrm>
              <a:off x="7340851" y="4016276"/>
              <a:ext cx="887881" cy="770182"/>
              <a:chOff x="5805143" y="5107434"/>
              <a:chExt cx="887881" cy="770182"/>
            </a:xfrm>
          </p:grpSpPr>
          <p:pic>
            <p:nvPicPr>
              <p:cNvPr id="74" name="그림 73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75" name="그림 74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70" name="그룹 69"/>
            <p:cNvGrpSpPr/>
            <p:nvPr/>
          </p:nvGrpSpPr>
          <p:grpSpPr>
            <a:xfrm>
              <a:off x="7340851" y="3201194"/>
              <a:ext cx="887881" cy="1045514"/>
              <a:chOff x="5805143" y="4832102"/>
              <a:chExt cx="887881" cy="1045514"/>
            </a:xfrm>
          </p:grpSpPr>
          <p:pic>
            <p:nvPicPr>
              <p:cNvPr id="71" name="그림 70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72" name="그림 71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73" name="그림 72" descr="stackofmoney256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05143" y="4832102"/>
                <a:ext cx="887881" cy="504400"/>
              </a:xfrm>
              <a:prstGeom prst="rect">
                <a:avLst/>
              </a:prstGeom>
            </p:spPr>
          </p:pic>
        </p:grpSp>
      </p:grpSp>
      <p:sp>
        <p:nvSpPr>
          <p:cNvPr id="80" name="직사각형 79"/>
          <p:cNvSpPr/>
          <p:nvPr/>
        </p:nvSpPr>
        <p:spPr>
          <a:xfrm>
            <a:off x="488516" y="1796401"/>
            <a:ext cx="4572033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5"/>
              </a:buBlip>
              <a:defRPr/>
            </a:pP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KONEPS </a:t>
            </a:r>
            <a:r>
              <a:rPr lang="en-US" altLang="ko-KR" sz="2000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is saving </a:t>
            </a:r>
            <a:r>
              <a:rPr lang="en-US" altLang="ko-KR" sz="2000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transaction costs</a:t>
            </a:r>
          </a:p>
          <a:p>
            <a:pPr marL="273050" indent="-273050">
              <a:spcAft>
                <a:spcPts val="900"/>
              </a:spcAft>
              <a:buSzPct val="100000"/>
              <a:defRPr/>
            </a:pP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of </a:t>
            </a:r>
            <a:r>
              <a:rPr lang="en-US" altLang="ko-KR" sz="2000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8 billion </a:t>
            </a: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annually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Private Sector : </a:t>
            </a:r>
            <a:r>
              <a:rPr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6.6 billion</a:t>
            </a:r>
            <a:endParaRPr lang="en-US" altLang="ko-KR" sz="1600" b="1" spc="-60" dirty="0">
              <a:gradFill>
                <a:gsLst>
                  <a:gs pos="2000">
                    <a:schemeClr val="accent6">
                      <a:lumMod val="56000"/>
                    </a:schemeClr>
                  </a:gs>
                  <a:gs pos="39000">
                    <a:schemeClr val="accent6">
                      <a:lumMod val="75000"/>
                    </a:schemeClr>
                  </a:gs>
                  <a:gs pos="100000">
                    <a:srgbClr val="DC6706">
                      <a:lumMod val="71000"/>
                    </a:srgb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Public Sector : </a:t>
            </a:r>
            <a:r>
              <a:rPr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1.4 </a:t>
            </a:r>
            <a:r>
              <a:rPr lang="en-US" altLang="ko-KR" b="1" spc="-60" dirty="0" smtClean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billion</a:t>
            </a:r>
          </a:p>
          <a:p>
            <a:pPr marL="222250">
              <a:spcAft>
                <a:spcPts val="600"/>
              </a:spcAft>
              <a:buSzPct val="100000"/>
              <a:defRPr/>
            </a:pPr>
            <a:r>
              <a:rPr lang="en-US" altLang="ko-KR" sz="2000" b="1" spc="-60" dirty="0" smtClean="0">
                <a:solidFill>
                  <a:schemeClr val="bg1">
                    <a:lumMod val="50000"/>
                  </a:schemeClr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b="1" spc="-80" dirty="0" err="1">
                <a:solidFill>
                  <a:schemeClr val="bg1">
                    <a:lumMod val="50000"/>
                  </a:schemeClr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Hanyang</a:t>
            </a:r>
            <a:r>
              <a:rPr lang="en-US" altLang="ko-KR" sz="2000" b="1" spc="-80" dirty="0">
                <a:solidFill>
                  <a:schemeClr val="bg1">
                    <a:lumMod val="50000"/>
                  </a:schemeClr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University, </a:t>
            </a:r>
            <a:r>
              <a:rPr lang="en-US" altLang="ko-KR" sz="2000" b="1" spc="-80" dirty="0" smtClean="0">
                <a:solidFill>
                  <a:schemeClr val="bg1">
                    <a:lumMod val="50000"/>
                  </a:schemeClr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2008</a:t>
            </a:r>
            <a:r>
              <a:rPr lang="en-US" altLang="ko-KR" sz="2000" b="1" spc="-150" dirty="0">
                <a:solidFill>
                  <a:schemeClr val="bg1">
                    <a:lumMod val="50000"/>
                  </a:schemeClr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ko-KR" altLang="en-US" sz="2000" b="1" spc="-80" dirty="0">
              <a:solidFill>
                <a:schemeClr val="bg1">
                  <a:lumMod val="50000"/>
                </a:schemeClr>
              </a:soli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88516" y="3801521"/>
            <a:ext cx="450344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5"/>
              </a:buBlip>
              <a:defRPr/>
            </a:pPr>
            <a:r>
              <a:rPr lang="en-US" altLang="ko-KR" sz="2000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Increased efficiency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Receiving bids, validating related docs. 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selecting the winning </a:t>
            </a: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bid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Reduction of 7.8 million pages of paper documents per </a:t>
            </a: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year</a:t>
            </a:r>
            <a:endParaRPr lang="en-US" altLang="ko-KR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78417"/>
              </p:ext>
            </p:extLst>
          </p:nvPr>
        </p:nvGraphicFramePr>
        <p:xfrm>
          <a:off x="814312" y="5013176"/>
          <a:ext cx="3920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220"/>
                <a:gridCol w="196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over 30 </a:t>
                      </a:r>
                      <a:r>
                        <a:rPr lang="en-US" altLang="ko-KR" sz="1800" b="1" spc="-60" dirty="0" err="1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hrs</a:t>
                      </a:r>
                      <a:endParaRPr lang="en-US" altLang="ko-KR" sz="1800" b="1" spc="-60" dirty="0" smtClean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less than 2 </a:t>
                      </a:r>
                      <a:r>
                        <a:rPr lang="en-US" altLang="ko-KR" sz="1800" b="1" spc="-60" dirty="0" err="1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hrs</a:t>
                      </a:r>
                      <a:endParaRPr lang="en-US" altLang="ko-KR" sz="1800" b="1" spc="-60" dirty="0" smtClean="0">
                        <a:gradFill>
                          <a:gsLst>
                            <a:gs pos="2000">
                              <a:srgbClr val="FFC000"/>
                            </a:gs>
                            <a:gs pos="100000">
                              <a:srgbClr val="FFFF00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직사각형 334"/>
          <p:cNvSpPr>
            <a:spLocks noChangeArrowheads="1"/>
          </p:cNvSpPr>
          <p:nvPr/>
        </p:nvSpPr>
        <p:spPr bwMode="auto">
          <a:xfrm>
            <a:off x="8628063" y="428625"/>
            <a:ext cx="954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1200">
                <a:latin typeface="Arial" pitchFamily="34" charset="0"/>
                <a:ea typeface="돋움" pitchFamily="50" charset="-127"/>
                <a:cs typeface="굴림" pitchFamily="50" charset="-127"/>
              </a:rPr>
              <a:t>(</a:t>
            </a:r>
            <a:r>
              <a:rPr lang="ko-KR" altLang="en-US" sz="1200">
                <a:latin typeface="돋움" pitchFamily="50" charset="-127"/>
                <a:ea typeface="돋움" pitchFamily="50" charset="-127"/>
                <a:cs typeface="굴림" pitchFamily="50" charset="-127"/>
              </a:rPr>
              <a:t>단위</a:t>
            </a:r>
            <a:r>
              <a:rPr lang="ko-KR" altLang="en-US" sz="1200">
                <a:latin typeface="Arial" pitchFamily="34" charset="0"/>
                <a:ea typeface="돋움" pitchFamily="50" charset="-127"/>
                <a:cs typeface="굴림" pitchFamily="50" charset="-127"/>
              </a:rPr>
              <a:t> </a:t>
            </a:r>
            <a:r>
              <a:rPr lang="en-US" altLang="ko-KR" sz="1200">
                <a:latin typeface="Arial" pitchFamily="34" charset="0"/>
                <a:ea typeface="돋움" pitchFamily="50" charset="-127"/>
                <a:cs typeface="굴림" pitchFamily="50" charset="-127"/>
              </a:rPr>
              <a:t>: </a:t>
            </a:r>
            <a:r>
              <a:rPr lang="ko-KR" altLang="en-US" sz="1200">
                <a:latin typeface="돋움" pitchFamily="50" charset="-127"/>
                <a:ea typeface="돋움" pitchFamily="50" charset="-127"/>
                <a:cs typeface="굴림" pitchFamily="50" charset="-127"/>
              </a:rPr>
              <a:t>억원</a:t>
            </a:r>
            <a:r>
              <a:rPr lang="en-US" altLang="ko-KR" sz="1200">
                <a:latin typeface="돋움" pitchFamily="50" charset="-127"/>
                <a:ea typeface="돋움" pitchFamily="50" charset="-127"/>
                <a:cs typeface="굴림" pitchFamily="50" charset="-127"/>
              </a:rPr>
              <a:t>)</a:t>
            </a:r>
            <a:endParaRPr lang="ko-KR" altLang="en-US">
              <a:ea typeface="돋움" pitchFamily="50" charset="-127"/>
              <a:cs typeface="굴림" pitchFamily="50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30200" y="1289662"/>
            <a:ext cx="6762080" cy="4111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itchFamily="34" charset="0"/>
              </a:rPr>
              <a:t>Compare public and private sector</a:t>
            </a:r>
            <a:endParaRPr lang="ko-KR" altLang="en-US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251520" y="4005064"/>
            <a:ext cx="6762080" cy="4476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itchFamily="34" charset="0"/>
              </a:rPr>
              <a:t>Compare items and construction works</a:t>
            </a:r>
            <a:endParaRPr lang="ko-KR" altLang="en-US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4288" y="141277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Unit: Million $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2" name="직사각형 11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Effect of the economic aspect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30200" y="1916880"/>
            <a:ext cx="8460432" cy="1944168"/>
            <a:chOff x="330200" y="1782108"/>
            <a:chExt cx="8460432" cy="1944168"/>
          </a:xfrm>
        </p:grpSpPr>
        <p:sp>
          <p:nvSpPr>
            <p:cNvPr id="16" name="빗면 15"/>
            <p:cNvSpPr/>
            <p:nvPr/>
          </p:nvSpPr>
          <p:spPr>
            <a:xfrm>
              <a:off x="330200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빗면 16"/>
            <p:cNvSpPr/>
            <p:nvPr/>
          </p:nvSpPr>
          <p:spPr>
            <a:xfrm>
              <a:off x="330200" y="2376126"/>
              <a:ext cx="1410072" cy="450050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Public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빗면 17"/>
            <p:cNvSpPr/>
            <p:nvPr/>
          </p:nvSpPr>
          <p:spPr>
            <a:xfrm>
              <a:off x="330200" y="2826176"/>
              <a:ext cx="1410072" cy="450050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Private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빗면 18"/>
            <p:cNvSpPr/>
            <p:nvPr/>
          </p:nvSpPr>
          <p:spPr>
            <a:xfrm>
              <a:off x="330200" y="3276226"/>
              <a:ext cx="1410072" cy="450050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빗면 19"/>
            <p:cNvSpPr/>
            <p:nvPr/>
          </p:nvSpPr>
          <p:spPr>
            <a:xfrm>
              <a:off x="1740272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Central</a:t>
              </a: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Gov.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빗면 20"/>
            <p:cNvSpPr/>
            <p:nvPr/>
          </p:nvSpPr>
          <p:spPr>
            <a:xfrm>
              <a:off x="1740272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146</a:t>
              </a:r>
              <a:endParaRPr lang="en-US" altLang="ko-KR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빗면 21"/>
            <p:cNvSpPr/>
            <p:nvPr/>
          </p:nvSpPr>
          <p:spPr>
            <a:xfrm>
              <a:off x="1740272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976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빗면 22"/>
            <p:cNvSpPr/>
            <p:nvPr/>
          </p:nvSpPr>
          <p:spPr>
            <a:xfrm>
              <a:off x="1740272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1,122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빗면 23"/>
            <p:cNvSpPr/>
            <p:nvPr/>
          </p:nvSpPr>
          <p:spPr>
            <a:xfrm>
              <a:off x="3150344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Gov.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빗면 24"/>
            <p:cNvSpPr/>
            <p:nvPr/>
          </p:nvSpPr>
          <p:spPr>
            <a:xfrm>
              <a:off x="3150344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1,029</a:t>
              </a:r>
            </a:p>
          </p:txBody>
        </p:sp>
        <p:sp>
          <p:nvSpPr>
            <p:cNvPr id="26" name="빗면 25"/>
            <p:cNvSpPr/>
            <p:nvPr/>
          </p:nvSpPr>
          <p:spPr>
            <a:xfrm>
              <a:off x="3150344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4,807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빗면 26"/>
            <p:cNvSpPr/>
            <p:nvPr/>
          </p:nvSpPr>
          <p:spPr>
            <a:xfrm>
              <a:off x="3150344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 dirty="0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5,836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빗면 27"/>
            <p:cNvSpPr/>
            <p:nvPr/>
          </p:nvSpPr>
          <p:spPr>
            <a:xfrm>
              <a:off x="4560416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Public</a:t>
              </a: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enterprise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빗면 28"/>
            <p:cNvSpPr/>
            <p:nvPr/>
          </p:nvSpPr>
          <p:spPr>
            <a:xfrm>
              <a:off x="4560416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196</a:t>
              </a:r>
              <a:endParaRPr lang="en-US" altLang="ko-KR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빗면 29"/>
            <p:cNvSpPr/>
            <p:nvPr/>
          </p:nvSpPr>
          <p:spPr>
            <a:xfrm>
              <a:off x="4560416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815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빗면 30"/>
            <p:cNvSpPr/>
            <p:nvPr/>
          </p:nvSpPr>
          <p:spPr>
            <a:xfrm>
              <a:off x="4560416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1,011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빗면 31"/>
            <p:cNvSpPr/>
            <p:nvPr/>
          </p:nvSpPr>
          <p:spPr>
            <a:xfrm>
              <a:off x="5970488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PPS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빗면 32"/>
            <p:cNvSpPr/>
            <p:nvPr/>
          </p:nvSpPr>
          <p:spPr>
            <a:xfrm>
              <a:off x="5970488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en-US" altLang="ko-KR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빗면 33"/>
            <p:cNvSpPr/>
            <p:nvPr/>
          </p:nvSpPr>
          <p:spPr>
            <a:xfrm>
              <a:off x="5970488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13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빗면 34"/>
            <p:cNvSpPr/>
            <p:nvPr/>
          </p:nvSpPr>
          <p:spPr>
            <a:xfrm>
              <a:off x="5970488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rgbClr val="000000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82</a:t>
              </a:r>
              <a:endPara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빗면 35"/>
            <p:cNvSpPr/>
            <p:nvPr/>
          </p:nvSpPr>
          <p:spPr>
            <a:xfrm>
              <a:off x="7380560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빗면 36"/>
            <p:cNvSpPr/>
            <p:nvPr/>
          </p:nvSpPr>
          <p:spPr>
            <a:xfrm>
              <a:off x="7380560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1,441</a:t>
              </a:r>
              <a:endParaRPr lang="en-US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빗면 37"/>
            <p:cNvSpPr/>
            <p:nvPr/>
          </p:nvSpPr>
          <p:spPr>
            <a:xfrm>
              <a:off x="7380560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6,611</a:t>
              </a:r>
              <a:endParaRPr lang="en-US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빗면 38"/>
            <p:cNvSpPr/>
            <p:nvPr/>
          </p:nvSpPr>
          <p:spPr>
            <a:xfrm>
              <a:off x="7380560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8,052</a:t>
              </a:r>
              <a:endParaRPr lang="en-US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30200" y="4619905"/>
            <a:ext cx="8460432" cy="1944168"/>
            <a:chOff x="330200" y="1782108"/>
            <a:chExt cx="8460432" cy="1944168"/>
          </a:xfrm>
        </p:grpSpPr>
        <p:sp>
          <p:nvSpPr>
            <p:cNvPr id="41" name="빗면 40"/>
            <p:cNvSpPr/>
            <p:nvPr/>
          </p:nvSpPr>
          <p:spPr>
            <a:xfrm>
              <a:off x="330200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빗면 41"/>
            <p:cNvSpPr/>
            <p:nvPr/>
          </p:nvSpPr>
          <p:spPr>
            <a:xfrm>
              <a:off x="330200" y="2376126"/>
              <a:ext cx="1410072" cy="450050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Items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빗면 42"/>
            <p:cNvSpPr/>
            <p:nvPr/>
          </p:nvSpPr>
          <p:spPr>
            <a:xfrm>
              <a:off x="330200" y="2826176"/>
              <a:ext cx="1410072" cy="450050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spc="-1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Construction</a:t>
              </a:r>
              <a:endParaRPr lang="ko-KR" altLang="en-US"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빗면 43"/>
            <p:cNvSpPr/>
            <p:nvPr/>
          </p:nvSpPr>
          <p:spPr>
            <a:xfrm>
              <a:off x="330200" y="3276226"/>
              <a:ext cx="1410072" cy="450050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빗면 44"/>
            <p:cNvSpPr/>
            <p:nvPr/>
          </p:nvSpPr>
          <p:spPr>
            <a:xfrm>
              <a:off x="1740272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Central</a:t>
              </a: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Gov.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빗면 45"/>
            <p:cNvSpPr/>
            <p:nvPr/>
          </p:nvSpPr>
          <p:spPr>
            <a:xfrm>
              <a:off x="1740272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155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빗면 46"/>
            <p:cNvSpPr/>
            <p:nvPr/>
          </p:nvSpPr>
          <p:spPr>
            <a:xfrm>
              <a:off x="1740272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967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빗면 47"/>
            <p:cNvSpPr/>
            <p:nvPr/>
          </p:nvSpPr>
          <p:spPr>
            <a:xfrm>
              <a:off x="1740272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1,122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빗면 48"/>
            <p:cNvSpPr/>
            <p:nvPr/>
          </p:nvSpPr>
          <p:spPr>
            <a:xfrm>
              <a:off x="3150344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Gov.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빗면 49"/>
            <p:cNvSpPr/>
            <p:nvPr/>
          </p:nvSpPr>
          <p:spPr>
            <a:xfrm>
              <a:off x="3150344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963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빗면 50"/>
            <p:cNvSpPr/>
            <p:nvPr/>
          </p:nvSpPr>
          <p:spPr>
            <a:xfrm>
              <a:off x="3150344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4,873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빗면 51"/>
            <p:cNvSpPr/>
            <p:nvPr/>
          </p:nvSpPr>
          <p:spPr>
            <a:xfrm>
              <a:off x="3150344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5,836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빗면 52"/>
            <p:cNvSpPr/>
            <p:nvPr/>
          </p:nvSpPr>
          <p:spPr>
            <a:xfrm>
              <a:off x="4560416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Public</a:t>
              </a: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enterprise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빗면 53"/>
            <p:cNvSpPr/>
            <p:nvPr/>
          </p:nvSpPr>
          <p:spPr>
            <a:xfrm>
              <a:off x="4560416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196</a:t>
              </a:r>
              <a:endParaRPr lang="en-US" altLang="ko-K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빗면 54"/>
            <p:cNvSpPr/>
            <p:nvPr/>
          </p:nvSpPr>
          <p:spPr>
            <a:xfrm>
              <a:off x="4560416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821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빗면 55"/>
            <p:cNvSpPr/>
            <p:nvPr/>
          </p:nvSpPr>
          <p:spPr>
            <a:xfrm>
              <a:off x="4560416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1,011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빗면 56"/>
            <p:cNvSpPr/>
            <p:nvPr/>
          </p:nvSpPr>
          <p:spPr>
            <a:xfrm>
              <a:off x="5970488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PPS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빗면 57"/>
            <p:cNvSpPr/>
            <p:nvPr/>
          </p:nvSpPr>
          <p:spPr>
            <a:xfrm>
              <a:off x="5970488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57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빗면 58"/>
            <p:cNvSpPr/>
            <p:nvPr/>
          </p:nvSpPr>
          <p:spPr>
            <a:xfrm>
              <a:off x="5970488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26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빗면 59"/>
            <p:cNvSpPr/>
            <p:nvPr/>
          </p:nvSpPr>
          <p:spPr>
            <a:xfrm>
              <a:off x="5970488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83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빗면 60"/>
            <p:cNvSpPr/>
            <p:nvPr/>
          </p:nvSpPr>
          <p:spPr>
            <a:xfrm>
              <a:off x="7380560" y="1782108"/>
              <a:ext cx="1410072" cy="594018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빗면 61"/>
            <p:cNvSpPr/>
            <p:nvPr/>
          </p:nvSpPr>
          <p:spPr>
            <a:xfrm>
              <a:off x="7380560" y="23761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1,364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빗면 62"/>
            <p:cNvSpPr/>
            <p:nvPr/>
          </p:nvSpPr>
          <p:spPr>
            <a:xfrm>
              <a:off x="7380560" y="282617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6,688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빗면 63"/>
            <p:cNvSpPr/>
            <p:nvPr/>
          </p:nvSpPr>
          <p:spPr>
            <a:xfrm>
              <a:off x="7380560" y="3276226"/>
              <a:ext cx="1410072" cy="450050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Times New Roman" pitchFamily="18" charset="0"/>
                  <a:ea typeface="한양중고딕"/>
                  <a:cs typeface="Times New Roman" pitchFamily="18" charset="0"/>
                </a:rPr>
                <a:t>8,052</a:t>
              </a:r>
              <a:endPara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타원 64"/>
          <p:cNvSpPr/>
          <p:nvPr/>
        </p:nvSpPr>
        <p:spPr>
          <a:xfrm>
            <a:off x="3294081" y="2897941"/>
            <a:ext cx="124709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/>
          <p:cNvSpPr/>
          <p:nvPr/>
        </p:nvSpPr>
        <p:spPr>
          <a:xfrm>
            <a:off x="3231834" y="5589240"/>
            <a:ext cx="124709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0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직사각형 145"/>
          <p:cNvSpPr/>
          <p:nvPr/>
        </p:nvSpPr>
        <p:spPr>
          <a:xfrm>
            <a:off x="447736" y="1268760"/>
            <a:ext cx="8084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Reduction of carbon emission: </a:t>
            </a:r>
            <a:r>
              <a:rPr lang="en-US" altLang="ko-KR" b="1" spc="-8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615,000 ton annually</a:t>
            </a:r>
            <a:endParaRPr lang="en-US" altLang="ko-KR" b="1" spc="-60" dirty="0" smtClean="0">
              <a:solidFill>
                <a:srgbClr val="2D1FE1"/>
              </a:solidFill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80" dirty="0" smtClean="0">
                <a:latin typeface="Arial" pitchFamily="34" charset="0"/>
                <a:cs typeface="Arial" pitchFamily="34" charset="0"/>
              </a:rPr>
              <a:t>Reduction of visiting to procurement agency: </a:t>
            </a:r>
            <a:r>
              <a:rPr lang="en-US" altLang="ko-KR" sz="1600" b="1" spc="-8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592,000 ton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80" dirty="0" smtClean="0">
                <a:latin typeface="Arial" pitchFamily="34" charset="0"/>
                <a:cs typeface="Arial" pitchFamily="34" charset="0"/>
              </a:rPr>
              <a:t>Paperless business process: </a:t>
            </a:r>
            <a:r>
              <a:rPr lang="en-US" altLang="ko-KR" sz="1600" b="1" spc="-8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23,000 ton</a:t>
            </a:r>
            <a:r>
              <a:rPr lang="en-US" altLang="ko-KR" sz="1600" b="1" spc="-6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4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02092"/>
              </p:ext>
            </p:extLst>
          </p:nvPr>
        </p:nvGraphicFramePr>
        <p:xfrm>
          <a:off x="664469" y="3645023"/>
          <a:ext cx="3699145" cy="2880320"/>
        </p:xfrm>
        <a:graphic>
          <a:graphicData uri="http://schemas.openxmlformats.org/drawingml/2006/table">
            <a:tbl>
              <a:tblPr/>
              <a:tblGrid>
                <a:gridCol w="1635776"/>
                <a:gridCol w="1102950"/>
                <a:gridCol w="960419"/>
              </a:tblGrid>
              <a:tr h="44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Process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Reduction amount</a:t>
                      </a:r>
                      <a:r>
                        <a:rPr kumimoji="1" 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1" 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(unit: ton)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Economic effect</a:t>
                      </a:r>
                      <a:r>
                        <a:rPr kumimoji="1" 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br>
                        <a:rPr kumimoji="1" 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(Unit: M ton)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Registration for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bidding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288,695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Application for PQ validation</a:t>
                      </a:r>
                      <a:r>
                        <a:rPr kumimoji="1" 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Submit eligibility test document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371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Submit tender document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268,404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Contract and submit guarantee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17,302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0.7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Delivery inspection and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payment</a:t>
                      </a:r>
                      <a:endParaRPr kumimoji="1" 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18,144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0.8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 </a:t>
                      </a: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592,944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108000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9" name="타원 9"/>
          <p:cNvSpPr>
            <a:spLocks noChangeArrowheads="1"/>
          </p:cNvSpPr>
          <p:nvPr/>
        </p:nvSpPr>
        <p:spPr bwMode="auto">
          <a:xfrm>
            <a:off x="899592" y="4081665"/>
            <a:ext cx="1091037" cy="349996"/>
          </a:xfrm>
          <a:prstGeom prst="ellipse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1" lang="ko-KR" altLang="ko-KR" sz="1800" b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0" name="타원 9"/>
          <p:cNvSpPr>
            <a:spLocks noChangeArrowheads="1"/>
          </p:cNvSpPr>
          <p:nvPr/>
        </p:nvSpPr>
        <p:spPr bwMode="auto">
          <a:xfrm>
            <a:off x="971600" y="5120232"/>
            <a:ext cx="1019029" cy="344374"/>
          </a:xfrm>
          <a:prstGeom prst="ellipse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1" lang="ko-KR" altLang="ko-KR" sz="1800" b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59" name="차트 1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262855"/>
              </p:ext>
            </p:extLst>
          </p:nvPr>
        </p:nvGraphicFramePr>
        <p:xfrm>
          <a:off x="4427984" y="3464048"/>
          <a:ext cx="43924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타원 4"/>
          <p:cNvSpPr/>
          <p:nvPr/>
        </p:nvSpPr>
        <p:spPr>
          <a:xfrm>
            <a:off x="4490088" y="3608064"/>
            <a:ext cx="874000" cy="598506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4418080" y="3656237"/>
            <a:ext cx="1018016" cy="59850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2" name="타원 161"/>
          <p:cNvSpPr/>
          <p:nvPr/>
        </p:nvSpPr>
        <p:spPr>
          <a:xfrm>
            <a:off x="7740352" y="5757160"/>
            <a:ext cx="1018016" cy="59850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/>
          <p:cNvSpPr/>
          <p:nvPr/>
        </p:nvSpPr>
        <p:spPr>
          <a:xfrm>
            <a:off x="375728" y="2489125"/>
            <a:ext cx="8084704" cy="113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ts val="1600"/>
              </a:lnSpc>
              <a:buSzPct val="100000"/>
              <a:buBlip>
                <a:blip r:embed="rId3"/>
              </a:buBlip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Economic effect </a:t>
            </a: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by </a:t>
            </a: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reduction </a:t>
            </a: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of carbon emission </a:t>
            </a: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b="1" spc="-8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$ 25 million annually</a:t>
            </a:r>
            <a:br>
              <a:rPr lang="en-US" altLang="ko-KR" b="1" spc="-8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(Based on market price of EU CERs)</a:t>
            </a:r>
            <a:endParaRPr lang="en-US" altLang="ko-KR" sz="1600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80" dirty="0" smtClean="0">
                <a:latin typeface="Arial" pitchFamily="34" charset="0"/>
                <a:cs typeface="Arial" pitchFamily="34" charset="0"/>
              </a:rPr>
              <a:t>Equal Carbon absorption amount of </a:t>
            </a:r>
            <a:r>
              <a:rPr lang="en-US" altLang="ko-KR" sz="1600" b="1" spc="-80" dirty="0" smtClean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30 years old 50 million pines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80" dirty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5 times</a:t>
            </a:r>
            <a:r>
              <a:rPr lang="en-US" altLang="ko-KR" sz="1600" b="1" spc="-80" dirty="0">
                <a:latin typeface="Arial" pitchFamily="34" charset="0"/>
                <a:cs typeface="Arial" pitchFamily="34" charset="0"/>
              </a:rPr>
              <a:t> to carbon emission amount of </a:t>
            </a:r>
            <a:r>
              <a:rPr lang="en-US" altLang="ko-KR" sz="1600" b="1" spc="-80" dirty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LG chemical Ulsan factory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7" name="직사각형 16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Effect of the economic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aspect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579090" y="1198493"/>
            <a:ext cx="7000319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36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ko-KR" sz="3600" b="1" spc="-100" dirty="0" smtClean="0">
                <a:solidFill>
                  <a:srgbClr val="002060"/>
                </a:solidFill>
                <a:effectLst>
                  <a:outerShdw blurRad="50800" dist="25400" dir="2700000" algn="tl" rotWithShape="0">
                    <a:prstClr val="black">
                      <a:alpha val="1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Public Procurement in </a:t>
            </a:r>
            <a:r>
              <a:rPr lang="en-US" altLang="ko-KR" sz="36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Korea</a:t>
            </a:r>
            <a:endParaRPr lang="en-US" altLang="ko-KR" sz="4000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77988" y="2750443"/>
            <a:ext cx="6233610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Korea’s Public Procurement Model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2880000" y="3273663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977988" y="3470523"/>
            <a:ext cx="6233610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ko-KR" sz="2800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Public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Procurement</a:t>
            </a:r>
            <a:r>
              <a:rPr lang="en-US" altLang="ko-KR" sz="2800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8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system in </a:t>
            </a:r>
            <a:r>
              <a:rPr lang="en-US" altLang="ko-KR" sz="2800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Korea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2880000" y="3993743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880000" y="4713823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977988" y="4190603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Scale of Public Procurement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77988" y="2060848"/>
            <a:ext cx="6233610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Role of PPS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880000" y="258406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3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Productivity and Efficiency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72" name="모서리가 둥근 직사각형 171"/>
          <p:cNvSpPr/>
          <p:nvPr/>
        </p:nvSpPr>
        <p:spPr>
          <a:xfrm>
            <a:off x="242388" y="1412776"/>
            <a:ext cx="8794108" cy="5551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3" name="직사각형 172"/>
          <p:cNvSpPr/>
          <p:nvPr/>
        </p:nvSpPr>
        <p:spPr>
          <a:xfrm>
            <a:off x="290512" y="1505691"/>
            <a:ext cx="8962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1600" b="1" spc="-130" dirty="0">
                <a:latin typeface="Arial" pitchFamily="34" charset="0"/>
                <a:ea typeface="HY견고딕" pitchFamily="18" charset="-127"/>
                <a:cs typeface="Arial" pitchFamily="34" charset="0"/>
              </a:rPr>
              <a:t>Compare to </a:t>
            </a:r>
            <a:r>
              <a:rPr lang="en-US" altLang="ko-KR" sz="1600" b="1" spc="-13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Number </a:t>
            </a:r>
            <a:r>
              <a:rPr lang="en-US" altLang="ko-KR" sz="1600" b="1" spc="-130" dirty="0">
                <a:latin typeface="Arial" pitchFamily="34" charset="0"/>
                <a:ea typeface="HY견고딕" pitchFamily="18" charset="-127"/>
                <a:cs typeface="Arial" pitchFamily="34" charset="0"/>
              </a:rPr>
              <a:t>of contracts and orders between before and after introduction of e-Procurement</a:t>
            </a:r>
            <a:endParaRPr lang="ko-KR" altLang="en-US" sz="1600" b="1" spc="-13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03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5" b="12862"/>
          <a:stretch>
            <a:fillRect/>
          </a:stretch>
        </p:blipFill>
        <p:spPr bwMode="auto">
          <a:xfrm>
            <a:off x="-12468" y="2060848"/>
            <a:ext cx="9144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731756" y="2492896"/>
            <a:ext cx="16557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Total Num. of Employees</a:t>
            </a:r>
            <a:endParaRPr kumimoji="0" lang="ko-KR" alt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48043" y="2348880"/>
            <a:ext cx="16573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Total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Num.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of Contracts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Orders</a:t>
            </a:r>
            <a:endParaRPr lang="ko-KR" alt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03378" y="2462119"/>
            <a:ext cx="23050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Num.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of Contracts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 per Employee</a:t>
            </a:r>
            <a:endParaRPr lang="ko-KR" alt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47223" y="5101624"/>
            <a:ext cx="1306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spc="-100" dirty="0">
                <a:solidFill>
                  <a:srgbClr val="4807F0"/>
                </a:solidFill>
                <a:latin typeface="HY견고딕" pitchFamily="18" charset="-127"/>
                <a:ea typeface="HY견고딕" pitchFamily="18" charset="-127"/>
              </a:rPr>
              <a:t>912,000</a:t>
            </a:r>
            <a:endParaRPr lang="ko-KR" altLang="en-US" sz="2000" spc="-100" dirty="0">
              <a:solidFill>
                <a:srgbClr val="4807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12360" y="4901569"/>
            <a:ext cx="648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100" dirty="0" smtClean="0">
                <a:solidFill>
                  <a:srgbClr val="4807F0"/>
                </a:solidFill>
                <a:latin typeface="HY견고딕" pitchFamily="18" charset="-127"/>
                <a:ea typeface="HY견고딕" pitchFamily="18" charset="-127"/>
              </a:rPr>
              <a:t>960</a:t>
            </a:r>
            <a:endParaRPr kumimoji="0" lang="ko-KR" altLang="en-US" sz="2000" spc="-100" dirty="0">
              <a:solidFill>
                <a:srgbClr val="4807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55034" y="5065141"/>
            <a:ext cx="53975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00" dirty="0" smtClean="0">
                <a:solidFill>
                  <a:srgbClr val="2C0495"/>
                </a:solidFill>
                <a:latin typeface="HY견고딕" pitchFamily="18" charset="-127"/>
                <a:ea typeface="HY견고딕" pitchFamily="18" charset="-127"/>
              </a:rPr>
              <a:t>208</a:t>
            </a:r>
            <a:endParaRPr kumimoji="0" lang="ko-KR" altLang="en-US" sz="1400" spc="-100" dirty="0">
              <a:solidFill>
                <a:srgbClr val="2C0495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722004" y="5109020"/>
            <a:ext cx="909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00" dirty="0" smtClean="0">
                <a:solidFill>
                  <a:srgbClr val="2C0495"/>
                </a:solidFill>
                <a:latin typeface="HY견고딕" pitchFamily="18" charset="-127"/>
                <a:ea typeface="HY견고딕" pitchFamily="18" charset="-127"/>
              </a:rPr>
              <a:t>220,000</a:t>
            </a:r>
            <a:endParaRPr kumimoji="0" lang="ko-KR" altLang="en-US" sz="1400" spc="-100" dirty="0">
              <a:solidFill>
                <a:srgbClr val="2C0495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56102" y="4977829"/>
            <a:ext cx="53975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00" dirty="0" smtClean="0">
                <a:solidFill>
                  <a:srgbClr val="4807F0"/>
                </a:solidFill>
                <a:latin typeface="HY견고딕" pitchFamily="18" charset="-127"/>
                <a:ea typeface="HY견고딕" pitchFamily="18" charset="-127"/>
              </a:rPr>
              <a:t>950</a:t>
            </a:r>
            <a:endParaRPr kumimoji="0" lang="ko-KR" altLang="en-US" sz="1400" spc="-100" dirty="0">
              <a:solidFill>
                <a:srgbClr val="4807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5458" y="4977829"/>
            <a:ext cx="755650" cy="3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spc="-100" dirty="0" smtClean="0">
                <a:solidFill>
                  <a:srgbClr val="2C0495"/>
                </a:solidFill>
                <a:latin typeface="HY견고딕" pitchFamily="18" charset="-127"/>
                <a:ea typeface="HY견고딕" pitchFamily="18" charset="-127"/>
              </a:rPr>
              <a:t>1,058</a:t>
            </a:r>
            <a:endParaRPr kumimoji="0" lang="ko-KR" altLang="en-US" sz="1500" spc="-100" dirty="0">
              <a:solidFill>
                <a:srgbClr val="2C0495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3398" y="5725541"/>
            <a:ext cx="7302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1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1997</a:t>
            </a:r>
            <a:endParaRPr kumimoji="0" lang="ko-KR" altLang="en-US" sz="1200" spc="-1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64630" y="5725541"/>
            <a:ext cx="7191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1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endParaRPr kumimoji="0" lang="ko-KR" altLang="en-US" sz="1200" spc="-1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816225" y="5725541"/>
            <a:ext cx="7207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1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1997</a:t>
            </a:r>
            <a:endParaRPr kumimoji="0" lang="ko-KR" altLang="en-US" sz="1200" spc="-1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040188" y="5725541"/>
            <a:ext cx="7207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1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endParaRPr kumimoji="0" lang="ko-KR" altLang="en-US" sz="1200" spc="-1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13103" y="5725541"/>
            <a:ext cx="7191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1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1997</a:t>
            </a:r>
            <a:endParaRPr kumimoji="0" lang="ko-KR" altLang="en-US" sz="1200" spc="-1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883723" y="5725541"/>
            <a:ext cx="7207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1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endParaRPr kumimoji="0" lang="ko-KR" altLang="en-US" sz="1200" spc="-100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0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6" t="66667" r="14342" b="16228"/>
          <a:stretch>
            <a:fillRect/>
          </a:stretch>
        </p:blipFill>
        <p:spPr bwMode="auto">
          <a:xfrm>
            <a:off x="6354763" y="4499991"/>
            <a:ext cx="147796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516216" y="4757081"/>
            <a:ext cx="12444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pc="-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4.6-fold</a:t>
            </a:r>
            <a:endParaRPr kumimoji="0" lang="ko-KR" altLang="en-US" spc="-2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</p:spTree>
    <p:extLst>
      <p:ext uri="{BB962C8B-B14F-4D97-AF65-F5344CB8AC3E}">
        <p14:creationId xmlns:p14="http://schemas.microsoft.com/office/powerpoint/2010/main" val="30352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3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4. Political business support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90580" y="1529060"/>
            <a:ext cx="2147769" cy="1116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78999"/>
                </a:schemeClr>
              </a:gs>
              <a:gs pos="100000">
                <a:schemeClr val="bg1">
                  <a:gamma/>
                  <a:shade val="94118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108448" y="1495531"/>
            <a:ext cx="2549896" cy="11827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78999"/>
                </a:schemeClr>
              </a:gs>
              <a:gs pos="100000">
                <a:schemeClr val="bg1">
                  <a:gamma/>
                  <a:shade val="94118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6097965" y="1503172"/>
            <a:ext cx="2549896" cy="11827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78999"/>
                </a:schemeClr>
              </a:gs>
              <a:gs pos="100000">
                <a:schemeClr val="bg1">
                  <a:gamma/>
                  <a:shade val="94118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sp>
        <p:nvSpPr>
          <p:cNvPr id="52" name="AutoShape 69"/>
          <p:cNvSpPr>
            <a:spLocks noChangeArrowheads="1"/>
          </p:cNvSpPr>
          <p:nvPr/>
        </p:nvSpPr>
        <p:spPr bwMode="auto">
          <a:xfrm>
            <a:off x="408304" y="1426021"/>
            <a:ext cx="2394002" cy="6949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Green Policy</a:t>
            </a:r>
          </a:p>
        </p:txBody>
      </p:sp>
      <p:sp>
        <p:nvSpPr>
          <p:cNvPr id="56" name="AutoShape 69"/>
          <p:cNvSpPr>
            <a:spLocks noChangeArrowheads="1"/>
          </p:cNvSpPr>
          <p:nvPr/>
        </p:nvSpPr>
        <p:spPr bwMode="auto">
          <a:xfrm>
            <a:off x="3093913" y="1426021"/>
            <a:ext cx="2584314" cy="6949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Technical Innovation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Policy</a:t>
            </a:r>
            <a:endParaRPr lang="ko-KR" altLang="en-US" sz="2000" b="1" dirty="0">
              <a:solidFill>
                <a:schemeClr val="bg1"/>
              </a:solidFill>
              <a:latin typeface="Times New Roman" pitchFamily="18" charset="0"/>
              <a:ea typeface="Arial Unicode MS" pitchFamily="50" charset="-127"/>
              <a:cs typeface="Times New Roman" pitchFamily="18" charset="0"/>
            </a:endParaRPr>
          </a:p>
        </p:txBody>
      </p:sp>
      <p:sp>
        <p:nvSpPr>
          <p:cNvPr id="57" name="AutoShape 69"/>
          <p:cNvSpPr>
            <a:spLocks noChangeArrowheads="1"/>
          </p:cNvSpPr>
          <p:nvPr/>
        </p:nvSpPr>
        <p:spPr bwMode="auto">
          <a:xfrm>
            <a:off x="5946063" y="1426021"/>
            <a:ext cx="2668736" cy="6949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Social Support</a:t>
            </a:r>
          </a:p>
          <a:p>
            <a:pPr algn="ctr">
              <a:lnSpc>
                <a:spcPct val="8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Policy</a:t>
            </a:r>
            <a:endParaRPr lang="ko-KR" altLang="en-US" sz="2000" b="1" dirty="0">
              <a:solidFill>
                <a:schemeClr val="bg1"/>
              </a:solidFill>
              <a:latin typeface="Times New Roman" pitchFamily="18" charset="0"/>
              <a:ea typeface="Arial Unicode MS" pitchFamily="50" charset="-127"/>
              <a:cs typeface="Times New Roman" pitchFamily="18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72326" y="2348880"/>
            <a:ext cx="2448000" cy="648072"/>
            <a:chOff x="530992" y="2636912"/>
            <a:chExt cx="2240808" cy="648072"/>
          </a:xfrm>
        </p:grpSpPr>
        <p:sp>
          <p:nvSpPr>
            <p:cNvPr id="60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 smtClean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High Efficient energy 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 smtClean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Equipment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472326" y="3041340"/>
            <a:ext cx="2448000" cy="648072"/>
            <a:chOff x="530992" y="2636912"/>
            <a:chExt cx="2240808" cy="648072"/>
          </a:xfrm>
        </p:grpSpPr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Save energy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Product</a:t>
              </a: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472326" y="3717032"/>
            <a:ext cx="2448000" cy="648072"/>
            <a:chOff x="530992" y="2636912"/>
            <a:chExt cx="2240808" cy="648072"/>
          </a:xfrm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6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Eco-Label Certificated 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Product</a:t>
              </a: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472326" y="4417274"/>
            <a:ext cx="2448000" cy="648072"/>
            <a:chOff x="530992" y="2636912"/>
            <a:chExt cx="2240808" cy="648072"/>
          </a:xfrm>
        </p:grpSpPr>
        <p:sp>
          <p:nvSpPr>
            <p:cNvPr id="68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Recycled Product</a:t>
              </a: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108447" y="2348880"/>
            <a:ext cx="2569779" cy="648072"/>
            <a:chOff x="530992" y="2636912"/>
            <a:chExt cx="2240808" cy="648072"/>
          </a:xfrm>
        </p:grpSpPr>
        <p:sp>
          <p:nvSpPr>
            <p:cNvPr id="83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4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Net Excellent Technology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New Excellent Product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3108447" y="3041340"/>
            <a:ext cx="2569779" cy="648072"/>
            <a:chOff x="530992" y="2636912"/>
            <a:chExt cx="2240808" cy="648072"/>
          </a:xfrm>
        </p:grpSpPr>
        <p:sp>
          <p:nvSpPr>
            <p:cNvPr id="86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K-Mark/Korean Standard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Product</a:t>
              </a: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3108447" y="3717032"/>
            <a:ext cx="2569779" cy="648072"/>
            <a:chOff x="530992" y="2636912"/>
            <a:chExt cx="2240808" cy="648072"/>
          </a:xfrm>
        </p:grpSpPr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90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Good Software /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Good Design Product</a:t>
              </a: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3108447" y="4417274"/>
            <a:ext cx="2569779" cy="648072"/>
            <a:chOff x="530992" y="2636912"/>
            <a:chExt cx="2240808" cy="648072"/>
          </a:xfrm>
        </p:grpSpPr>
        <p:sp>
          <p:nvSpPr>
            <p:cNvPr id="92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93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Excellent Performance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Certificated </a:t>
              </a:r>
              <a:r>
                <a:rPr lang="en-US" altLang="ko-KR" sz="1600" b="0" dirty="0" smtClean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Product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3110400" y="5097584"/>
            <a:ext cx="2569779" cy="648072"/>
            <a:chOff x="530992" y="2636912"/>
            <a:chExt cx="2240808" cy="648072"/>
          </a:xfrm>
        </p:grpSpPr>
        <p:sp>
          <p:nvSpPr>
            <p:cNvPr id="107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08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Patent / Utility Model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Product</a:t>
              </a: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5946063" y="2348880"/>
            <a:ext cx="2569779" cy="648072"/>
            <a:chOff x="530992" y="2636912"/>
            <a:chExt cx="2240808" cy="648072"/>
          </a:xfrm>
        </p:grpSpPr>
        <p:sp>
          <p:nvSpPr>
            <p:cNvPr id="110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11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Disabled person's</a:t>
              </a:r>
            </a:p>
            <a:p>
              <a:pPr algn="ctr"/>
              <a:r>
                <a:rPr lang="en-US" altLang="ko-KR" sz="1600" b="0" dirty="0" smtClean="0">
                  <a:solidFill>
                    <a:schemeClr val="tx1"/>
                  </a:solidFill>
                  <a:cs typeface="Arial" pitchFamily="34" charset="0"/>
                </a:rPr>
                <a:t>Product</a:t>
              </a:r>
              <a:endParaRPr lang="ko-KR" altLang="en-US" sz="1600" b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5946063" y="3041340"/>
            <a:ext cx="2569779" cy="648072"/>
            <a:chOff x="530992" y="2636912"/>
            <a:chExt cx="2240808" cy="648072"/>
          </a:xfrm>
        </p:grpSpPr>
        <p:sp>
          <p:nvSpPr>
            <p:cNvPr id="113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14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Organizations of Patriots 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and Veterans’ Product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5946063" y="3717032"/>
            <a:ext cx="2569779" cy="648072"/>
            <a:chOff x="530992" y="2636912"/>
            <a:chExt cx="2240808" cy="648072"/>
          </a:xfrm>
        </p:grpSpPr>
        <p:sp>
          <p:nvSpPr>
            <p:cNvPr id="116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17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 </a:t>
              </a:r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Woman Business 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Enterprise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5946063" y="4417274"/>
            <a:ext cx="2569779" cy="648072"/>
            <a:chOff x="530992" y="2636912"/>
            <a:chExt cx="2240808" cy="648072"/>
          </a:xfrm>
        </p:grpSpPr>
        <p:sp>
          <p:nvSpPr>
            <p:cNvPr id="119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20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Culture goods</a:t>
              </a:r>
              <a:endParaRPr lang="ko-KR" altLang="en-US" sz="1600" b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5948016" y="5097584"/>
            <a:ext cx="2569779" cy="648072"/>
            <a:chOff x="530992" y="2636912"/>
            <a:chExt cx="2240808" cy="648072"/>
          </a:xfrm>
        </p:grpSpPr>
        <p:sp>
          <p:nvSpPr>
            <p:cNvPr id="122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23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Disabled person-Owned</a:t>
              </a:r>
            </a:p>
            <a:p>
              <a:pPr algn="ctr"/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Enterprise</a:t>
              </a:r>
              <a:endParaRPr lang="ko-KR" altLang="en-US" sz="1600" b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5948016" y="5805264"/>
            <a:ext cx="2569779" cy="648072"/>
            <a:chOff x="530992" y="2636912"/>
            <a:chExt cx="2240808" cy="648072"/>
          </a:xfrm>
        </p:grpSpPr>
        <p:sp>
          <p:nvSpPr>
            <p:cNvPr id="125" name="AutoShape 25"/>
            <p:cNvSpPr>
              <a:spLocks noChangeArrowheads="1"/>
            </p:cNvSpPr>
            <p:nvPr/>
          </p:nvSpPr>
          <p:spPr bwMode="auto">
            <a:xfrm>
              <a:off x="604818" y="2708920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50000">
                  <a:srgbClr val="F5F5F5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26" name="AutoShape 25"/>
            <p:cNvSpPr>
              <a:spLocks noChangeArrowheads="1"/>
            </p:cNvSpPr>
            <p:nvPr/>
          </p:nvSpPr>
          <p:spPr bwMode="auto">
            <a:xfrm>
              <a:off x="530992" y="2636912"/>
              <a:ext cx="2166982" cy="576064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b="1" kern="1200">
                  <a:solidFill>
                    <a:srgbClr val="FF0000"/>
                  </a:solidFill>
                  <a:latin typeface="Arial" pitchFamily="34" charset="0"/>
                  <a:ea typeface="HY헤드라인M" pitchFamily="18" charset="-127"/>
                  <a:cs typeface="+mn-cs"/>
                </a:defRPr>
              </a:lvl9pPr>
            </a:lstStyle>
            <a:p>
              <a:pPr algn="ctr"/>
              <a:r>
                <a:rPr lang="ko-KR" altLang="en-US" sz="1600" b="0" dirty="0">
                  <a:solidFill>
                    <a:schemeClr val="tx1"/>
                  </a:solidFill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1600" b="0" dirty="0">
                  <a:solidFill>
                    <a:schemeClr val="tx1"/>
                  </a:solidFill>
                  <a:cs typeface="Arial" pitchFamily="34" charset="0"/>
                </a:rPr>
                <a:t>Social enterprise</a:t>
              </a:r>
              <a:endParaRPr lang="en-US" altLang="ko-KR" sz="1600" b="0" dirty="0">
                <a:solidFill>
                  <a:schemeClr val="tx1"/>
                </a:solidFill>
                <a:ea typeface="굴림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5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>
          <a:xfrm>
            <a:off x="406140" y="1217689"/>
            <a:ext cx="3661804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8" y="1232980"/>
            <a:ext cx="313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 smtClean="0">
                <a:latin typeface="Times New Roman" pitchFamily="18" charset="0"/>
                <a:cs typeface="Times New Roman" pitchFamily="18" charset="0"/>
              </a:rPr>
              <a:t>Using statistics</a:t>
            </a:r>
            <a:endParaRPr lang="en-US" altLang="ko-KR" sz="2000" b="1" spc="-7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196752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grpSp>
          <p:nvGrpSpPr>
            <p:cNvPr id="34" name="그룹 33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KONEPS statistics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48762" y="1772816"/>
            <a:ext cx="2183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Using institutions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31676"/>
              </p:ext>
            </p:extLst>
          </p:nvPr>
        </p:nvGraphicFramePr>
        <p:xfrm>
          <a:off x="505890" y="2111370"/>
          <a:ext cx="398813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27"/>
                <a:gridCol w="797627"/>
                <a:gridCol w="797627"/>
                <a:gridCol w="797627"/>
                <a:gridCol w="797627"/>
              </a:tblGrid>
              <a:tr h="1680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</a:tr>
              <a:tr h="1680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Buyers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45,055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46,773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48,681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50,366</a:t>
                      </a:r>
                    </a:p>
                  </a:txBody>
                  <a:tcPr marL="84406" marR="84406"/>
                </a:tc>
              </a:tr>
              <a:tr h="1680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Suppliers</a:t>
                      </a:r>
                      <a:endParaRPr lang="ko-KR" altLang="en-US" sz="1200" b="1" kern="1200" spc="-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243,621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267,963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293,418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320,983</a:t>
                      </a: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410579" y="5157192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Functional usage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89268"/>
              </p:ext>
            </p:extLst>
          </p:nvPr>
        </p:nvGraphicFramePr>
        <p:xfrm>
          <a:off x="528180" y="5589240"/>
          <a:ext cx="399210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6"/>
                <a:gridCol w="1063503"/>
                <a:gridCol w="1261917"/>
                <a:gridCol w="998025"/>
              </a:tblGrid>
              <a:tr h="207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Year</a:t>
                      </a:r>
                      <a:endParaRPr lang="ko-KR" altLang="en-US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Bid</a:t>
                      </a:r>
                      <a:endParaRPr lang="ko-KR" altLang="en-US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Paymant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</a:tr>
              <a:tr h="2053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246,960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771,461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827,753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410579" y="3140968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e-Bidding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81043"/>
              </p:ext>
            </p:extLst>
          </p:nvPr>
        </p:nvGraphicFramePr>
        <p:xfrm>
          <a:off x="569778" y="3561710"/>
          <a:ext cx="3888432" cy="125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36104"/>
                <a:gridCol w="905844"/>
                <a:gridCol w="894356"/>
              </a:tblGrid>
              <a:tr h="207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205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Num. of Bid 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279,648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238,399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246,960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205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Participants(M)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205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Amount(M$)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39,661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34,932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40,723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38" name="직사각형 37"/>
          <p:cNvSpPr/>
          <p:nvPr/>
        </p:nvSpPr>
        <p:spPr>
          <a:xfrm>
            <a:off x="4615408" y="1772816"/>
            <a:ext cx="2093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Num. of catalogs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639734" y="3212976"/>
            <a:ext cx="1476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Call center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35572"/>
              </p:ext>
            </p:extLst>
          </p:nvPr>
        </p:nvGraphicFramePr>
        <p:xfrm>
          <a:off x="4716016" y="2111370"/>
          <a:ext cx="4032448" cy="60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224136"/>
                <a:gridCol w="1944216"/>
              </a:tblGrid>
              <a:tr h="20788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Shopping mall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205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Num.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2,848,004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127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409,898(7,500suppliers)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0605"/>
              </p:ext>
            </p:extLst>
          </p:nvPr>
        </p:nvGraphicFramePr>
        <p:xfrm>
          <a:off x="4708103" y="3573016"/>
          <a:ext cx="3888432" cy="224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73"/>
                <a:gridCol w="826467"/>
                <a:gridCol w="792088"/>
                <a:gridCol w="821804"/>
              </a:tblGrid>
              <a:tr h="1187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204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Suggestions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3,550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3,145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2,572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92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for failures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2,310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16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use system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599,549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661,645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703,789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91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for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contract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582,000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627,139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771,758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9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Call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9,705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9,495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762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10,044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  <a:tr h="205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1,197,114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1,301,828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1,488,569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5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>
          <a:xfrm>
            <a:off x="406140" y="1316184"/>
            <a:ext cx="3661804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8" y="1331475"/>
            <a:ext cx="313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Use state  of each process</a:t>
            </a: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292080" y="1699137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Num. of contract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1679392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Num. of Bid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419872" y="1837380"/>
            <a:ext cx="360040" cy="57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789606" y="1865125"/>
            <a:ext cx="36004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4932040" y="1853025"/>
            <a:ext cx="360040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64288" y="1679392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of Payment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grpSp>
          <p:nvGrpSpPr>
            <p:cNvPr id="34" name="그룹 33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KONEPS statistics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graphicFrame>
        <p:nvGraphicFramePr>
          <p:cNvPr id="18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963810"/>
              </p:ext>
            </p:extLst>
          </p:nvPr>
        </p:nvGraphicFramePr>
        <p:xfrm>
          <a:off x="102393" y="2057400"/>
          <a:ext cx="893921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23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>
          <a:xfrm>
            <a:off x="406140" y="1316184"/>
            <a:ext cx="3661804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8" y="1331475"/>
            <a:ext cx="313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 smtClean="0">
                <a:latin typeface="Times New Roman" pitchFamily="18" charset="0"/>
                <a:cs typeface="Times New Roman" pitchFamily="18" charset="0"/>
              </a:rPr>
              <a:t>Unusual </a:t>
            </a:r>
            <a:r>
              <a:rPr lang="en-US" altLang="ko-KR" sz="2000" b="1" spc="-70" dirty="0" err="1" smtClean="0">
                <a:latin typeface="Times New Roman" pitchFamily="18" charset="0"/>
                <a:cs typeface="Times New Roman" pitchFamily="18" charset="0"/>
              </a:rPr>
              <a:t>statistcs</a:t>
            </a:r>
            <a:endParaRPr lang="en-US" altLang="ko-KR" sz="2000" b="1" spc="-7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grpSp>
          <p:nvGrpSpPr>
            <p:cNvPr id="34" name="그룹 33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KONEPS statistics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06140" y="1772816"/>
            <a:ext cx="8516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SzPct val="100000"/>
              <a:buBlip>
                <a:blip r:embed="rId4"/>
              </a:buBlip>
              <a:defRPr/>
            </a:pP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Tender </a:t>
            </a:r>
            <a:r>
              <a:rPr lang="en-US" altLang="ko-KR" sz="2000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which was participated the largest number of </a:t>
            </a: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company</a:t>
            </a:r>
          </a:p>
          <a:p>
            <a:pPr>
              <a:buSzPct val="100000"/>
              <a:defRPr/>
            </a:pPr>
            <a:r>
              <a:rPr lang="en-US" altLang="ko-KR" sz="2000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(</a:t>
            </a:r>
            <a:r>
              <a:rPr lang="en-US" altLang="ko-KR" b="1" spc="-80" dirty="0" smtClean="0">
                <a:solidFill>
                  <a:srgbClr val="2D1FE1"/>
                </a:solidFill>
                <a:latin typeface="+mn-ea"/>
                <a:cs typeface="Arial" pitchFamily="34" charset="0"/>
              </a:rPr>
              <a:t>7,005 companies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)</a:t>
            </a:r>
          </a:p>
          <a:p>
            <a:pPr>
              <a:buSzPct val="100000"/>
              <a:defRPr/>
            </a:pPr>
            <a:endParaRPr lang="en-US" altLang="ko-KR" sz="1000" b="1" spc="-60" dirty="0" smtClean="0">
              <a:solidFill>
                <a:srgbClr val="2D1FE1"/>
              </a:solidFill>
              <a:latin typeface="+mn-ea"/>
              <a:cs typeface="Arial" pitchFamily="34" charset="0"/>
            </a:endParaRP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>
                <a:latin typeface="Arial" pitchFamily="34" charset="0"/>
                <a:cs typeface="Arial" pitchFamily="34" charset="0"/>
              </a:rPr>
              <a:t>Title: 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Replacement of High-voltage cable for </a:t>
            </a:r>
            <a:r>
              <a:rPr lang="en-US" altLang="ko-KR" spc="-80" dirty="0" err="1" smtClean="0">
                <a:latin typeface="Arial" pitchFamily="34" charset="0"/>
                <a:cs typeface="Arial" pitchFamily="34" charset="0"/>
              </a:rPr>
              <a:t>Jamsil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 arena </a:t>
            </a:r>
            <a:endParaRPr lang="en-US" altLang="ko-KR" spc="-80" dirty="0">
              <a:latin typeface="Arial" pitchFamily="34" charset="0"/>
              <a:cs typeface="Arial" pitchFamily="34" charset="0"/>
            </a:endParaRP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>
                <a:latin typeface="Arial" pitchFamily="34" charset="0"/>
                <a:cs typeface="Arial" pitchFamily="34" charset="0"/>
              </a:rPr>
              <a:t>Announcement agency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: Seoul city</a:t>
            </a:r>
            <a:endParaRPr lang="en-US" altLang="ko-KR" spc="-80" dirty="0">
              <a:latin typeface="Arial" pitchFamily="34" charset="0"/>
              <a:cs typeface="Arial" pitchFamily="34" charset="0"/>
            </a:endParaRP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>
                <a:latin typeface="Arial" pitchFamily="34" charset="0"/>
                <a:cs typeface="Arial" pitchFamily="34" charset="0"/>
              </a:rPr>
              <a:t>Budget: 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900,900,000KRW</a:t>
            </a:r>
            <a:endParaRPr lang="en-US" altLang="ko-KR" spc="-80" dirty="0">
              <a:latin typeface="Arial" pitchFamily="34" charset="0"/>
              <a:cs typeface="Arial" pitchFamily="34" charset="0"/>
            </a:endParaRP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>
                <a:latin typeface="Arial" pitchFamily="34" charset="0"/>
                <a:cs typeface="Arial" pitchFamily="34" charset="0"/>
              </a:rPr>
              <a:t>Awarded company: </a:t>
            </a:r>
            <a:r>
              <a:rPr lang="en-US" altLang="ko-KR" spc="-80" dirty="0" err="1" smtClean="0">
                <a:latin typeface="Arial" pitchFamily="34" charset="0"/>
                <a:cs typeface="Arial" pitchFamily="34" charset="0"/>
              </a:rPr>
              <a:t>Sungsan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 control Inc.</a:t>
            </a:r>
            <a:endParaRPr lang="en-US" altLang="ko-KR" spc="-80" dirty="0">
              <a:latin typeface="Arial" pitchFamily="34" charset="0"/>
              <a:cs typeface="Arial" pitchFamily="34" charset="0"/>
            </a:endParaRP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>
                <a:latin typeface="Arial" pitchFamily="34" charset="0"/>
                <a:cs typeface="Arial" pitchFamily="34" charset="0"/>
              </a:rPr>
              <a:t>Bidding price: 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776,662,180KRW(86.745% </a:t>
            </a:r>
            <a:r>
              <a:rPr lang="en-US" altLang="ko-KR" spc="-80" dirty="0">
                <a:latin typeface="Arial" pitchFamily="34" charset="0"/>
                <a:cs typeface="Arial" pitchFamily="34" charset="0"/>
              </a:rPr>
              <a:t>budget vs.)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06140" y="4725144"/>
            <a:ext cx="8516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4"/>
              </a:buBlip>
              <a:defRPr/>
            </a:pPr>
            <a:r>
              <a:rPr lang="en-US" altLang="ko-KR" sz="2000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Company which participated the largest number of  Bid</a:t>
            </a:r>
          </a:p>
          <a:p>
            <a:pPr>
              <a:lnSpc>
                <a:spcPct val="150000"/>
              </a:lnSpc>
              <a:buSzPct val="100000"/>
              <a:defRPr/>
            </a:pPr>
            <a:endParaRPr lang="en-US" altLang="ko-KR" sz="1000" b="1" spc="-60" dirty="0" smtClean="0">
              <a:solidFill>
                <a:srgbClr val="2D1FE1"/>
              </a:solidFill>
              <a:latin typeface="+mn-ea"/>
              <a:cs typeface="Arial" pitchFamily="34" charset="0"/>
            </a:endParaRP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+mn-ea"/>
                <a:cs typeface="Arial" pitchFamily="34" charset="0"/>
              </a:rPr>
              <a:t>Company name: </a:t>
            </a:r>
            <a:r>
              <a:rPr lang="en-US" altLang="ko-KR" sz="1600" dirty="0"/>
              <a:t>JAYEON ENGINEERING </a:t>
            </a:r>
            <a:r>
              <a:rPr lang="en-US" altLang="ko-KR" sz="1600" dirty="0" smtClean="0"/>
              <a:t>CO.LTD</a:t>
            </a:r>
          </a:p>
          <a:p>
            <a:pPr marL="508000" indent="-28575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+mn-ea"/>
                <a:cs typeface="Arial" pitchFamily="34" charset="0"/>
              </a:rPr>
              <a:t>Number of bid: 2</a:t>
            </a:r>
            <a:r>
              <a:rPr lang="en-US" altLang="ko-KR" sz="1600" b="1" spc="-80" dirty="0" smtClean="0">
                <a:solidFill>
                  <a:srgbClr val="2D1FE1"/>
                </a:solidFill>
                <a:latin typeface="+mn-ea"/>
                <a:cs typeface="Arial" pitchFamily="34" charset="0"/>
              </a:rPr>
              <a:t>,984</a:t>
            </a:r>
            <a:r>
              <a:rPr lang="ko-KR" altLang="en-US" sz="1600" b="1" spc="-80" dirty="0" smtClean="0">
                <a:solidFill>
                  <a:srgbClr val="2D1FE1"/>
                </a:solidFill>
                <a:latin typeface="+mn-ea"/>
                <a:cs typeface="Arial" pitchFamily="34" charset="0"/>
              </a:rPr>
              <a:t>회</a:t>
            </a:r>
            <a:r>
              <a:rPr lang="en-US" altLang="ko-KR" sz="1600" spc="-80" dirty="0" smtClean="0">
                <a:latin typeface="+mn-ea"/>
                <a:cs typeface="Arial" pitchFamily="34" charset="0"/>
              </a:rPr>
              <a:t>(</a:t>
            </a:r>
            <a:r>
              <a:rPr lang="ko-KR" altLang="en-US" sz="1600" spc="-80" dirty="0" smtClean="0">
                <a:latin typeface="+mn-ea"/>
                <a:cs typeface="Arial" pitchFamily="34" charset="0"/>
              </a:rPr>
              <a:t>낙찰 </a:t>
            </a:r>
            <a:r>
              <a:rPr lang="en-US" altLang="ko-KR" sz="1600" spc="-80" dirty="0" smtClean="0">
                <a:latin typeface="+mn-ea"/>
                <a:cs typeface="Arial" pitchFamily="34" charset="0"/>
              </a:rPr>
              <a:t>21</a:t>
            </a:r>
            <a:r>
              <a:rPr lang="ko-KR" altLang="en-US" sz="1600" spc="-80" dirty="0" smtClean="0">
                <a:latin typeface="+mn-ea"/>
                <a:cs typeface="Arial" pitchFamily="34" charset="0"/>
              </a:rPr>
              <a:t>회</a:t>
            </a:r>
            <a:r>
              <a:rPr lang="en-US" altLang="ko-KR" sz="1600" spc="-80" dirty="0" smtClean="0">
                <a:latin typeface="+mn-ea"/>
                <a:cs typeface="Arial" pitchFamily="34" charset="0"/>
              </a:rPr>
              <a:t>, 0.7%)</a:t>
            </a:r>
            <a:endParaRPr lang="en-US" altLang="ko-KR" sz="1600" spc="-80" dirty="0"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>
          <a:xfrm>
            <a:off x="406140" y="1316184"/>
            <a:ext cx="3900784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859258" y="1331475"/>
            <a:ext cx="3447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International Recognition</a:t>
            </a:r>
          </a:p>
        </p:txBody>
      </p:sp>
      <p:pic>
        <p:nvPicPr>
          <p:cNvPr id="59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grpSp>
          <p:nvGrpSpPr>
            <p:cNvPr id="39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SzPct val="100000"/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6. </a:t>
              </a:r>
              <a:r>
                <a:rPr lang="en-US" altLang="ko-KR" sz="2400" b="1" spc="-70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International Recognition</a:t>
              </a: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677109" y="1764368"/>
            <a:ext cx="79993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pPr>
            <a:r>
              <a:rPr kumimoji="0" lang="en-US" altLang="ko-KR" sz="2000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ko-KR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UN Public UN Public Service Award (2003), Global IT Excellence 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Award (</a:t>
            </a:r>
            <a:r>
              <a:rPr lang="en-US" altLang="ko-KR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2006), e-Asia Award (2007)</a:t>
            </a:r>
          </a:p>
        </p:txBody>
      </p:sp>
      <p:pic>
        <p:nvPicPr>
          <p:cNvPr id="26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09" y="3376784"/>
            <a:ext cx="178610" cy="24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 descr="C:\Documents and Settings\jy\바탕 화면\png\무제-2 사본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37" t="37001" r="5501" b="5235"/>
          <a:stretch>
            <a:fillRect/>
          </a:stretch>
        </p:blipFill>
        <p:spPr bwMode="auto">
          <a:xfrm>
            <a:off x="939800" y="3143248"/>
            <a:ext cx="7205003" cy="34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그룹 56"/>
          <p:cNvGrpSpPr>
            <a:grpSpLocks/>
          </p:cNvGrpSpPr>
          <p:nvPr/>
        </p:nvGrpSpPr>
        <p:grpSpPr bwMode="auto">
          <a:xfrm>
            <a:off x="3992563" y="4310063"/>
            <a:ext cx="3006725" cy="1068387"/>
            <a:chOff x="4148794" y="4513239"/>
            <a:chExt cx="2601695" cy="969270"/>
          </a:xfrm>
        </p:grpSpPr>
        <p:sp>
          <p:nvSpPr>
            <p:cNvPr id="30" name="자유형 29"/>
            <p:cNvSpPr/>
            <p:nvPr/>
          </p:nvSpPr>
          <p:spPr bwMode="auto">
            <a:xfrm rot="1716351">
              <a:off x="4148794" y="4595331"/>
              <a:ext cx="2491803" cy="875656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39975" y="265059"/>
                    <a:pt x="1531462" y="36818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9538" y="83550"/>
                    <a:pt x="866651" y="287676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  <a:alpha val="49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  <a:alpha val="8000"/>
                  </a:schemeClr>
                </a:gs>
              </a:gsLst>
              <a:lin ang="1080000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1" name="자유형 30"/>
            <p:cNvSpPr/>
            <p:nvPr/>
          </p:nvSpPr>
          <p:spPr bwMode="auto">
            <a:xfrm rot="1586627">
              <a:off x="4222971" y="4513239"/>
              <a:ext cx="2527518" cy="969270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alpha val="9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grpSp>
        <p:nvGrpSpPr>
          <p:cNvPr id="32" name="그룹 57"/>
          <p:cNvGrpSpPr>
            <a:grpSpLocks/>
          </p:cNvGrpSpPr>
          <p:nvPr/>
        </p:nvGrpSpPr>
        <p:grpSpPr bwMode="auto">
          <a:xfrm flipH="1">
            <a:off x="1973263" y="4210050"/>
            <a:ext cx="2241550" cy="858838"/>
            <a:chOff x="4201245" y="4513239"/>
            <a:chExt cx="2560675" cy="969270"/>
          </a:xfrm>
        </p:grpSpPr>
        <p:sp>
          <p:nvSpPr>
            <p:cNvPr id="33" name="자유형 32"/>
            <p:cNvSpPr/>
            <p:nvPr/>
          </p:nvSpPr>
          <p:spPr bwMode="auto">
            <a:xfrm rot="1717202">
              <a:off x="4201245" y="4588487"/>
              <a:ext cx="2560675" cy="874313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39975" y="265059"/>
                    <a:pt x="1531462" y="36818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9538" y="83550"/>
                    <a:pt x="866651" y="287676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  <a:alpha val="49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  <a:alpha val="8000"/>
                  </a:schemeClr>
                </a:gs>
              </a:gsLst>
              <a:lin ang="1080000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4" name="자유형 33"/>
            <p:cNvSpPr/>
            <p:nvPr/>
          </p:nvSpPr>
          <p:spPr bwMode="auto">
            <a:xfrm rot="1586627">
              <a:off x="4223007" y="4513239"/>
              <a:ext cx="2528032" cy="969270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913" h="969270">
                  <a:moveTo>
                    <a:pt x="0" y="969270"/>
                  </a:moveTo>
                  <a:cubicBezTo>
                    <a:pt x="813653" y="119220"/>
                    <a:pt x="1529174" y="22026"/>
                    <a:pt x="2365050" y="77560"/>
                  </a:cubicBezTo>
                  <a:lnTo>
                    <a:pt x="2337796" y="0"/>
                  </a:lnTo>
                  <a:lnTo>
                    <a:pt x="2526913" y="164423"/>
                  </a:lnTo>
                  <a:lnTo>
                    <a:pt x="2337796" y="306061"/>
                  </a:lnTo>
                  <a:lnTo>
                    <a:pt x="2362898" y="241024"/>
                  </a:lnTo>
                  <a:cubicBezTo>
                    <a:pt x="1721555" y="108611"/>
                    <a:pt x="847035" y="140845"/>
                    <a:pt x="0" y="969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alpha val="9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grpSp>
        <p:nvGrpSpPr>
          <p:cNvPr id="35" name="그룹 67"/>
          <p:cNvGrpSpPr>
            <a:grpSpLocks/>
          </p:cNvGrpSpPr>
          <p:nvPr/>
        </p:nvGrpSpPr>
        <p:grpSpPr bwMode="auto">
          <a:xfrm>
            <a:off x="3714750" y="4552950"/>
            <a:ext cx="422275" cy="654050"/>
            <a:chOff x="3672288" y="4764348"/>
            <a:chExt cx="422915" cy="653885"/>
          </a:xfrm>
        </p:grpSpPr>
        <p:sp>
          <p:nvSpPr>
            <p:cNvPr id="36" name="자유형 35"/>
            <p:cNvSpPr/>
            <p:nvPr/>
          </p:nvSpPr>
          <p:spPr bwMode="auto">
            <a:xfrm rot="17391638" flipH="1">
              <a:off x="3579856" y="4902885"/>
              <a:ext cx="652297" cy="378398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5270 h 965270"/>
                <a:gd name="connsiteX1" fmla="*/ 2365050 w 2526913"/>
                <a:gd name="connsiteY1" fmla="*/ 73560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688905 h 688905"/>
                <a:gd name="connsiteX1" fmla="*/ 2079739 w 2370030"/>
                <a:gd name="connsiteY1" fmla="*/ 79716 h 688905"/>
                <a:gd name="connsiteX2" fmla="*/ 2018605 w 2370030"/>
                <a:gd name="connsiteY2" fmla="*/ 0 h 688905"/>
                <a:gd name="connsiteX3" fmla="*/ 2370030 w 2370030"/>
                <a:gd name="connsiteY3" fmla="*/ 160423 h 688905"/>
                <a:gd name="connsiteX4" fmla="*/ 2198203 w 2370030"/>
                <a:gd name="connsiteY4" fmla="*/ 301344 h 688905"/>
                <a:gd name="connsiteX5" fmla="*/ 2131902 w 2370030"/>
                <a:gd name="connsiteY5" fmla="*/ 220736 h 688905"/>
                <a:gd name="connsiteX6" fmla="*/ 1 w 2370030"/>
                <a:gd name="connsiteY6" fmla="*/ 688905 h 688905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98203 w 2370030"/>
                <a:gd name="connsiteY4" fmla="*/ 280125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0 w 1486828"/>
                <a:gd name="connsiteY0" fmla="*/ 380814 h 380814"/>
                <a:gd name="connsiteX1" fmla="*/ 1196537 w 1486828"/>
                <a:gd name="connsiteY1" fmla="*/ 59477 h 380814"/>
                <a:gd name="connsiteX2" fmla="*/ 1126675 w 1486828"/>
                <a:gd name="connsiteY2" fmla="*/ 980 h 380814"/>
                <a:gd name="connsiteX3" fmla="*/ 1486828 w 1486828"/>
                <a:gd name="connsiteY3" fmla="*/ 140184 h 380814"/>
                <a:gd name="connsiteX4" fmla="*/ 1266142 w 1486828"/>
                <a:gd name="connsiteY4" fmla="*/ 267811 h 380814"/>
                <a:gd name="connsiteX5" fmla="*/ 1248700 w 1486828"/>
                <a:gd name="connsiteY5" fmla="*/ 200497 h 380814"/>
                <a:gd name="connsiteX6" fmla="*/ 0 w 1486828"/>
                <a:gd name="connsiteY6" fmla="*/ 380814 h 38081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266142 w 1486828"/>
                <a:gd name="connsiteY4" fmla="*/ 266831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352448 w 1486828"/>
                <a:gd name="connsiteY1" fmla="*/ 6712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163504 w 1486828"/>
                <a:gd name="connsiteY4" fmla="*/ 239085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28360 w 1486828"/>
                <a:gd name="connsiteY5" fmla="*/ 139476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75776 w 1548453"/>
                <a:gd name="connsiteY4" fmla="*/ 214246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44888 w 1548453"/>
                <a:gd name="connsiteY2" fmla="*/ 21076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009 w 1511068"/>
                <a:gd name="connsiteY2" fmla="*/ 16971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357 w 1511068"/>
                <a:gd name="connsiteY2" fmla="*/ 20165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30050"/>
                <a:gd name="connsiteY0" fmla="*/ 378358 h 378358"/>
                <a:gd name="connsiteX1" fmla="*/ 1352448 w 1530050"/>
                <a:gd name="connsiteY1" fmla="*/ 65651 h 378358"/>
                <a:gd name="connsiteX2" fmla="*/ 1366357 w 1530050"/>
                <a:gd name="connsiteY2" fmla="*/ 20165 h 378358"/>
                <a:gd name="connsiteX3" fmla="*/ 1530050 w 1530050"/>
                <a:gd name="connsiteY3" fmla="*/ 144034 h 378358"/>
                <a:gd name="connsiteX4" fmla="*/ 1256483 w 1530050"/>
                <a:gd name="connsiteY4" fmla="*/ 206593 h 378358"/>
                <a:gd name="connsiteX5" fmla="*/ 1290229 w 1530050"/>
                <a:gd name="connsiteY5" fmla="*/ 171296 h 378358"/>
                <a:gd name="connsiteX6" fmla="*/ 0 w 1530050"/>
                <a:gd name="connsiteY6" fmla="*/ 378358 h 378358"/>
                <a:gd name="connsiteX0" fmla="*/ 0 w 1493466"/>
                <a:gd name="connsiteY0" fmla="*/ 377968 h 377968"/>
                <a:gd name="connsiteX1" fmla="*/ 1315864 w 1493466"/>
                <a:gd name="connsiteY1" fmla="*/ 65651 h 377968"/>
                <a:gd name="connsiteX2" fmla="*/ 1329773 w 1493466"/>
                <a:gd name="connsiteY2" fmla="*/ 20165 h 377968"/>
                <a:gd name="connsiteX3" fmla="*/ 1493466 w 1493466"/>
                <a:gd name="connsiteY3" fmla="*/ 144034 h 377968"/>
                <a:gd name="connsiteX4" fmla="*/ 1219899 w 1493466"/>
                <a:gd name="connsiteY4" fmla="*/ 206593 h 377968"/>
                <a:gd name="connsiteX5" fmla="*/ 1253645 w 1493466"/>
                <a:gd name="connsiteY5" fmla="*/ 171296 h 377968"/>
                <a:gd name="connsiteX6" fmla="*/ 0 w 1493466"/>
                <a:gd name="connsiteY6" fmla="*/ 377968 h 37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466" h="377968">
                  <a:moveTo>
                    <a:pt x="0" y="377968"/>
                  </a:moveTo>
                  <a:cubicBezTo>
                    <a:pt x="336086" y="47727"/>
                    <a:pt x="846511" y="0"/>
                    <a:pt x="1315864" y="65651"/>
                  </a:cubicBezTo>
                  <a:cubicBezTo>
                    <a:pt x="1315879" y="49615"/>
                    <a:pt x="1329758" y="36201"/>
                    <a:pt x="1329773" y="20165"/>
                  </a:cubicBezTo>
                  <a:lnTo>
                    <a:pt x="1493466" y="144034"/>
                  </a:lnTo>
                  <a:lnTo>
                    <a:pt x="1219899" y="206593"/>
                  </a:lnTo>
                  <a:lnTo>
                    <a:pt x="1253645" y="171296"/>
                  </a:lnTo>
                  <a:cubicBezTo>
                    <a:pt x="1018678" y="118539"/>
                    <a:pt x="410336" y="5277"/>
                    <a:pt x="0" y="377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  <a:alpha val="49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  <a:alpha val="8000"/>
                  </a:schemeClr>
                </a:gs>
              </a:gsLst>
              <a:lin ang="1080000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7" name="자유형 36"/>
            <p:cNvSpPr/>
            <p:nvPr/>
          </p:nvSpPr>
          <p:spPr bwMode="auto">
            <a:xfrm rot="17461732" flipH="1">
              <a:off x="3535338" y="4901298"/>
              <a:ext cx="652298" cy="378398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5270 h 965270"/>
                <a:gd name="connsiteX1" fmla="*/ 2365050 w 2526913"/>
                <a:gd name="connsiteY1" fmla="*/ 73560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688905 h 688905"/>
                <a:gd name="connsiteX1" fmla="*/ 2079739 w 2370030"/>
                <a:gd name="connsiteY1" fmla="*/ 79716 h 688905"/>
                <a:gd name="connsiteX2" fmla="*/ 2018605 w 2370030"/>
                <a:gd name="connsiteY2" fmla="*/ 0 h 688905"/>
                <a:gd name="connsiteX3" fmla="*/ 2370030 w 2370030"/>
                <a:gd name="connsiteY3" fmla="*/ 160423 h 688905"/>
                <a:gd name="connsiteX4" fmla="*/ 2198203 w 2370030"/>
                <a:gd name="connsiteY4" fmla="*/ 301344 h 688905"/>
                <a:gd name="connsiteX5" fmla="*/ 2131902 w 2370030"/>
                <a:gd name="connsiteY5" fmla="*/ 220736 h 688905"/>
                <a:gd name="connsiteX6" fmla="*/ 1 w 2370030"/>
                <a:gd name="connsiteY6" fmla="*/ 688905 h 688905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98203 w 2370030"/>
                <a:gd name="connsiteY4" fmla="*/ 280125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0 w 1486828"/>
                <a:gd name="connsiteY0" fmla="*/ 380814 h 380814"/>
                <a:gd name="connsiteX1" fmla="*/ 1196537 w 1486828"/>
                <a:gd name="connsiteY1" fmla="*/ 59477 h 380814"/>
                <a:gd name="connsiteX2" fmla="*/ 1126675 w 1486828"/>
                <a:gd name="connsiteY2" fmla="*/ 980 h 380814"/>
                <a:gd name="connsiteX3" fmla="*/ 1486828 w 1486828"/>
                <a:gd name="connsiteY3" fmla="*/ 140184 h 380814"/>
                <a:gd name="connsiteX4" fmla="*/ 1266142 w 1486828"/>
                <a:gd name="connsiteY4" fmla="*/ 267811 h 380814"/>
                <a:gd name="connsiteX5" fmla="*/ 1248700 w 1486828"/>
                <a:gd name="connsiteY5" fmla="*/ 200497 h 380814"/>
                <a:gd name="connsiteX6" fmla="*/ 0 w 1486828"/>
                <a:gd name="connsiteY6" fmla="*/ 380814 h 38081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266142 w 1486828"/>
                <a:gd name="connsiteY4" fmla="*/ 266831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352448 w 1486828"/>
                <a:gd name="connsiteY1" fmla="*/ 6712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163504 w 1486828"/>
                <a:gd name="connsiteY4" fmla="*/ 239085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28360 w 1486828"/>
                <a:gd name="connsiteY5" fmla="*/ 139476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75776 w 1548453"/>
                <a:gd name="connsiteY4" fmla="*/ 214246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44888 w 1548453"/>
                <a:gd name="connsiteY2" fmla="*/ 21076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009 w 1511068"/>
                <a:gd name="connsiteY2" fmla="*/ 16971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357 w 1511068"/>
                <a:gd name="connsiteY2" fmla="*/ 20165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30050"/>
                <a:gd name="connsiteY0" fmla="*/ 378358 h 378358"/>
                <a:gd name="connsiteX1" fmla="*/ 1352448 w 1530050"/>
                <a:gd name="connsiteY1" fmla="*/ 65651 h 378358"/>
                <a:gd name="connsiteX2" fmla="*/ 1366357 w 1530050"/>
                <a:gd name="connsiteY2" fmla="*/ 20165 h 378358"/>
                <a:gd name="connsiteX3" fmla="*/ 1530050 w 1530050"/>
                <a:gd name="connsiteY3" fmla="*/ 144034 h 378358"/>
                <a:gd name="connsiteX4" fmla="*/ 1256483 w 1530050"/>
                <a:gd name="connsiteY4" fmla="*/ 206593 h 378358"/>
                <a:gd name="connsiteX5" fmla="*/ 1290229 w 1530050"/>
                <a:gd name="connsiteY5" fmla="*/ 171296 h 378358"/>
                <a:gd name="connsiteX6" fmla="*/ 0 w 1530050"/>
                <a:gd name="connsiteY6" fmla="*/ 378358 h 378358"/>
                <a:gd name="connsiteX0" fmla="*/ 0 w 1493466"/>
                <a:gd name="connsiteY0" fmla="*/ 377968 h 377968"/>
                <a:gd name="connsiteX1" fmla="*/ 1315864 w 1493466"/>
                <a:gd name="connsiteY1" fmla="*/ 65651 h 377968"/>
                <a:gd name="connsiteX2" fmla="*/ 1329773 w 1493466"/>
                <a:gd name="connsiteY2" fmla="*/ 20165 h 377968"/>
                <a:gd name="connsiteX3" fmla="*/ 1493466 w 1493466"/>
                <a:gd name="connsiteY3" fmla="*/ 144034 h 377968"/>
                <a:gd name="connsiteX4" fmla="*/ 1219899 w 1493466"/>
                <a:gd name="connsiteY4" fmla="*/ 206593 h 377968"/>
                <a:gd name="connsiteX5" fmla="*/ 1253645 w 1493466"/>
                <a:gd name="connsiteY5" fmla="*/ 171296 h 377968"/>
                <a:gd name="connsiteX6" fmla="*/ 0 w 1493466"/>
                <a:gd name="connsiteY6" fmla="*/ 377968 h 37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466" h="377968">
                  <a:moveTo>
                    <a:pt x="0" y="377968"/>
                  </a:moveTo>
                  <a:cubicBezTo>
                    <a:pt x="336086" y="47727"/>
                    <a:pt x="846511" y="0"/>
                    <a:pt x="1315864" y="65651"/>
                  </a:cubicBezTo>
                  <a:cubicBezTo>
                    <a:pt x="1315879" y="49615"/>
                    <a:pt x="1329758" y="36201"/>
                    <a:pt x="1329773" y="20165"/>
                  </a:cubicBezTo>
                  <a:lnTo>
                    <a:pt x="1493466" y="144034"/>
                  </a:lnTo>
                  <a:lnTo>
                    <a:pt x="1219899" y="206593"/>
                  </a:lnTo>
                  <a:lnTo>
                    <a:pt x="1253645" y="171296"/>
                  </a:lnTo>
                  <a:cubicBezTo>
                    <a:pt x="1018678" y="118539"/>
                    <a:pt x="410336" y="5277"/>
                    <a:pt x="0" y="377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alpha val="9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38" name="양쪽 모서리가 둥근 사각형 37"/>
          <p:cNvSpPr/>
          <p:nvPr/>
        </p:nvSpPr>
        <p:spPr bwMode="auto">
          <a:xfrm>
            <a:off x="3929063" y="3228975"/>
            <a:ext cx="1365250" cy="981075"/>
          </a:xfrm>
          <a:prstGeom prst="round2SameRect">
            <a:avLst>
              <a:gd name="adj1" fmla="val 9858"/>
              <a:gd name="adj2" fmla="val 0"/>
            </a:avLst>
          </a:prstGeom>
          <a:solidFill>
            <a:srgbClr val="0070C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en-US" altLang="ko-KR" sz="12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42" name="이등변 삼각형 41"/>
          <p:cNvSpPr/>
          <p:nvPr/>
        </p:nvSpPr>
        <p:spPr bwMode="auto">
          <a:xfrm rot="13123934">
            <a:off x="3800475" y="3336925"/>
            <a:ext cx="269875" cy="555625"/>
          </a:xfrm>
          <a:prstGeom prst="triangle">
            <a:avLst/>
          </a:prstGeom>
          <a:solidFill>
            <a:srgbClr val="0070C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ko-KR" altLang="en-US" sz="20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43" name="직사각형 42"/>
          <p:cNvSpPr/>
          <p:nvPr/>
        </p:nvSpPr>
        <p:spPr bwMode="auto">
          <a:xfrm>
            <a:off x="3960813" y="3578225"/>
            <a:ext cx="1301750" cy="595313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Mongolian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e-GP System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10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(2012)</a:t>
            </a:r>
            <a:endParaRPr kumimoji="0" lang="ko-KR" altLang="en-US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4111625" y="3267075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93825" latinLnBrk="0">
              <a:spcBef>
                <a:spcPct val="50000"/>
              </a:spcBef>
            </a:pPr>
            <a:r>
              <a:rPr kumimoji="0" lang="en-US" altLang="ko-KR" sz="1700" b="1">
                <a:solidFill>
                  <a:schemeClr val="bg1"/>
                </a:solidFill>
                <a:latin typeface="Century Gothic" pitchFamily="34" charset="0"/>
                <a:ea typeface="다음_SemiBold"/>
                <a:cs typeface="다음_SemiBold"/>
              </a:rPr>
              <a:t>Mongolia</a:t>
            </a:r>
          </a:p>
        </p:txBody>
      </p:sp>
      <p:grpSp>
        <p:nvGrpSpPr>
          <p:cNvPr id="45" name="그룹 84"/>
          <p:cNvGrpSpPr/>
          <p:nvPr/>
        </p:nvGrpSpPr>
        <p:grpSpPr>
          <a:xfrm flipV="1">
            <a:off x="3779913" y="4865607"/>
            <a:ext cx="1546596" cy="1081658"/>
            <a:chOff x="358404" y="4385717"/>
            <a:chExt cx="1546596" cy="108165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양쪽 모서리가 둥근 사각형 45"/>
            <p:cNvSpPr/>
            <p:nvPr/>
          </p:nvSpPr>
          <p:spPr bwMode="auto">
            <a:xfrm>
              <a:off x="539750" y="4385717"/>
              <a:ext cx="1365250" cy="1081658"/>
            </a:xfrm>
            <a:prstGeom prst="round2SameRect">
              <a:avLst>
                <a:gd name="adj1" fmla="val 0"/>
                <a:gd name="adj2" fmla="val 9356"/>
              </a:avLst>
            </a:prstGeom>
            <a:solidFill>
              <a:srgbClr val="0070C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en-US" altLang="ko-KR" sz="12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7" name="이등변 삼각형 46"/>
            <p:cNvSpPr/>
            <p:nvPr/>
          </p:nvSpPr>
          <p:spPr bwMode="auto">
            <a:xfrm rot="16200000">
              <a:off x="387728" y="5093971"/>
              <a:ext cx="161936" cy="220583"/>
            </a:xfrm>
            <a:prstGeom prst="triangle">
              <a:avLst/>
            </a:prstGeom>
            <a:solidFill>
              <a:srgbClr val="0070C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 flipV="1">
              <a:off x="571501" y="4410963"/>
              <a:ext cx="1301748" cy="7153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kumimoji="0" lang="en-US" altLang="ko-KR" sz="1200" dirty="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Arial" charset="0"/>
                </a:rPr>
                <a:t>Vietnam e-GP </a:t>
              </a:r>
            </a:p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kumimoji="0" lang="en-US" altLang="ko-KR" sz="1200" dirty="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Arial" charset="0"/>
                </a:rPr>
                <a:t>Pilot System</a:t>
              </a:r>
            </a:p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kumimoji="0" lang="en-US" altLang="ko-KR" sz="1100" dirty="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Arial" charset="0"/>
                </a:rPr>
                <a:t>(2010)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 flipV="1">
              <a:off x="776739" y="5132260"/>
              <a:ext cx="891271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393825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ko-KR" sz="1700" b="1" dirty="0">
                  <a:solidFill>
                    <a:schemeClr val="bg1"/>
                  </a:solidFill>
                  <a:latin typeface="Century Gothic" pitchFamily="34" charset="0"/>
                  <a:ea typeface="다음_SemiBold" pitchFamily="2" charset="-127"/>
                </a:rPr>
                <a:t>Vietnam</a:t>
              </a:r>
            </a:p>
          </p:txBody>
        </p:sp>
      </p:grpSp>
      <p:grpSp>
        <p:nvGrpSpPr>
          <p:cNvPr id="50" name="그룹 92"/>
          <p:cNvGrpSpPr/>
          <p:nvPr/>
        </p:nvGrpSpPr>
        <p:grpSpPr>
          <a:xfrm flipV="1">
            <a:off x="7052318" y="4854544"/>
            <a:ext cx="1539703" cy="1081658"/>
            <a:chOff x="474189" y="4636840"/>
            <a:chExt cx="1539703" cy="108165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양쪽 모서리가 둥근 사각형 50"/>
            <p:cNvSpPr/>
            <p:nvPr/>
          </p:nvSpPr>
          <p:spPr bwMode="auto">
            <a:xfrm>
              <a:off x="648642" y="4636840"/>
              <a:ext cx="1365250" cy="1081658"/>
            </a:xfrm>
            <a:prstGeom prst="round2SameRect">
              <a:avLst>
                <a:gd name="adj1" fmla="val 0"/>
                <a:gd name="adj2" fmla="val 9356"/>
              </a:avLst>
            </a:prstGeom>
            <a:solidFill>
              <a:srgbClr val="0070C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en-US" altLang="ko-KR" sz="12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2" name="이등변 삼각형 51"/>
            <p:cNvSpPr/>
            <p:nvPr/>
          </p:nvSpPr>
          <p:spPr bwMode="auto">
            <a:xfrm rot="16200000">
              <a:off x="509814" y="5327727"/>
              <a:ext cx="163077" cy="234328"/>
            </a:xfrm>
            <a:prstGeom prst="triangle">
              <a:avLst/>
            </a:prstGeom>
            <a:solidFill>
              <a:srgbClr val="0070C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 flipV="1">
              <a:off x="680393" y="4662086"/>
              <a:ext cx="1301748" cy="7153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kumimoji="0" lang="en-US" altLang="ko-KR" sz="1200" dirty="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Arial" charset="0"/>
                </a:rPr>
                <a:t>Costa Rican e-GP</a:t>
              </a:r>
            </a:p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kumimoji="0" lang="en-US" altLang="ko-KR" sz="1200" dirty="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Arial" charset="0"/>
                </a:rPr>
                <a:t>System</a:t>
              </a:r>
            </a:p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kumimoji="0" lang="en-US" altLang="ko-KR" sz="1100" dirty="0">
                  <a:solidFill>
                    <a:schemeClr val="tx1"/>
                  </a:solidFill>
                  <a:latin typeface="Arial" charset="0"/>
                  <a:ea typeface="돋움" pitchFamily="50" charset="-127"/>
                  <a:cs typeface="Arial" charset="0"/>
                </a:rPr>
                <a:t>(MER-LINK, 2010)</a:t>
              </a:r>
              <a:endParaRPr kumimoji="0" lang="en-US" altLang="ko-KR" sz="1200" dirty="0">
                <a:solidFill>
                  <a:schemeClr val="tx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flipV="1">
              <a:off x="761399" y="5383383"/>
              <a:ext cx="1139736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393825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ko-KR" sz="1700" b="1" dirty="0">
                  <a:solidFill>
                    <a:schemeClr val="bg1"/>
                  </a:solidFill>
                  <a:latin typeface="Century Gothic" pitchFamily="34" charset="0"/>
                  <a:ea typeface="다음_SemiBold" pitchFamily="2" charset="-127"/>
                </a:rPr>
                <a:t>Costa Rica</a:t>
              </a:r>
            </a:p>
          </p:txBody>
        </p:sp>
      </p:grpSp>
      <p:sp>
        <p:nvSpPr>
          <p:cNvPr id="55" name="양쪽 모서리가 둥근 사각형 54"/>
          <p:cNvSpPr/>
          <p:nvPr/>
        </p:nvSpPr>
        <p:spPr bwMode="auto">
          <a:xfrm flipV="1">
            <a:off x="1778000" y="5030788"/>
            <a:ext cx="1365250" cy="1082675"/>
          </a:xfrm>
          <a:prstGeom prst="round2SameRect">
            <a:avLst>
              <a:gd name="adj1" fmla="val 0"/>
              <a:gd name="adj2" fmla="val 9356"/>
            </a:avLst>
          </a:prstGeom>
          <a:solidFill>
            <a:srgbClr val="0070C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en-US" altLang="ko-KR" sz="12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56" name="이등변 삼각형 55"/>
          <p:cNvSpPr/>
          <p:nvPr/>
        </p:nvSpPr>
        <p:spPr bwMode="auto">
          <a:xfrm rot="9794728" flipV="1">
            <a:off x="1830388" y="4799013"/>
            <a:ext cx="177800" cy="466725"/>
          </a:xfrm>
          <a:prstGeom prst="triangle">
            <a:avLst/>
          </a:prstGeom>
          <a:solidFill>
            <a:srgbClr val="0070C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ko-KR" altLang="en-US" sz="20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1798638" y="5373688"/>
            <a:ext cx="1301750" cy="715962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Arial" charset="0"/>
                <a:ea typeface="돋움" pitchFamily="50" charset="-127"/>
                <a:cs typeface="Arial" charset="0"/>
              </a:rPr>
              <a:t>Tunisian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Arial" charset="0"/>
                <a:ea typeface="돋움" pitchFamily="50" charset="-127"/>
                <a:cs typeface="Arial" charset="0"/>
              </a:rPr>
              <a:t>e-GP System 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100" dirty="0">
                <a:solidFill>
                  <a:schemeClr val="tx1"/>
                </a:solidFill>
                <a:latin typeface="Arial" charset="0"/>
                <a:ea typeface="돋움" pitchFamily="50" charset="-127"/>
                <a:cs typeface="Arial" charset="0"/>
              </a:rPr>
              <a:t>(began in 2012)</a:t>
            </a:r>
          </a:p>
        </p:txBody>
      </p:sp>
      <p:sp>
        <p:nvSpPr>
          <p:cNvPr id="63" name="Rectangle 29"/>
          <p:cNvSpPr>
            <a:spLocks noChangeArrowheads="1"/>
          </p:cNvSpPr>
          <p:nvPr/>
        </p:nvSpPr>
        <p:spPr bwMode="auto">
          <a:xfrm>
            <a:off x="2143125" y="5087938"/>
            <a:ext cx="700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93825" latinLnBrk="0">
              <a:spcBef>
                <a:spcPct val="50000"/>
              </a:spcBef>
            </a:pPr>
            <a:r>
              <a:rPr kumimoji="0" lang="en-US" altLang="ko-KR" sz="1700" b="1" dirty="0">
                <a:solidFill>
                  <a:schemeClr val="bg1"/>
                </a:solidFill>
                <a:latin typeface="Century Gothic" pitchFamily="34" charset="0"/>
                <a:ea typeface="다음_SemiBold"/>
                <a:cs typeface="다음_SemiBold"/>
              </a:rPr>
              <a:t>Tunisia</a:t>
            </a:r>
          </a:p>
        </p:txBody>
      </p:sp>
      <p:sp>
        <p:nvSpPr>
          <p:cNvPr id="64" name="양쪽 모서리가 둥근 사각형 63"/>
          <p:cNvSpPr/>
          <p:nvPr/>
        </p:nvSpPr>
        <p:spPr bwMode="auto">
          <a:xfrm>
            <a:off x="2527300" y="3209925"/>
            <a:ext cx="1187450" cy="971550"/>
          </a:xfrm>
          <a:prstGeom prst="round2SameRect">
            <a:avLst>
              <a:gd name="adj1" fmla="val 9858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en-US" altLang="ko-KR" sz="12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65" name="이등변 삼각형 64"/>
          <p:cNvSpPr/>
          <p:nvPr/>
        </p:nvSpPr>
        <p:spPr bwMode="auto">
          <a:xfrm rot="921613">
            <a:off x="1382713" y="4797425"/>
            <a:ext cx="212725" cy="65087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ko-KR" altLang="en-US" sz="20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66" name="양쪽 모서리가 둥근 사각형 65"/>
          <p:cNvSpPr/>
          <p:nvPr/>
        </p:nvSpPr>
        <p:spPr bwMode="auto">
          <a:xfrm>
            <a:off x="527050" y="5057774"/>
            <a:ext cx="1187450" cy="1323553"/>
          </a:xfrm>
          <a:prstGeom prst="round2SameRect">
            <a:avLst>
              <a:gd name="adj1" fmla="val 9858"/>
              <a:gd name="adj2" fmla="val 0"/>
            </a:avLst>
          </a:prstGeom>
          <a:solidFill>
            <a:srgbClr val="2A84D6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en-US" altLang="ko-KR" sz="12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552450" y="5402262"/>
            <a:ext cx="1141413" cy="907057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Cameroon </a:t>
            </a:r>
            <a:endParaRPr lang="en-US" altLang="ko-KR" sz="1200" dirty="0" smtClean="0">
              <a:solidFill>
                <a:schemeClr val="tx1"/>
              </a:solidFill>
              <a:latin typeface="Arial" pitchFamily="34" charset="0"/>
              <a:ea typeface="돋움" pitchFamily="50" charset="-127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On-Line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E-Procurement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System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(20!16)</a:t>
            </a:r>
            <a:endParaRPr kumimoji="0" lang="ko-KR" altLang="en-US" dirty="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659090" y="5081588"/>
            <a:ext cx="9281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93825" latinLnBrk="0">
              <a:spcBef>
                <a:spcPct val="50000"/>
              </a:spcBef>
            </a:pPr>
            <a:r>
              <a:rPr kumimoji="0" lang="en-US" altLang="ko-KR" sz="1700" b="1" dirty="0" err="1" smtClean="0">
                <a:solidFill>
                  <a:schemeClr val="bg1"/>
                </a:solidFill>
                <a:latin typeface="Century Gothic" pitchFamily="34" charset="0"/>
                <a:ea typeface="다음_SemiBold"/>
                <a:cs typeface="다음_SemiBold"/>
              </a:rPr>
              <a:t>Camerrn</a:t>
            </a:r>
            <a:endParaRPr kumimoji="0" lang="en-US" altLang="ko-KR" sz="1700" b="1" dirty="0">
              <a:solidFill>
                <a:schemeClr val="bg1"/>
              </a:solidFill>
              <a:latin typeface="Century Gothic" pitchFamily="34" charset="0"/>
              <a:ea typeface="다음_SemiBold"/>
              <a:cs typeface="다음_SemiBold"/>
            </a:endParaRPr>
          </a:p>
        </p:txBody>
      </p:sp>
      <p:sp>
        <p:nvSpPr>
          <p:cNvPr id="69" name="이등변 삼각형 68"/>
          <p:cNvSpPr/>
          <p:nvPr/>
        </p:nvSpPr>
        <p:spPr bwMode="auto">
          <a:xfrm rot="13085168">
            <a:off x="2446338" y="3714750"/>
            <a:ext cx="196850" cy="53022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ko-KR" altLang="en-US" sz="20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2544763" y="3571875"/>
            <a:ext cx="1141412" cy="595313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e-GP Feasibility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Study </a:t>
            </a:r>
            <a:r>
              <a:rPr kumimoji="0" lang="en-US" altLang="ko-KR" sz="110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(2009)</a:t>
            </a:r>
            <a:endParaRPr kumimoji="0" lang="ko-KR" altLang="en-US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1" name="Rectangle 29"/>
          <p:cNvSpPr>
            <a:spLocks noChangeArrowheads="1"/>
          </p:cNvSpPr>
          <p:nvPr/>
        </p:nvSpPr>
        <p:spPr bwMode="auto">
          <a:xfrm>
            <a:off x="2552700" y="3248025"/>
            <a:ext cx="1141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93825" latinLnBrk="0">
              <a:spcBef>
                <a:spcPct val="50000"/>
              </a:spcBef>
            </a:pPr>
            <a:r>
              <a:rPr kumimoji="0" lang="en-US" altLang="ko-KR" sz="1700" b="1">
                <a:solidFill>
                  <a:schemeClr val="bg1"/>
                </a:solidFill>
                <a:latin typeface="Century Gothic" pitchFamily="34" charset="0"/>
                <a:ea typeface="다음_SemiBold"/>
                <a:cs typeface="다음_SemiBold"/>
              </a:rPr>
              <a:t>Uzbekistan</a:t>
            </a:r>
          </a:p>
        </p:txBody>
      </p:sp>
      <p:grpSp>
        <p:nvGrpSpPr>
          <p:cNvPr id="72" name="그룹 68"/>
          <p:cNvGrpSpPr>
            <a:grpSpLocks/>
          </p:cNvGrpSpPr>
          <p:nvPr/>
        </p:nvGrpSpPr>
        <p:grpSpPr bwMode="auto">
          <a:xfrm rot="7987156">
            <a:off x="3817938" y="4040188"/>
            <a:ext cx="423862" cy="696912"/>
            <a:chOff x="3672288" y="4764348"/>
            <a:chExt cx="422915" cy="653885"/>
          </a:xfrm>
        </p:grpSpPr>
        <p:sp>
          <p:nvSpPr>
            <p:cNvPr id="73" name="자유형 72"/>
            <p:cNvSpPr/>
            <p:nvPr/>
          </p:nvSpPr>
          <p:spPr bwMode="auto">
            <a:xfrm rot="17391638" flipH="1">
              <a:off x="3581596" y="4903278"/>
              <a:ext cx="652396" cy="378565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5270 h 965270"/>
                <a:gd name="connsiteX1" fmla="*/ 2365050 w 2526913"/>
                <a:gd name="connsiteY1" fmla="*/ 73560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688905 h 688905"/>
                <a:gd name="connsiteX1" fmla="*/ 2079739 w 2370030"/>
                <a:gd name="connsiteY1" fmla="*/ 79716 h 688905"/>
                <a:gd name="connsiteX2" fmla="*/ 2018605 w 2370030"/>
                <a:gd name="connsiteY2" fmla="*/ 0 h 688905"/>
                <a:gd name="connsiteX3" fmla="*/ 2370030 w 2370030"/>
                <a:gd name="connsiteY3" fmla="*/ 160423 h 688905"/>
                <a:gd name="connsiteX4" fmla="*/ 2198203 w 2370030"/>
                <a:gd name="connsiteY4" fmla="*/ 301344 h 688905"/>
                <a:gd name="connsiteX5" fmla="*/ 2131902 w 2370030"/>
                <a:gd name="connsiteY5" fmla="*/ 220736 h 688905"/>
                <a:gd name="connsiteX6" fmla="*/ 1 w 2370030"/>
                <a:gd name="connsiteY6" fmla="*/ 688905 h 688905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98203 w 2370030"/>
                <a:gd name="connsiteY4" fmla="*/ 280125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0 w 1486828"/>
                <a:gd name="connsiteY0" fmla="*/ 380814 h 380814"/>
                <a:gd name="connsiteX1" fmla="*/ 1196537 w 1486828"/>
                <a:gd name="connsiteY1" fmla="*/ 59477 h 380814"/>
                <a:gd name="connsiteX2" fmla="*/ 1126675 w 1486828"/>
                <a:gd name="connsiteY2" fmla="*/ 980 h 380814"/>
                <a:gd name="connsiteX3" fmla="*/ 1486828 w 1486828"/>
                <a:gd name="connsiteY3" fmla="*/ 140184 h 380814"/>
                <a:gd name="connsiteX4" fmla="*/ 1266142 w 1486828"/>
                <a:gd name="connsiteY4" fmla="*/ 267811 h 380814"/>
                <a:gd name="connsiteX5" fmla="*/ 1248700 w 1486828"/>
                <a:gd name="connsiteY5" fmla="*/ 200497 h 380814"/>
                <a:gd name="connsiteX6" fmla="*/ 0 w 1486828"/>
                <a:gd name="connsiteY6" fmla="*/ 380814 h 38081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266142 w 1486828"/>
                <a:gd name="connsiteY4" fmla="*/ 266831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352448 w 1486828"/>
                <a:gd name="connsiteY1" fmla="*/ 6712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163504 w 1486828"/>
                <a:gd name="connsiteY4" fmla="*/ 239085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28360 w 1486828"/>
                <a:gd name="connsiteY5" fmla="*/ 139476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75776 w 1548453"/>
                <a:gd name="connsiteY4" fmla="*/ 214246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44888 w 1548453"/>
                <a:gd name="connsiteY2" fmla="*/ 21076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009 w 1511068"/>
                <a:gd name="connsiteY2" fmla="*/ 16971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357 w 1511068"/>
                <a:gd name="connsiteY2" fmla="*/ 20165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30050"/>
                <a:gd name="connsiteY0" fmla="*/ 378358 h 378358"/>
                <a:gd name="connsiteX1" fmla="*/ 1352448 w 1530050"/>
                <a:gd name="connsiteY1" fmla="*/ 65651 h 378358"/>
                <a:gd name="connsiteX2" fmla="*/ 1366357 w 1530050"/>
                <a:gd name="connsiteY2" fmla="*/ 20165 h 378358"/>
                <a:gd name="connsiteX3" fmla="*/ 1530050 w 1530050"/>
                <a:gd name="connsiteY3" fmla="*/ 144034 h 378358"/>
                <a:gd name="connsiteX4" fmla="*/ 1256483 w 1530050"/>
                <a:gd name="connsiteY4" fmla="*/ 206593 h 378358"/>
                <a:gd name="connsiteX5" fmla="*/ 1290229 w 1530050"/>
                <a:gd name="connsiteY5" fmla="*/ 171296 h 378358"/>
                <a:gd name="connsiteX6" fmla="*/ 0 w 1530050"/>
                <a:gd name="connsiteY6" fmla="*/ 378358 h 378358"/>
                <a:gd name="connsiteX0" fmla="*/ 0 w 1493466"/>
                <a:gd name="connsiteY0" fmla="*/ 377968 h 377968"/>
                <a:gd name="connsiteX1" fmla="*/ 1315864 w 1493466"/>
                <a:gd name="connsiteY1" fmla="*/ 65651 h 377968"/>
                <a:gd name="connsiteX2" fmla="*/ 1329773 w 1493466"/>
                <a:gd name="connsiteY2" fmla="*/ 20165 h 377968"/>
                <a:gd name="connsiteX3" fmla="*/ 1493466 w 1493466"/>
                <a:gd name="connsiteY3" fmla="*/ 144034 h 377968"/>
                <a:gd name="connsiteX4" fmla="*/ 1219899 w 1493466"/>
                <a:gd name="connsiteY4" fmla="*/ 206593 h 377968"/>
                <a:gd name="connsiteX5" fmla="*/ 1253645 w 1493466"/>
                <a:gd name="connsiteY5" fmla="*/ 171296 h 377968"/>
                <a:gd name="connsiteX6" fmla="*/ 0 w 1493466"/>
                <a:gd name="connsiteY6" fmla="*/ 377968 h 37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466" h="377968">
                  <a:moveTo>
                    <a:pt x="0" y="377968"/>
                  </a:moveTo>
                  <a:cubicBezTo>
                    <a:pt x="336086" y="47727"/>
                    <a:pt x="846511" y="0"/>
                    <a:pt x="1315864" y="65651"/>
                  </a:cubicBezTo>
                  <a:cubicBezTo>
                    <a:pt x="1315879" y="49615"/>
                    <a:pt x="1329758" y="36201"/>
                    <a:pt x="1329773" y="20165"/>
                  </a:cubicBezTo>
                  <a:lnTo>
                    <a:pt x="1493466" y="144034"/>
                  </a:lnTo>
                  <a:lnTo>
                    <a:pt x="1219899" y="206593"/>
                  </a:lnTo>
                  <a:lnTo>
                    <a:pt x="1253645" y="171296"/>
                  </a:lnTo>
                  <a:cubicBezTo>
                    <a:pt x="1018678" y="118539"/>
                    <a:pt x="410336" y="5277"/>
                    <a:pt x="0" y="377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  <a:alpha val="49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  <a:alpha val="8000"/>
                  </a:schemeClr>
                </a:gs>
              </a:gsLst>
              <a:lin ang="1080000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74" name="자유형 73"/>
            <p:cNvSpPr/>
            <p:nvPr/>
          </p:nvSpPr>
          <p:spPr bwMode="auto">
            <a:xfrm rot="17461732" flipH="1">
              <a:off x="3535738" y="4900808"/>
              <a:ext cx="652396" cy="378564"/>
            </a:xfrm>
            <a:custGeom>
              <a:avLst/>
              <a:gdLst>
                <a:gd name="connsiteX0" fmla="*/ 0 w 2376264"/>
                <a:gd name="connsiteY0" fmla="*/ 76515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7" fmla="*/ 0 w 2376264"/>
                <a:gd name="connsiteY7" fmla="*/ 76515 h 306061"/>
                <a:gd name="connsiteX0" fmla="*/ 0 w 2376264"/>
                <a:gd name="connsiteY0" fmla="*/ 229546 h 306061"/>
                <a:gd name="connsiteX1" fmla="*/ 2223234 w 2376264"/>
                <a:gd name="connsiteY1" fmla="*/ 76515 h 306061"/>
                <a:gd name="connsiteX2" fmla="*/ 2223234 w 2376264"/>
                <a:gd name="connsiteY2" fmla="*/ 0 h 306061"/>
                <a:gd name="connsiteX3" fmla="*/ 2376264 w 2376264"/>
                <a:gd name="connsiteY3" fmla="*/ 153031 h 306061"/>
                <a:gd name="connsiteX4" fmla="*/ 2223234 w 2376264"/>
                <a:gd name="connsiteY4" fmla="*/ 306061 h 306061"/>
                <a:gd name="connsiteX5" fmla="*/ 2223234 w 2376264"/>
                <a:gd name="connsiteY5" fmla="*/ 229546 h 306061"/>
                <a:gd name="connsiteX6" fmla="*/ 0 w 2376264"/>
                <a:gd name="connsiteY6" fmla="*/ 229546 h 306061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82380"/>
                <a:gd name="connsiteY0" fmla="*/ 662853 h 662853"/>
                <a:gd name="connsiteX1" fmla="*/ 2329350 w 2482380"/>
                <a:gd name="connsiteY1" fmla="*/ 76515 h 662853"/>
                <a:gd name="connsiteX2" fmla="*/ 2329350 w 2482380"/>
                <a:gd name="connsiteY2" fmla="*/ 0 h 662853"/>
                <a:gd name="connsiteX3" fmla="*/ 2482380 w 2482380"/>
                <a:gd name="connsiteY3" fmla="*/ 153031 h 662853"/>
                <a:gd name="connsiteX4" fmla="*/ 2329350 w 2482380"/>
                <a:gd name="connsiteY4" fmla="*/ 306061 h 662853"/>
                <a:gd name="connsiteX5" fmla="*/ 2329350 w 2482380"/>
                <a:gd name="connsiteY5" fmla="*/ 229546 h 662853"/>
                <a:gd name="connsiteX6" fmla="*/ 0 w 2482380"/>
                <a:gd name="connsiteY6" fmla="*/ 662853 h 662853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37796 w 2490826"/>
                <a:gd name="connsiteY1" fmla="*/ 76515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37796 w 2490826"/>
                <a:gd name="connsiteY5" fmla="*/ 229546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490826"/>
                <a:gd name="connsiteY0" fmla="*/ 969270 h 969270"/>
                <a:gd name="connsiteX1" fmla="*/ 2365050 w 2490826"/>
                <a:gd name="connsiteY1" fmla="*/ 77560 h 969270"/>
                <a:gd name="connsiteX2" fmla="*/ 2337796 w 2490826"/>
                <a:gd name="connsiteY2" fmla="*/ 0 h 969270"/>
                <a:gd name="connsiteX3" fmla="*/ 2490826 w 2490826"/>
                <a:gd name="connsiteY3" fmla="*/ 153031 h 969270"/>
                <a:gd name="connsiteX4" fmla="*/ 2337796 w 2490826"/>
                <a:gd name="connsiteY4" fmla="*/ 306061 h 969270"/>
                <a:gd name="connsiteX5" fmla="*/ 2362898 w 2490826"/>
                <a:gd name="connsiteY5" fmla="*/ 241024 h 969270"/>
                <a:gd name="connsiteX6" fmla="*/ 0 w 2490826"/>
                <a:gd name="connsiteY6" fmla="*/ 969270 h 969270"/>
                <a:gd name="connsiteX0" fmla="*/ 0 w 2505330"/>
                <a:gd name="connsiteY0" fmla="*/ 969270 h 969270"/>
                <a:gd name="connsiteX1" fmla="*/ 2365050 w 2505330"/>
                <a:gd name="connsiteY1" fmla="*/ 77560 h 969270"/>
                <a:gd name="connsiteX2" fmla="*/ 2337796 w 2505330"/>
                <a:gd name="connsiteY2" fmla="*/ 0 h 969270"/>
                <a:gd name="connsiteX3" fmla="*/ 2505330 w 2505330"/>
                <a:gd name="connsiteY3" fmla="*/ 161803 h 969270"/>
                <a:gd name="connsiteX4" fmla="*/ 2337796 w 2505330"/>
                <a:gd name="connsiteY4" fmla="*/ 306061 h 969270"/>
                <a:gd name="connsiteX5" fmla="*/ 2362898 w 2505330"/>
                <a:gd name="connsiteY5" fmla="*/ 241024 h 969270"/>
                <a:gd name="connsiteX6" fmla="*/ 0 w 2505330"/>
                <a:gd name="connsiteY6" fmla="*/ 969270 h 969270"/>
                <a:gd name="connsiteX0" fmla="*/ 0 w 2513482"/>
                <a:gd name="connsiteY0" fmla="*/ 969270 h 969270"/>
                <a:gd name="connsiteX1" fmla="*/ 2365050 w 2513482"/>
                <a:gd name="connsiteY1" fmla="*/ 77560 h 969270"/>
                <a:gd name="connsiteX2" fmla="*/ 2337796 w 2513482"/>
                <a:gd name="connsiteY2" fmla="*/ 0 h 969270"/>
                <a:gd name="connsiteX3" fmla="*/ 2513482 w 2513482"/>
                <a:gd name="connsiteY3" fmla="*/ 152458 h 969270"/>
                <a:gd name="connsiteX4" fmla="*/ 2337796 w 2513482"/>
                <a:gd name="connsiteY4" fmla="*/ 306061 h 969270"/>
                <a:gd name="connsiteX5" fmla="*/ 2362898 w 2513482"/>
                <a:gd name="connsiteY5" fmla="*/ 241024 h 969270"/>
                <a:gd name="connsiteX6" fmla="*/ 0 w 2513482"/>
                <a:gd name="connsiteY6" fmla="*/ 969270 h 969270"/>
                <a:gd name="connsiteX0" fmla="*/ 0 w 2526913"/>
                <a:gd name="connsiteY0" fmla="*/ 969270 h 969270"/>
                <a:gd name="connsiteX1" fmla="*/ 2365050 w 2526913"/>
                <a:gd name="connsiteY1" fmla="*/ 77560 h 969270"/>
                <a:gd name="connsiteX2" fmla="*/ 2337796 w 2526913"/>
                <a:gd name="connsiteY2" fmla="*/ 0 h 969270"/>
                <a:gd name="connsiteX3" fmla="*/ 2526913 w 2526913"/>
                <a:gd name="connsiteY3" fmla="*/ 164423 h 969270"/>
                <a:gd name="connsiteX4" fmla="*/ 2337796 w 2526913"/>
                <a:gd name="connsiteY4" fmla="*/ 306061 h 969270"/>
                <a:gd name="connsiteX5" fmla="*/ 2362898 w 2526913"/>
                <a:gd name="connsiteY5" fmla="*/ 241024 h 969270"/>
                <a:gd name="connsiteX6" fmla="*/ 0 w 2526913"/>
                <a:gd name="connsiteY6" fmla="*/ 969270 h 969270"/>
                <a:gd name="connsiteX0" fmla="*/ 0 w 2526913"/>
                <a:gd name="connsiteY0" fmla="*/ 965270 h 965270"/>
                <a:gd name="connsiteX1" fmla="*/ 2365050 w 2526913"/>
                <a:gd name="connsiteY1" fmla="*/ 73560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362898 w 2526913"/>
                <a:gd name="connsiteY5" fmla="*/ 237024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37796 w 2526913"/>
                <a:gd name="connsiteY4" fmla="*/ 302061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58042 w 2526913"/>
                <a:gd name="connsiteY5" fmla="*/ 21737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0 w 2526913"/>
                <a:gd name="connsiteY0" fmla="*/ 965270 h 965270"/>
                <a:gd name="connsiteX1" fmla="*/ 2236622 w 2526913"/>
                <a:gd name="connsiteY1" fmla="*/ 79716 h 965270"/>
                <a:gd name="connsiteX2" fmla="*/ 2175488 w 2526913"/>
                <a:gd name="connsiteY2" fmla="*/ 0 h 965270"/>
                <a:gd name="connsiteX3" fmla="*/ 2526913 w 2526913"/>
                <a:gd name="connsiteY3" fmla="*/ 160423 h 965270"/>
                <a:gd name="connsiteX4" fmla="*/ 2355086 w 2526913"/>
                <a:gd name="connsiteY4" fmla="*/ 301344 h 965270"/>
                <a:gd name="connsiteX5" fmla="*/ 2288785 w 2526913"/>
                <a:gd name="connsiteY5" fmla="*/ 220736 h 965270"/>
                <a:gd name="connsiteX6" fmla="*/ 0 w 2526913"/>
                <a:gd name="connsiteY6" fmla="*/ 965270 h 96527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850050 h 850050"/>
                <a:gd name="connsiteX1" fmla="*/ 2079739 w 2370030"/>
                <a:gd name="connsiteY1" fmla="*/ 240861 h 850050"/>
                <a:gd name="connsiteX2" fmla="*/ 2018605 w 2370030"/>
                <a:gd name="connsiteY2" fmla="*/ 161145 h 850050"/>
                <a:gd name="connsiteX3" fmla="*/ 2370030 w 2370030"/>
                <a:gd name="connsiteY3" fmla="*/ 321568 h 850050"/>
                <a:gd name="connsiteX4" fmla="*/ 2198203 w 2370030"/>
                <a:gd name="connsiteY4" fmla="*/ 462489 h 850050"/>
                <a:gd name="connsiteX5" fmla="*/ 2131902 w 2370030"/>
                <a:gd name="connsiteY5" fmla="*/ 381881 h 850050"/>
                <a:gd name="connsiteX6" fmla="*/ 1 w 2370030"/>
                <a:gd name="connsiteY6" fmla="*/ 850050 h 850050"/>
                <a:gd name="connsiteX0" fmla="*/ 1 w 2370030"/>
                <a:gd name="connsiteY0" fmla="*/ 688905 h 688905"/>
                <a:gd name="connsiteX1" fmla="*/ 2079739 w 2370030"/>
                <a:gd name="connsiteY1" fmla="*/ 79716 h 688905"/>
                <a:gd name="connsiteX2" fmla="*/ 2018605 w 2370030"/>
                <a:gd name="connsiteY2" fmla="*/ 0 h 688905"/>
                <a:gd name="connsiteX3" fmla="*/ 2370030 w 2370030"/>
                <a:gd name="connsiteY3" fmla="*/ 160423 h 688905"/>
                <a:gd name="connsiteX4" fmla="*/ 2198203 w 2370030"/>
                <a:gd name="connsiteY4" fmla="*/ 301344 h 688905"/>
                <a:gd name="connsiteX5" fmla="*/ 2131902 w 2370030"/>
                <a:gd name="connsiteY5" fmla="*/ 220736 h 688905"/>
                <a:gd name="connsiteX6" fmla="*/ 1 w 2370030"/>
                <a:gd name="connsiteY6" fmla="*/ 688905 h 688905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98203 w 2370030"/>
                <a:gd name="connsiteY4" fmla="*/ 280125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1 w 2370030"/>
                <a:gd name="connsiteY0" fmla="*/ 667686 h 667686"/>
                <a:gd name="connsiteX1" fmla="*/ 2079739 w 2370030"/>
                <a:gd name="connsiteY1" fmla="*/ 58497 h 667686"/>
                <a:gd name="connsiteX2" fmla="*/ 2009877 w 2370030"/>
                <a:gd name="connsiteY2" fmla="*/ 0 h 667686"/>
                <a:gd name="connsiteX3" fmla="*/ 2370030 w 2370030"/>
                <a:gd name="connsiteY3" fmla="*/ 139204 h 667686"/>
                <a:gd name="connsiteX4" fmla="*/ 2149344 w 2370030"/>
                <a:gd name="connsiteY4" fmla="*/ 266831 h 667686"/>
                <a:gd name="connsiteX5" fmla="*/ 2131902 w 2370030"/>
                <a:gd name="connsiteY5" fmla="*/ 199517 h 667686"/>
                <a:gd name="connsiteX6" fmla="*/ 1 w 2370030"/>
                <a:gd name="connsiteY6" fmla="*/ 667686 h 667686"/>
                <a:gd name="connsiteX0" fmla="*/ 0 w 1486828"/>
                <a:gd name="connsiteY0" fmla="*/ 380814 h 380814"/>
                <a:gd name="connsiteX1" fmla="*/ 1196537 w 1486828"/>
                <a:gd name="connsiteY1" fmla="*/ 59477 h 380814"/>
                <a:gd name="connsiteX2" fmla="*/ 1126675 w 1486828"/>
                <a:gd name="connsiteY2" fmla="*/ 980 h 380814"/>
                <a:gd name="connsiteX3" fmla="*/ 1486828 w 1486828"/>
                <a:gd name="connsiteY3" fmla="*/ 140184 h 380814"/>
                <a:gd name="connsiteX4" fmla="*/ 1266142 w 1486828"/>
                <a:gd name="connsiteY4" fmla="*/ 267811 h 380814"/>
                <a:gd name="connsiteX5" fmla="*/ 1248700 w 1486828"/>
                <a:gd name="connsiteY5" fmla="*/ 200497 h 380814"/>
                <a:gd name="connsiteX6" fmla="*/ 0 w 1486828"/>
                <a:gd name="connsiteY6" fmla="*/ 380814 h 38081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266142 w 1486828"/>
                <a:gd name="connsiteY4" fmla="*/ 266831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48700 w 1486828"/>
                <a:gd name="connsiteY5" fmla="*/ 199517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196537 w 1486828"/>
                <a:gd name="connsiteY1" fmla="*/ 5849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79834 h 379834"/>
                <a:gd name="connsiteX1" fmla="*/ 1352448 w 1486828"/>
                <a:gd name="connsiteY1" fmla="*/ 67127 h 379834"/>
                <a:gd name="connsiteX2" fmla="*/ 1126675 w 1486828"/>
                <a:gd name="connsiteY2" fmla="*/ 0 h 379834"/>
                <a:gd name="connsiteX3" fmla="*/ 1486828 w 1486828"/>
                <a:gd name="connsiteY3" fmla="*/ 139204 h 379834"/>
                <a:gd name="connsiteX4" fmla="*/ 1163504 w 1486828"/>
                <a:gd name="connsiteY4" fmla="*/ 251974 h 379834"/>
                <a:gd name="connsiteX5" fmla="*/ 1271709 w 1486828"/>
                <a:gd name="connsiteY5" fmla="*/ 171840 h 379834"/>
                <a:gd name="connsiteX6" fmla="*/ 0 w 1486828"/>
                <a:gd name="connsiteY6" fmla="*/ 379834 h 379834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163504 w 1486828"/>
                <a:gd name="connsiteY4" fmla="*/ 239085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271709 w 1486828"/>
                <a:gd name="connsiteY5" fmla="*/ 158951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28360 w 1486828"/>
                <a:gd name="connsiteY5" fmla="*/ 139476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66945 h 366945"/>
                <a:gd name="connsiteX1" fmla="*/ 1352448 w 1486828"/>
                <a:gd name="connsiteY1" fmla="*/ 54238 h 366945"/>
                <a:gd name="connsiteX2" fmla="*/ 1374908 w 1486828"/>
                <a:gd name="connsiteY2" fmla="*/ 3599 h 366945"/>
                <a:gd name="connsiteX3" fmla="*/ 1486828 w 1486828"/>
                <a:gd name="connsiteY3" fmla="*/ 126315 h 366945"/>
                <a:gd name="connsiteX4" fmla="*/ 1275776 w 1486828"/>
                <a:gd name="connsiteY4" fmla="*/ 202833 h 366945"/>
                <a:gd name="connsiteX5" fmla="*/ 1316887 w 1486828"/>
                <a:gd name="connsiteY5" fmla="*/ 157638 h 366945"/>
                <a:gd name="connsiteX6" fmla="*/ 0 w 1486828"/>
                <a:gd name="connsiteY6" fmla="*/ 366945 h 366945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93057 h 393057"/>
                <a:gd name="connsiteX1" fmla="*/ 1352448 w 1486828"/>
                <a:gd name="connsiteY1" fmla="*/ 80350 h 393057"/>
                <a:gd name="connsiteX2" fmla="*/ 1374908 w 1486828"/>
                <a:gd name="connsiteY2" fmla="*/ 29711 h 393057"/>
                <a:gd name="connsiteX3" fmla="*/ 1486828 w 1486828"/>
                <a:gd name="connsiteY3" fmla="*/ 152427 h 393057"/>
                <a:gd name="connsiteX4" fmla="*/ 1275776 w 1486828"/>
                <a:gd name="connsiteY4" fmla="*/ 228945 h 393057"/>
                <a:gd name="connsiteX5" fmla="*/ 1316887 w 1486828"/>
                <a:gd name="connsiteY5" fmla="*/ 183750 h 393057"/>
                <a:gd name="connsiteX6" fmla="*/ 0 w 1486828"/>
                <a:gd name="connsiteY6" fmla="*/ 393057 h 393057"/>
                <a:gd name="connsiteX0" fmla="*/ 0 w 1486828"/>
                <a:gd name="connsiteY0" fmla="*/ 378358 h 378358"/>
                <a:gd name="connsiteX1" fmla="*/ 1352448 w 1486828"/>
                <a:gd name="connsiteY1" fmla="*/ 65651 h 378358"/>
                <a:gd name="connsiteX2" fmla="*/ 1374908 w 1486828"/>
                <a:gd name="connsiteY2" fmla="*/ 15012 h 378358"/>
                <a:gd name="connsiteX3" fmla="*/ 1486828 w 1486828"/>
                <a:gd name="connsiteY3" fmla="*/ 137728 h 378358"/>
                <a:gd name="connsiteX4" fmla="*/ 1275776 w 1486828"/>
                <a:gd name="connsiteY4" fmla="*/ 214246 h 378358"/>
                <a:gd name="connsiteX5" fmla="*/ 1316887 w 1486828"/>
                <a:gd name="connsiteY5" fmla="*/ 169051 h 378358"/>
                <a:gd name="connsiteX6" fmla="*/ 0 w 1486828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75776 w 1548453"/>
                <a:gd name="connsiteY4" fmla="*/ 214246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74908 w 1548453"/>
                <a:gd name="connsiteY2" fmla="*/ 15012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44888 w 1548453"/>
                <a:gd name="connsiteY2" fmla="*/ 21076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316887 w 1548453"/>
                <a:gd name="connsiteY5" fmla="*/ 169051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48453"/>
                <a:gd name="connsiteY0" fmla="*/ 378358 h 378358"/>
                <a:gd name="connsiteX1" fmla="*/ 1352448 w 1548453"/>
                <a:gd name="connsiteY1" fmla="*/ 65651 h 378358"/>
                <a:gd name="connsiteX2" fmla="*/ 1366009 w 1548453"/>
                <a:gd name="connsiteY2" fmla="*/ 16971 h 378358"/>
                <a:gd name="connsiteX3" fmla="*/ 1548453 w 1548453"/>
                <a:gd name="connsiteY3" fmla="*/ 137558 h 378358"/>
                <a:gd name="connsiteX4" fmla="*/ 1238944 w 1548453"/>
                <a:gd name="connsiteY4" fmla="*/ 214781 h 378358"/>
                <a:gd name="connsiteX5" fmla="*/ 1290229 w 1548453"/>
                <a:gd name="connsiteY5" fmla="*/ 171296 h 378358"/>
                <a:gd name="connsiteX6" fmla="*/ 0 w 1548453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009 w 1511068"/>
                <a:gd name="connsiteY2" fmla="*/ 16971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38944 w 1511068"/>
                <a:gd name="connsiteY4" fmla="*/ 214781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52492 w 1511068"/>
                <a:gd name="connsiteY2" fmla="*/ 17543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11068"/>
                <a:gd name="connsiteY0" fmla="*/ 378358 h 378358"/>
                <a:gd name="connsiteX1" fmla="*/ 1352448 w 1511068"/>
                <a:gd name="connsiteY1" fmla="*/ 65651 h 378358"/>
                <a:gd name="connsiteX2" fmla="*/ 1366357 w 1511068"/>
                <a:gd name="connsiteY2" fmla="*/ 20165 h 378358"/>
                <a:gd name="connsiteX3" fmla="*/ 1511068 w 1511068"/>
                <a:gd name="connsiteY3" fmla="*/ 148816 h 378358"/>
                <a:gd name="connsiteX4" fmla="*/ 1256483 w 1511068"/>
                <a:gd name="connsiteY4" fmla="*/ 206593 h 378358"/>
                <a:gd name="connsiteX5" fmla="*/ 1290229 w 1511068"/>
                <a:gd name="connsiteY5" fmla="*/ 171296 h 378358"/>
                <a:gd name="connsiteX6" fmla="*/ 0 w 1511068"/>
                <a:gd name="connsiteY6" fmla="*/ 378358 h 378358"/>
                <a:gd name="connsiteX0" fmla="*/ 0 w 1530050"/>
                <a:gd name="connsiteY0" fmla="*/ 378358 h 378358"/>
                <a:gd name="connsiteX1" fmla="*/ 1352448 w 1530050"/>
                <a:gd name="connsiteY1" fmla="*/ 65651 h 378358"/>
                <a:gd name="connsiteX2" fmla="*/ 1366357 w 1530050"/>
                <a:gd name="connsiteY2" fmla="*/ 20165 h 378358"/>
                <a:gd name="connsiteX3" fmla="*/ 1530050 w 1530050"/>
                <a:gd name="connsiteY3" fmla="*/ 144034 h 378358"/>
                <a:gd name="connsiteX4" fmla="*/ 1256483 w 1530050"/>
                <a:gd name="connsiteY4" fmla="*/ 206593 h 378358"/>
                <a:gd name="connsiteX5" fmla="*/ 1290229 w 1530050"/>
                <a:gd name="connsiteY5" fmla="*/ 171296 h 378358"/>
                <a:gd name="connsiteX6" fmla="*/ 0 w 1530050"/>
                <a:gd name="connsiteY6" fmla="*/ 378358 h 378358"/>
                <a:gd name="connsiteX0" fmla="*/ 0 w 1493466"/>
                <a:gd name="connsiteY0" fmla="*/ 377968 h 377968"/>
                <a:gd name="connsiteX1" fmla="*/ 1315864 w 1493466"/>
                <a:gd name="connsiteY1" fmla="*/ 65651 h 377968"/>
                <a:gd name="connsiteX2" fmla="*/ 1329773 w 1493466"/>
                <a:gd name="connsiteY2" fmla="*/ 20165 h 377968"/>
                <a:gd name="connsiteX3" fmla="*/ 1493466 w 1493466"/>
                <a:gd name="connsiteY3" fmla="*/ 144034 h 377968"/>
                <a:gd name="connsiteX4" fmla="*/ 1219899 w 1493466"/>
                <a:gd name="connsiteY4" fmla="*/ 206593 h 377968"/>
                <a:gd name="connsiteX5" fmla="*/ 1253645 w 1493466"/>
                <a:gd name="connsiteY5" fmla="*/ 171296 h 377968"/>
                <a:gd name="connsiteX6" fmla="*/ 0 w 1493466"/>
                <a:gd name="connsiteY6" fmla="*/ 377968 h 37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466" h="377968">
                  <a:moveTo>
                    <a:pt x="0" y="377968"/>
                  </a:moveTo>
                  <a:cubicBezTo>
                    <a:pt x="336086" y="47727"/>
                    <a:pt x="846511" y="0"/>
                    <a:pt x="1315864" y="65651"/>
                  </a:cubicBezTo>
                  <a:cubicBezTo>
                    <a:pt x="1315879" y="49615"/>
                    <a:pt x="1329758" y="36201"/>
                    <a:pt x="1329773" y="20165"/>
                  </a:cubicBezTo>
                  <a:lnTo>
                    <a:pt x="1493466" y="144034"/>
                  </a:lnTo>
                  <a:lnTo>
                    <a:pt x="1219899" y="206593"/>
                  </a:lnTo>
                  <a:lnTo>
                    <a:pt x="1253645" y="171296"/>
                  </a:lnTo>
                  <a:cubicBezTo>
                    <a:pt x="1018678" y="118539"/>
                    <a:pt x="410336" y="5277"/>
                    <a:pt x="0" y="377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alpha val="9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ts val="1400"/>
                </a:lnSpc>
                <a:spcBef>
                  <a:spcPct val="50000"/>
                </a:spcBef>
                <a:spcAft>
                  <a:spcPts val="0"/>
                </a:spcAft>
                <a:buSzPct val="65000"/>
                <a:defRPr/>
              </a:pPr>
              <a:endParaRPr kumimoji="0" lang="ko-KR" altLang="en-US" sz="200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75" name="양쪽 모서리가 둥근 사각형 74"/>
          <p:cNvSpPr/>
          <p:nvPr/>
        </p:nvSpPr>
        <p:spPr bwMode="auto">
          <a:xfrm>
            <a:off x="928688" y="3738563"/>
            <a:ext cx="1187450" cy="971550"/>
          </a:xfrm>
          <a:prstGeom prst="round2SameRect">
            <a:avLst>
              <a:gd name="adj1" fmla="val 9858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en-US" altLang="ko-KR" sz="12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6" name="이등변 삼각형 75"/>
          <p:cNvSpPr/>
          <p:nvPr/>
        </p:nvSpPr>
        <p:spPr bwMode="auto">
          <a:xfrm rot="7269636">
            <a:off x="1962150" y="4162425"/>
            <a:ext cx="254000" cy="57785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ko-KR" altLang="en-US" sz="20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946150" y="4100513"/>
            <a:ext cx="1141413" cy="595312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e-GP </a:t>
            </a:r>
            <a:endParaRPr kumimoji="0" lang="en-US" altLang="ko-KR" sz="1200" dirty="0" smtClean="0">
              <a:solidFill>
                <a:schemeClr val="tx1"/>
              </a:solidFill>
              <a:latin typeface="Arial" pitchFamily="34" charset="0"/>
              <a:ea typeface="돋움" pitchFamily="50" charset="-127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D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evelopment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kumimoji="0" lang="en-US" altLang="ko-KR" sz="11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(2015~)</a:t>
            </a:r>
            <a:endParaRPr kumimoji="0" lang="ko-KR" altLang="en-US" dirty="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1125538" y="3776663"/>
            <a:ext cx="731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93825" latinLnBrk="0">
              <a:spcBef>
                <a:spcPct val="50000"/>
              </a:spcBef>
            </a:pPr>
            <a:r>
              <a:rPr kumimoji="0" lang="en-US" altLang="ko-KR" sz="1700" b="1" dirty="0">
                <a:solidFill>
                  <a:schemeClr val="bg1"/>
                </a:solidFill>
                <a:latin typeface="Century Gothic" pitchFamily="34" charset="0"/>
                <a:ea typeface="다음_SemiBold"/>
                <a:cs typeface="다음_SemiBold"/>
              </a:rPr>
              <a:t>Jordan</a:t>
            </a:r>
          </a:p>
        </p:txBody>
      </p:sp>
      <p:sp>
        <p:nvSpPr>
          <p:cNvPr id="80" name="모서리가 둥근 직사각형 79"/>
          <p:cNvSpPr/>
          <p:nvPr/>
        </p:nvSpPr>
        <p:spPr>
          <a:xfrm>
            <a:off x="367812" y="2549613"/>
            <a:ext cx="6364428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직사각형 80"/>
          <p:cNvSpPr/>
          <p:nvPr/>
        </p:nvSpPr>
        <p:spPr>
          <a:xfrm>
            <a:off x="820930" y="2564904"/>
            <a:ext cx="4903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Implementations in Partner Countries</a:t>
            </a:r>
          </a:p>
        </p:txBody>
      </p:sp>
      <p:pic>
        <p:nvPicPr>
          <p:cNvPr id="82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2" y="2528676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53738" r="38181" b="27945"/>
          <a:stretch>
            <a:fillRect/>
          </a:stretch>
        </p:blipFill>
        <p:spPr bwMode="auto">
          <a:xfrm>
            <a:off x="3427949" y="4077398"/>
            <a:ext cx="1686546" cy="929974"/>
          </a:xfrm>
          <a:prstGeom prst="rect">
            <a:avLst/>
          </a:prstGeom>
          <a:noFill/>
          <a:ln>
            <a:noFill/>
          </a:ln>
          <a:effectLst>
            <a:outerShdw blurRad="101600" sx="102000" sy="102000" algn="ctr" rotWithShape="0">
              <a:schemeClr val="bg1"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직사각형 59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sp>
        <p:nvSpPr>
          <p:cNvPr id="61" name="양쪽 모서리가 둥근 사각형 60"/>
          <p:cNvSpPr/>
          <p:nvPr/>
        </p:nvSpPr>
        <p:spPr bwMode="auto">
          <a:xfrm>
            <a:off x="3111501" y="5531644"/>
            <a:ext cx="1187450" cy="971550"/>
          </a:xfrm>
          <a:prstGeom prst="round2SameRect">
            <a:avLst>
              <a:gd name="adj1" fmla="val 9858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en-US" altLang="ko-KR" sz="12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3128963" y="5893594"/>
            <a:ext cx="1141413" cy="595312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e-GP 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Development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altLang="ko-KR" sz="1100" dirty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(</a:t>
            </a:r>
            <a:r>
              <a:rPr lang="en-US" altLang="ko-KR" sz="1100" dirty="0" smtClean="0">
                <a:solidFill>
                  <a:schemeClr val="tx1"/>
                </a:solidFill>
                <a:latin typeface="Arial" pitchFamily="34" charset="0"/>
                <a:ea typeface="돋움" pitchFamily="50" charset="-127"/>
              </a:rPr>
              <a:t>2015~)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84" name="Rectangle 29"/>
          <p:cNvSpPr>
            <a:spLocks noChangeArrowheads="1"/>
          </p:cNvSpPr>
          <p:nvPr/>
        </p:nvSpPr>
        <p:spPr bwMode="auto">
          <a:xfrm>
            <a:off x="3241459" y="5569744"/>
            <a:ext cx="865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93825" latinLnBrk="0">
              <a:spcBef>
                <a:spcPct val="50000"/>
              </a:spcBef>
            </a:pPr>
            <a:r>
              <a:rPr kumimoji="0" lang="en-US" altLang="ko-KR" sz="1700" b="1" dirty="0" smtClean="0">
                <a:solidFill>
                  <a:schemeClr val="bg1"/>
                </a:solidFill>
                <a:latin typeface="Century Gothic" pitchFamily="34" charset="0"/>
                <a:ea typeface="다음_SemiBold"/>
                <a:cs typeface="다음_SemiBold"/>
              </a:rPr>
              <a:t>Rwanda</a:t>
            </a:r>
            <a:endParaRPr kumimoji="0" lang="en-US" altLang="ko-KR" sz="1700" b="1" dirty="0">
              <a:solidFill>
                <a:schemeClr val="bg1"/>
              </a:solidFill>
              <a:latin typeface="Century Gothic" pitchFamily="34" charset="0"/>
              <a:ea typeface="다음_SemiBold"/>
              <a:cs typeface="다음_SemiBold"/>
            </a:endParaRPr>
          </a:p>
        </p:txBody>
      </p:sp>
      <p:sp>
        <p:nvSpPr>
          <p:cNvPr id="85" name="이등변 삼각형 84"/>
          <p:cNvSpPr/>
          <p:nvPr/>
        </p:nvSpPr>
        <p:spPr bwMode="auto">
          <a:xfrm rot="9794728" flipV="1">
            <a:off x="3173331" y="5190152"/>
            <a:ext cx="156172" cy="45831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headEnd/>
            <a:tailEnd/>
          </a:ln>
          <a:effectLst/>
          <a:scene3d>
            <a:camera prst="orthographicFront">
              <a:rot lat="0" lon="3600000" rev="2400000"/>
            </a:camera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ts val="1400"/>
              </a:lnSpc>
              <a:spcBef>
                <a:spcPct val="50000"/>
              </a:spcBef>
              <a:spcAft>
                <a:spcPts val="0"/>
              </a:spcAft>
              <a:buSzPct val="65000"/>
              <a:defRPr/>
            </a:pPr>
            <a:endParaRPr kumimoji="0" lang="ko-KR" altLang="en-US" sz="20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grpSp>
          <p:nvGrpSpPr>
            <p:cNvPr id="39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SzPct val="100000"/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6. </a:t>
              </a:r>
              <a:r>
                <a:rPr lang="en-US" altLang="ko-KR" sz="2400" b="1" spc="-70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International Recognition</a:t>
              </a:r>
            </a:p>
          </p:txBody>
        </p:sp>
      </p:grpSp>
      <p:sp>
        <p:nvSpPr>
          <p:cNvPr id="60" name="직사각형 59"/>
          <p:cNvSpPr/>
          <p:nvPr/>
        </p:nvSpPr>
        <p:spPr>
          <a:xfrm>
            <a:off x="251520" y="188640"/>
            <a:ext cx="6552728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Ⅳ KONEPS Effect</a:t>
            </a: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353070" y="14127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26930"/>
              </p:ext>
            </p:extLst>
          </p:nvPr>
        </p:nvGraphicFramePr>
        <p:xfrm>
          <a:off x="447736" y="1907398"/>
          <a:ext cx="8372736" cy="4693037"/>
        </p:xfrm>
        <a:graphic>
          <a:graphicData uri="http://schemas.openxmlformats.org/drawingml/2006/table">
            <a:tbl>
              <a:tblPr/>
              <a:tblGrid>
                <a:gridCol w="1450504"/>
                <a:gridCol w="6922232"/>
              </a:tblGrid>
              <a:tr h="297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Year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Nation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Canada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Vietnam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Georgia, Armenia, Mongol, Ethiopia</a:t>
                      </a:r>
                      <a:endParaRPr lang="ko-KR" altLang="en-US" sz="1600" b="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spc="-14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Costa Rica, Italy, Russia(Department of Economic Development), Romania, Senegal, Tunisia</a:t>
                      </a:r>
                      <a:endParaRPr lang="ko-KR" altLang="en-US" sz="1600" b="0" kern="1200" spc="-14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Uzbekistan, Jamaica</a:t>
                      </a:r>
                      <a:endParaRPr lang="ko-KR" altLang="en-US" sz="1600" b="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Morocco, Algeria</a:t>
                      </a:r>
                      <a:endParaRPr lang="ko-KR" altLang="en-US" sz="1600" b="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Peru, Honduras</a:t>
                      </a:r>
                      <a:endParaRPr lang="ko-KR" altLang="en-US" sz="1600" b="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spc="-14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Turkey(Procurement Auditing Agency), Russia(Federal Antitrust Commission), Indonesia</a:t>
                      </a:r>
                      <a:endParaRPr lang="ko-KR" altLang="en-US" sz="1600" b="0" kern="1200" spc="-14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4323" marR="14323" marT="14323" marB="1432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Jordan,</a:t>
                      </a:r>
                      <a:r>
                        <a:rPr lang="en-US" altLang="ko-KR" sz="16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Turkey(Procurement supply agency)</a:t>
                      </a:r>
                      <a:endParaRPr lang="ko-KR" altLang="en-US" sz="1600" b="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323" marR="14323" marT="14323" marB="143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367812" y="1361705"/>
            <a:ext cx="6364428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20930" y="1376996"/>
            <a:ext cx="4903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altLang="ko-KR" sz="2000" b="1" spc="-70" dirty="0">
                <a:latin typeface="Times New Roman" pitchFamily="18" charset="0"/>
                <a:cs typeface="Times New Roman" pitchFamily="18" charset="0"/>
              </a:rPr>
              <a:t>MOU for e-Procurement collaboration</a:t>
            </a:r>
          </a:p>
        </p:txBody>
      </p:sp>
      <p:pic>
        <p:nvPicPr>
          <p:cNvPr id="13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2" y="1340768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162926" y="2060848"/>
            <a:ext cx="6593650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Mobile KONEPS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2483768" y="2606135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3162926" y="2636912"/>
            <a:ext cx="6017586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Statistics system for public procurement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2483768" y="3182199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162926" y="3212976"/>
            <a:ext cx="6233610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14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Subcontract management system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483768" y="3758263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162926" y="3789040"/>
            <a:ext cx="6593650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ko-KR" altLang="en-US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contract integrated management system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2483768" y="4406335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934712" y="1230035"/>
            <a:ext cx="7325920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3200" b="1" spc="-100" dirty="0">
                <a:solidFill>
                  <a:srgbClr val="002060"/>
                </a:solidFill>
                <a:effectLst>
                  <a:outerShdw blurRad="50800" dist="25400" dir="2700000" algn="tl" rotWithShape="0">
                    <a:prstClr val="black">
                      <a:alpha val="1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Ⅴ</a:t>
            </a:r>
            <a:r>
              <a:rPr lang="en-US" altLang="ko-KR" sz="32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Recent Update Status</a:t>
            </a:r>
            <a:endParaRPr lang="en-US" altLang="ko-KR" sz="32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509371" y="4406335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188529" y="4437113"/>
            <a:ext cx="5883464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Construction cost management system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2509371" y="4982399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250825" y="804962"/>
            <a:ext cx="8065591" cy="402291"/>
            <a:chOff x="250825" y="804962"/>
            <a:chExt cx="8065591" cy="402291"/>
          </a:xfrm>
        </p:grpSpPr>
        <p:sp>
          <p:nvSpPr>
            <p:cNvPr id="3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1. Mobile KONEPS</a:t>
              </a:r>
              <a:endParaRPr lang="en-US" altLang="ko-KR" sz="20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sp>
        <p:nvSpPr>
          <p:cNvPr id="159" name="직사각형 158"/>
          <p:cNvSpPr/>
          <p:nvPr/>
        </p:nvSpPr>
        <p:spPr>
          <a:xfrm>
            <a:off x="447736" y="1000108"/>
            <a:ext cx="808470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z="1600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Objective</a:t>
            </a:r>
            <a:endParaRPr lang="en-US" altLang="ko-KR" sz="1600" b="1" spc="-60" dirty="0">
              <a:solidFill>
                <a:srgbClr val="2D1FE1"/>
              </a:solidFill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Arial" pitchFamily="34" charset="0"/>
                <a:cs typeface="Arial" pitchFamily="34" charset="0"/>
              </a:rPr>
              <a:t> provide m</a:t>
            </a:r>
            <a:r>
              <a:rPr lang="en-US" altLang="ko-KR" sz="1400" spc="-80" dirty="0" smtClean="0">
                <a:latin typeface="Arial" pitchFamily="34" charset="0"/>
                <a:cs typeface="Arial" pitchFamily="34" charset="0"/>
              </a:rPr>
              <a:t>obile e-bidding and contract service to suppliers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400" spc="-80" dirty="0" smtClean="0">
                <a:latin typeface="Arial" pitchFamily="34" charset="0"/>
                <a:cs typeface="Arial" pitchFamily="34" charset="0"/>
              </a:rPr>
              <a:t> Cooperation with financial institutions for  identify bidders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250" y="241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>
            <a:off x="250246" y="188640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spc="-100" dirty="0">
                <a:solidFill>
                  <a:srgbClr val="002060"/>
                </a:solidFill>
                <a:effectLst>
                  <a:outerShdw blurRad="50800" dist="25400" dir="2700000" algn="tl" rotWithShape="0">
                    <a:prstClr val="black">
                      <a:alpha val="1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Ⅴ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Recent Update Status</a:t>
            </a:r>
          </a:p>
        </p:txBody>
      </p:sp>
      <p:sp>
        <p:nvSpPr>
          <p:cNvPr id="3" name="Rectangle 2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50825" y="1928802"/>
            <a:ext cx="8065591" cy="402291"/>
            <a:chOff x="250825" y="804962"/>
            <a:chExt cx="8065591" cy="402291"/>
          </a:xfrm>
        </p:grpSpPr>
        <p:sp>
          <p:nvSpPr>
            <p:cNvPr id="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altLang="ko-KR" sz="20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Statistics system for public procurement</a:t>
              </a:r>
            </a:p>
          </p:txBody>
        </p:sp>
        <p:grpSp>
          <p:nvGrpSpPr>
            <p:cNvPr id="16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sp>
        <p:nvSpPr>
          <p:cNvPr id="19" name="직사각형 18"/>
          <p:cNvSpPr/>
          <p:nvPr/>
        </p:nvSpPr>
        <p:spPr>
          <a:xfrm>
            <a:off x="447736" y="2171012"/>
            <a:ext cx="808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z="1600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Objective</a:t>
            </a:r>
            <a:endParaRPr lang="en-US" altLang="ko-KR" sz="1600" b="1" spc="-60" dirty="0">
              <a:solidFill>
                <a:srgbClr val="2D1FE1"/>
              </a:solidFill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spc="-80" dirty="0" smtClean="0">
                <a:latin typeface="Arial" pitchFamily="34" charset="0"/>
                <a:cs typeface="Arial" pitchFamily="34" charset="0"/>
              </a:rPr>
              <a:t>Provide reliable procurement statistic information: for effective budget execution</a:t>
            </a:r>
            <a:endParaRPr lang="en-US" altLang="ko-KR" sz="1400" spc="-8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50825" y="2824006"/>
            <a:ext cx="8065591" cy="604994"/>
            <a:chOff x="250825" y="550705"/>
            <a:chExt cx="8065591" cy="604994"/>
          </a:xfrm>
        </p:grpSpPr>
        <p:sp>
          <p:nvSpPr>
            <p:cNvPr id="21" name="Text Box 124"/>
            <p:cNvSpPr txBox="1">
              <a:spLocks noChangeArrowheads="1"/>
            </p:cNvSpPr>
            <p:nvPr/>
          </p:nvSpPr>
          <p:spPr bwMode="auto">
            <a:xfrm>
              <a:off x="297433" y="550705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ko-KR" sz="20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Subcontract management system</a:t>
              </a:r>
            </a:p>
          </p:txBody>
        </p:sp>
        <p:grpSp>
          <p:nvGrpSpPr>
            <p:cNvPr id="22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sp>
        <p:nvSpPr>
          <p:cNvPr id="25" name="직사각형 24"/>
          <p:cNvSpPr/>
          <p:nvPr/>
        </p:nvSpPr>
        <p:spPr>
          <a:xfrm>
            <a:off x="447736" y="3070678"/>
            <a:ext cx="851675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z="1600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Objective</a:t>
            </a:r>
            <a:endParaRPr lang="en-US" altLang="ko-KR" sz="1600" b="1" spc="-60" dirty="0">
              <a:solidFill>
                <a:srgbClr val="2D1FE1"/>
              </a:solidFill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spc="-80" dirty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Enhance fair subcontract trade order</a:t>
            </a:r>
            <a:r>
              <a:rPr lang="en-US" altLang="ko-KR" sz="1400" spc="-80" dirty="0">
                <a:latin typeface="Arial" pitchFamily="34" charset="0"/>
                <a:cs typeface="Arial" pitchFamily="34" charset="0"/>
              </a:rPr>
              <a:t>:  replace conflict relationship with cooperation</a:t>
            </a:r>
            <a:br>
              <a:rPr lang="en-US" altLang="ko-KR" sz="1400" spc="-80" dirty="0">
                <a:latin typeface="Arial" pitchFamily="34" charset="0"/>
                <a:cs typeface="Arial" pitchFamily="34" charset="0"/>
              </a:rPr>
            </a:br>
            <a:r>
              <a:rPr lang="en-US" altLang="ko-KR" sz="1400" spc="-80" dirty="0" smtClean="0">
                <a:latin typeface="Arial" pitchFamily="34" charset="0"/>
                <a:cs typeface="Arial" pitchFamily="34" charset="0"/>
              </a:rPr>
              <a:t> relation </a:t>
            </a:r>
            <a:r>
              <a:rPr lang="en-US" altLang="ko-KR" sz="1400" spc="-80" dirty="0">
                <a:latin typeface="Arial" pitchFamily="34" charset="0"/>
                <a:cs typeface="Arial" pitchFamily="34" charset="0"/>
              </a:rPr>
              <a:t>between main and sub contractor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400" spc="-8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spc="-80" dirty="0">
                <a:solidFill>
                  <a:srgbClr val="2D1FE1"/>
                </a:solidFill>
                <a:latin typeface="Arial" pitchFamily="34" charset="0"/>
                <a:cs typeface="Arial" pitchFamily="34" charset="0"/>
              </a:rPr>
              <a:t>Establishment control tower</a:t>
            </a:r>
            <a:r>
              <a:rPr lang="en-US" altLang="ko-KR" sz="1400" spc="-80" dirty="0" smtClean="0">
                <a:latin typeface="Arial" pitchFamily="34" charset="0"/>
                <a:cs typeface="Arial" pitchFamily="34" charset="0"/>
              </a:rPr>
              <a:t> to management of subcontract entire process</a:t>
            </a:r>
            <a:endParaRPr lang="en-US" altLang="ko-KR" sz="1400" spc="-8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50825" y="4241155"/>
            <a:ext cx="8065591" cy="402291"/>
            <a:chOff x="250825" y="804962"/>
            <a:chExt cx="8065591" cy="402291"/>
          </a:xfrm>
        </p:grpSpPr>
        <p:sp>
          <p:nvSpPr>
            <p:cNvPr id="27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02291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altLang="ko-KR" sz="20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IT</a:t>
              </a:r>
              <a:r>
                <a:rPr lang="ko-KR" altLang="en-US" sz="20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contract integrated management system</a:t>
              </a:r>
            </a:p>
          </p:txBody>
        </p:sp>
        <p:grpSp>
          <p:nvGrpSpPr>
            <p:cNvPr id="28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sp>
        <p:nvSpPr>
          <p:cNvPr id="31" name="직사각형 30"/>
          <p:cNvSpPr/>
          <p:nvPr/>
        </p:nvSpPr>
        <p:spPr>
          <a:xfrm>
            <a:off x="447736" y="4484924"/>
            <a:ext cx="851675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z="1600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Objective</a:t>
            </a:r>
            <a:endParaRPr lang="en-US" altLang="ko-KR" sz="1600" b="1" spc="-60" dirty="0">
              <a:solidFill>
                <a:srgbClr val="2D1FE1"/>
              </a:solidFill>
              <a:latin typeface="+mn-ea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+mn-ea"/>
                <a:cs typeface="Arial" pitchFamily="34" charset="0"/>
              </a:rPr>
              <a:t> </a:t>
            </a:r>
            <a:r>
              <a:rPr lang="en-US" altLang="ko-KR" sz="1400" b="1" spc="-80" dirty="0">
                <a:solidFill>
                  <a:srgbClr val="2D1FE1"/>
                </a:solidFill>
                <a:latin typeface="+mn-ea"/>
                <a:cs typeface="Arial" pitchFamily="34" charset="0"/>
              </a:rPr>
              <a:t>Public IT project management </a:t>
            </a:r>
            <a:r>
              <a:rPr lang="en-US" altLang="ko-KR" sz="1400" spc="-80" dirty="0">
                <a:latin typeface="+mn-ea"/>
                <a:cs typeface="Arial" pitchFamily="34" charset="0"/>
              </a:rPr>
              <a:t>from RFP to project management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400" spc="-80" dirty="0">
                <a:latin typeface="+mn-ea"/>
                <a:cs typeface="Arial" pitchFamily="34" charset="0"/>
              </a:rPr>
              <a:t> </a:t>
            </a:r>
            <a:r>
              <a:rPr lang="en-US" altLang="ko-KR" sz="1400" b="1" spc="-80" dirty="0">
                <a:solidFill>
                  <a:srgbClr val="2D1FE1"/>
                </a:solidFill>
                <a:latin typeface="+mn-ea"/>
                <a:cs typeface="Arial" pitchFamily="34" charset="0"/>
              </a:rPr>
              <a:t>Digital document handling and automatic on-line technique assessment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250825" y="5429264"/>
            <a:ext cx="8065591" cy="402291"/>
            <a:chOff x="250825" y="804962"/>
            <a:chExt cx="8065591" cy="583526"/>
          </a:xfrm>
        </p:grpSpPr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58352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0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5. Construction cost management system</a:t>
              </a:r>
            </a:p>
          </p:txBody>
        </p:sp>
        <p:grpSp>
          <p:nvGrpSpPr>
            <p:cNvPr id="36" name="그룹 3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sp>
        <p:nvSpPr>
          <p:cNvPr id="42" name="직사각형 41"/>
          <p:cNvSpPr/>
          <p:nvPr/>
        </p:nvSpPr>
        <p:spPr>
          <a:xfrm>
            <a:off x="447736" y="5643578"/>
            <a:ext cx="851675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z="1600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+mn-ea"/>
                <a:cs typeface="Arial" pitchFamily="34" charset="0"/>
              </a:rPr>
              <a:t>Objective</a:t>
            </a:r>
            <a:endParaRPr lang="en-US" altLang="ko-KR" sz="1600" b="1" spc="-60" dirty="0">
              <a:solidFill>
                <a:srgbClr val="2D1FE1"/>
              </a:solidFill>
              <a:latin typeface="+mn-ea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600" spc="-80" dirty="0" smtClean="0">
                <a:latin typeface="+mn-ea"/>
                <a:cs typeface="Arial" pitchFamily="34" charset="0"/>
              </a:rPr>
              <a:t> </a:t>
            </a:r>
            <a:r>
              <a:rPr lang="en-US" altLang="ko-KR" sz="1400" b="1" spc="-80" dirty="0" smtClean="0">
                <a:solidFill>
                  <a:srgbClr val="2D1FE1"/>
                </a:solidFill>
                <a:latin typeface="+mn-ea"/>
                <a:cs typeface="Arial" pitchFamily="34" charset="0"/>
              </a:rPr>
              <a:t>Construction cost calculation automatically</a:t>
            </a:r>
            <a:endParaRPr lang="en-US" altLang="ko-KR" sz="1400" spc="-80" dirty="0">
              <a:latin typeface="+mn-ea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z="1400" spc="-80" dirty="0">
                <a:latin typeface="+mn-ea"/>
                <a:cs typeface="Arial" pitchFamily="34" charset="0"/>
              </a:rPr>
              <a:t> </a:t>
            </a:r>
            <a:r>
              <a:rPr lang="en-US" altLang="ko-KR" sz="1400" b="1" spc="-80" dirty="0" smtClean="0">
                <a:solidFill>
                  <a:srgbClr val="2D1FE1"/>
                </a:solidFill>
                <a:latin typeface="+mn-ea"/>
                <a:cs typeface="Arial" pitchFamily="34" charset="0"/>
              </a:rPr>
              <a:t>Share of material cost with public institutions</a:t>
            </a:r>
            <a:endParaRPr lang="en-US" altLang="ko-KR" sz="1400" b="1" spc="-80" dirty="0">
              <a:solidFill>
                <a:srgbClr val="2D1FE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234934" y="1916832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Operation system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2524690" y="2492896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234934" y="2572608"/>
            <a:ext cx="7169714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140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800" b="1" spc="-140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and maintenance organization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2555776" y="3068961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3234934" y="3220680"/>
            <a:ext cx="6377626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140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b="1" spc="-140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800" b="1" spc="-100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Program change management process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2555776" y="3789042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916803" y="1167825"/>
            <a:ext cx="646182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40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40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40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4934" y="3868752"/>
            <a:ext cx="6593650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140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800" b="1" spc="-100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Development framework of KONEPS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55776" y="4437113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266020" y="4437112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Quality management process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2555776" y="5013176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265369" y="5002971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Data management 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system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495988" y="5445224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3266020" y="5596944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555776" y="617300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 latinLnBrk="0"/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1. Role of PPS</a:t>
              </a: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91" name="직사각형 90"/>
          <p:cNvSpPr/>
          <p:nvPr/>
        </p:nvSpPr>
        <p:spPr>
          <a:xfrm>
            <a:off x="166812" y="169476"/>
            <a:ext cx="64214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>
                  <a:lumMod val="95000"/>
                </a:schemeClr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ko-KR" sz="2800" b="1" dirty="0">
                <a:solidFill>
                  <a:srgbClr val="19434F"/>
                </a:solidFill>
                <a:effectLst>
                  <a:outerShdw blurRad="50800" dist="25400" dir="2700000" algn="tl" rotWithShape="0">
                    <a:prstClr val="black">
                      <a:alpha val="11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Public Procurement in Korea</a:t>
            </a: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2051720" y="1412776"/>
            <a:ext cx="5400600" cy="5040560"/>
          </a:xfrm>
          <a:custGeom>
            <a:avLst/>
            <a:gdLst>
              <a:gd name="G0" fmla="+- 474 0 0"/>
              <a:gd name="G1" fmla="+- 21600 0 474"/>
              <a:gd name="G2" fmla="+- 21600 0 4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4" y="10800"/>
                </a:moveTo>
                <a:cubicBezTo>
                  <a:pt x="474" y="16503"/>
                  <a:pt x="5097" y="21126"/>
                  <a:pt x="10800" y="21126"/>
                </a:cubicBezTo>
                <a:cubicBezTo>
                  <a:pt x="16503" y="21126"/>
                  <a:pt x="21126" y="16503"/>
                  <a:pt x="21126" y="10800"/>
                </a:cubicBezTo>
                <a:cubicBezTo>
                  <a:pt x="21126" y="5097"/>
                  <a:pt x="16503" y="474"/>
                  <a:pt x="10800" y="474"/>
                </a:cubicBezTo>
                <a:cubicBezTo>
                  <a:pt x="5097" y="474"/>
                  <a:pt x="474" y="5097"/>
                  <a:pt x="474" y="10800"/>
                </a:cubicBezTo>
                <a:close/>
              </a:path>
            </a:pathLst>
          </a:custGeom>
          <a:gradFill rotWithShape="1">
            <a:gsLst>
              <a:gs pos="0">
                <a:srgbClr val="99CCFF">
                  <a:alpha val="30000"/>
                </a:srgbClr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38894" y="4037440"/>
            <a:ext cx="3826744" cy="2343888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99FF3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spc="-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4413135" y="4040019"/>
            <a:ext cx="4191313" cy="2341309"/>
          </a:xfrm>
          <a:prstGeom prst="rect">
            <a:avLst/>
          </a:prstGeom>
          <a:gradFill rotWithShape="0">
            <a:gsLst>
              <a:gs pos="0">
                <a:srgbClr val="EDE8E7"/>
              </a:gs>
              <a:gs pos="100000">
                <a:srgbClr val="EDE8E7">
                  <a:gamma/>
                  <a:shade val="64706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EDE8E7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45" tIns="49873" rIns="99745" bIns="49873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spc="-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38894" y="1700810"/>
            <a:ext cx="3857254" cy="2348904"/>
          </a:xfrm>
          <a:prstGeom prst="rect">
            <a:avLst/>
          </a:prstGeom>
          <a:gradFill rotWithShape="0">
            <a:gsLst>
              <a:gs pos="0">
                <a:srgbClr val="EDE8E7"/>
              </a:gs>
              <a:gs pos="100000">
                <a:srgbClr val="EDE8E7">
                  <a:gamma/>
                  <a:shade val="64706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EDE8E7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45" tIns="49873" rIns="99745" bIns="49873" anchor="ctr">
            <a:flatTx/>
          </a:bodyPr>
          <a:lstStyle/>
          <a:p>
            <a:pPr algn="ctr"/>
            <a:endParaRPr lang="ko-KR" altLang="ko-KR" sz="1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4474189" y="1700809"/>
            <a:ext cx="4130259" cy="2298544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ko-KR" altLang="ko-KR" sz="1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0" name="Freeform 37"/>
          <p:cNvSpPr>
            <a:spLocks/>
          </p:cNvSpPr>
          <p:nvPr/>
        </p:nvSpPr>
        <p:spPr bwMode="auto">
          <a:xfrm flipV="1">
            <a:off x="2753219" y="3999352"/>
            <a:ext cx="1731469" cy="1710885"/>
          </a:xfrm>
          <a:custGeom>
            <a:avLst/>
            <a:gdLst>
              <a:gd name="T0" fmla="*/ 720 w 1266"/>
              <a:gd name="T1" fmla="*/ 1278 h 1278"/>
              <a:gd name="T2" fmla="*/ 0 w 1266"/>
              <a:gd name="T3" fmla="*/ 1278 h 1278"/>
              <a:gd name="T4" fmla="*/ 0 w 1266"/>
              <a:gd name="T5" fmla="*/ 0 h 1278"/>
              <a:gd name="T6" fmla="*/ 1266 w 1266"/>
              <a:gd name="T7" fmla="*/ 0 h 1278"/>
              <a:gd name="T8" fmla="*/ 1266 w 1266"/>
              <a:gd name="T9" fmla="*/ 720 h 1278"/>
              <a:gd name="T10" fmla="*/ 720 w 1266"/>
              <a:gd name="T11" fmla="*/ 127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rgbClr val="0099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2" name="Freeform 39"/>
          <p:cNvSpPr>
            <a:spLocks/>
          </p:cNvSpPr>
          <p:nvPr/>
        </p:nvSpPr>
        <p:spPr bwMode="auto">
          <a:xfrm>
            <a:off x="2644684" y="2112222"/>
            <a:ext cx="1851116" cy="1827954"/>
          </a:xfrm>
          <a:custGeom>
            <a:avLst/>
            <a:gdLst>
              <a:gd name="T0" fmla="*/ 720 w 1266"/>
              <a:gd name="T1" fmla="*/ 1278 h 1278"/>
              <a:gd name="T2" fmla="*/ 0 w 1266"/>
              <a:gd name="T3" fmla="*/ 1278 h 1278"/>
              <a:gd name="T4" fmla="*/ 0 w 1266"/>
              <a:gd name="T5" fmla="*/ 0 h 1278"/>
              <a:gd name="T6" fmla="*/ 1266 w 1266"/>
              <a:gd name="T7" fmla="*/ 0 h 1278"/>
              <a:gd name="T8" fmla="*/ 1266 w 1266"/>
              <a:gd name="T9" fmla="*/ 720 h 1278"/>
              <a:gd name="T10" fmla="*/ 720 w 1266"/>
              <a:gd name="T11" fmla="*/ 127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rgbClr val="0099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3" name="Freeform 40"/>
          <p:cNvSpPr>
            <a:spLocks/>
          </p:cNvSpPr>
          <p:nvPr/>
        </p:nvSpPr>
        <p:spPr bwMode="auto">
          <a:xfrm flipH="1">
            <a:off x="4452845" y="2112222"/>
            <a:ext cx="1851117" cy="1827954"/>
          </a:xfrm>
          <a:custGeom>
            <a:avLst/>
            <a:gdLst>
              <a:gd name="T0" fmla="*/ 720 w 1266"/>
              <a:gd name="T1" fmla="*/ 1278 h 1278"/>
              <a:gd name="T2" fmla="*/ 0 w 1266"/>
              <a:gd name="T3" fmla="*/ 1278 h 1278"/>
              <a:gd name="T4" fmla="*/ 0 w 1266"/>
              <a:gd name="T5" fmla="*/ 0 h 1278"/>
              <a:gd name="T6" fmla="*/ 1266 w 1266"/>
              <a:gd name="T7" fmla="*/ 0 h 1278"/>
              <a:gd name="T8" fmla="*/ 1266 w 1266"/>
              <a:gd name="T9" fmla="*/ 720 h 1278"/>
              <a:gd name="T10" fmla="*/ 720 w 1266"/>
              <a:gd name="T11" fmla="*/ 127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rgbClr val="0099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4" name="Freeform 41"/>
          <p:cNvSpPr>
            <a:spLocks/>
          </p:cNvSpPr>
          <p:nvPr/>
        </p:nvSpPr>
        <p:spPr bwMode="auto">
          <a:xfrm flipH="1" flipV="1">
            <a:off x="4452845" y="3936258"/>
            <a:ext cx="1851117" cy="1827955"/>
          </a:xfrm>
          <a:custGeom>
            <a:avLst/>
            <a:gdLst>
              <a:gd name="T0" fmla="*/ 720 w 1266"/>
              <a:gd name="T1" fmla="*/ 1278 h 1278"/>
              <a:gd name="T2" fmla="*/ 0 w 1266"/>
              <a:gd name="T3" fmla="*/ 1278 h 1278"/>
              <a:gd name="T4" fmla="*/ 0 w 1266"/>
              <a:gd name="T5" fmla="*/ 0 h 1278"/>
              <a:gd name="T6" fmla="*/ 1266 w 1266"/>
              <a:gd name="T7" fmla="*/ 0 h 1278"/>
              <a:gd name="T8" fmla="*/ 1266 w 1266"/>
              <a:gd name="T9" fmla="*/ 720 h 1278"/>
              <a:gd name="T10" fmla="*/ 720 w 1266"/>
              <a:gd name="T11" fmla="*/ 127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rgbClr val="0099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64453" y="1772816"/>
            <a:ext cx="3406135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-100" dirty="0" smtClean="0">
                <a:solidFill>
                  <a:srgbClr val="2D1FE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Procurement Service</a:t>
            </a:r>
            <a:endParaRPr kumimoji="0" lang="ko-KR" altLang="en-US" sz="2400" b="1" spc="-100" dirty="0">
              <a:solidFill>
                <a:srgbClr val="2D1FE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27422" y="1773113"/>
            <a:ext cx="342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2D1FE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Stockpile Management</a:t>
            </a:r>
            <a:endParaRPr lang="ko-KR" altLang="en-US" sz="2400" b="1" spc="-100" dirty="0">
              <a:solidFill>
                <a:srgbClr val="2D1FE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2770" y="2218978"/>
            <a:ext cx="360010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Goods Procurement(17B USD)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Service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Contract(4B 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Construction Contract(9.7B 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Construction Management</a:t>
            </a:r>
            <a:b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</a:b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16B USD)</a:t>
            </a:r>
            <a:endParaRPr kumimoji="0" lang="en-US" altLang="ko-KR" sz="1600" b="1" spc="-1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88024" y="2218978"/>
            <a:ext cx="45365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Nonferrous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Metal(6)</a:t>
            </a:r>
            <a:r>
              <a:rPr lang="ko-KR" altLang="en-US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, Rare Metal(9)</a:t>
            </a:r>
          </a:p>
          <a:p>
            <a:pPr>
              <a:defRPr/>
            </a:pP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1600" b="1" spc="-1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Reserved(226M 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   Released</a:t>
            </a:r>
            <a:r>
              <a:rPr lang="ko-KR" altLang="en-US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(205M 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-100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1600" b="1" spc="-1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  </a:t>
            </a:r>
            <a:r>
              <a:rPr kumimoji="0" lang="ko-KR" altLang="en-US" sz="1600" b="1" spc="-1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→</a:t>
            </a:r>
            <a:r>
              <a:rPr kumimoji="0" lang="ko-KR" altLang="en-US" sz="1600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600" b="1" spc="-100" dirty="0">
                <a:latin typeface="Arial" pitchFamily="34" charset="0"/>
                <a:ea typeface="HY견고딕" pitchFamily="18" charset="-127"/>
                <a:cs typeface="Arial" pitchFamily="34" charset="0"/>
              </a:rPr>
              <a:t>Stability of Price and Supply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84586" y="4143194"/>
            <a:ext cx="31257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2D1FE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Goods &amp; Property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>
                <a:solidFill>
                  <a:srgbClr val="2D1FE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Management</a:t>
            </a:r>
            <a:endParaRPr lang="ko-KR" altLang="en-US" sz="2400" b="1" spc="-100" dirty="0">
              <a:solidFill>
                <a:srgbClr val="2D1FE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770" y="5063906"/>
            <a:ext cx="305885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Goods(12M 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items ,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13B 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Property(797B 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USD, 24.5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%)</a:t>
            </a:r>
            <a:endParaRPr lang="ko-KR" altLang="en-US" sz="1600" b="1" spc="-1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88024" y="5064404"/>
            <a:ext cx="375295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Centralized Procurement 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system</a:t>
            </a:r>
            <a:endParaRPr lang="en-US" altLang="ko-KR" sz="1600" b="1" spc="-1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altLang="ko-KR" sz="1600" b="1" u="sng" spc="-50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K</a:t>
            </a:r>
            <a:r>
              <a:rPr lang="en-US" altLang="ko-KR" sz="1600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orea </a:t>
            </a:r>
            <a:r>
              <a:rPr lang="en-US" altLang="ko-KR" sz="1600" b="1" u="sng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ON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-line </a:t>
            </a:r>
            <a:r>
              <a:rPr lang="en-US" altLang="ko-KR" sz="1600" b="1" u="sng" spc="-50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-</a:t>
            </a:r>
            <a:r>
              <a:rPr lang="en-US" altLang="ko-KR" sz="1600" b="1" u="sng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P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rocurement </a:t>
            </a:r>
            <a:r>
              <a:rPr lang="en-US" altLang="ko-KR" sz="1600" b="1" u="sng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</a:t>
            </a:r>
            <a:r>
              <a:rPr lang="en-US" altLang="ko-KR" sz="1600" b="1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ystem</a:t>
            </a:r>
            <a:endParaRPr lang="ko-KR" altLang="en-US" sz="1600" b="1" spc="-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39118" y="4149080"/>
            <a:ext cx="36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solidFill>
                  <a:srgbClr val="2D1FE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KONEPS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solidFill>
                  <a:srgbClr val="2D1FE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Management</a:t>
            </a:r>
            <a:endParaRPr lang="ko-KR" altLang="en-US" sz="2400" b="1" spc="-100" dirty="0">
              <a:solidFill>
                <a:srgbClr val="2D1FE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814369" y="3284984"/>
            <a:ext cx="1621727" cy="1695093"/>
            <a:chOff x="9288479" y="2875262"/>
            <a:chExt cx="1451579" cy="1466931"/>
          </a:xfrm>
        </p:grpSpPr>
        <p:sp>
          <p:nvSpPr>
            <p:cNvPr id="4" name="타원 3"/>
            <p:cNvSpPr/>
            <p:nvPr/>
          </p:nvSpPr>
          <p:spPr>
            <a:xfrm>
              <a:off x="9288479" y="2875262"/>
              <a:ext cx="1451579" cy="146693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타원 84"/>
            <p:cNvSpPr/>
            <p:nvPr/>
          </p:nvSpPr>
          <p:spPr>
            <a:xfrm>
              <a:off x="9412327" y="3026199"/>
              <a:ext cx="1203879" cy="1166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814369" y="3624698"/>
            <a:ext cx="1642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u="sng" spc="-50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P</a:t>
            </a:r>
            <a:r>
              <a:rPr kumimoji="0" lang="en-US" altLang="ko-KR" sz="2000" b="1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ublic </a:t>
            </a:r>
            <a:r>
              <a:rPr kumimoji="0" lang="en-US" altLang="ko-KR" sz="2000" b="1" u="sng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P</a:t>
            </a:r>
            <a:r>
              <a:rPr kumimoji="0" lang="en-US" altLang="ko-KR" sz="2000" b="1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rocurement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u="sng" spc="-50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S</a:t>
            </a:r>
            <a:r>
              <a:rPr lang="en-US" altLang="ko-KR" sz="2000" b="1" spc="-50" dirty="0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ervice</a:t>
            </a:r>
            <a:endParaRPr kumimoji="0" lang="ko-KR" altLang="en-US" sz="2000" b="1" spc="-50" dirty="0">
              <a:ln w="3175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양쪽 모서리가 둥근 사각형 133"/>
          <p:cNvSpPr/>
          <p:nvPr/>
        </p:nvSpPr>
        <p:spPr>
          <a:xfrm>
            <a:off x="5250364" y="3607676"/>
            <a:ext cx="3697190" cy="225128"/>
          </a:xfrm>
          <a:prstGeom prst="round2SameRect">
            <a:avLst/>
          </a:prstGeom>
          <a:gradFill>
            <a:gsLst>
              <a:gs pos="0">
                <a:srgbClr val="A5D773"/>
              </a:gs>
              <a:gs pos="100000">
                <a:srgbClr val="5E9436"/>
              </a:gs>
            </a:gsLst>
            <a:lin ang="5400000" scaled="0"/>
          </a:gradFill>
          <a:ln w="9525">
            <a:solidFill>
              <a:srgbClr val="4A742A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5250364" y="3843537"/>
            <a:ext cx="3697190" cy="27129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그룹 35"/>
          <p:cNvGrpSpPr/>
          <p:nvPr/>
        </p:nvGrpSpPr>
        <p:grpSpPr>
          <a:xfrm>
            <a:off x="378602" y="3597013"/>
            <a:ext cx="3697190" cy="2959454"/>
            <a:chOff x="478054" y="5154395"/>
            <a:chExt cx="1512168" cy="3491311"/>
          </a:xfrm>
        </p:grpSpPr>
        <p:sp>
          <p:nvSpPr>
            <p:cNvPr id="137" name="양쪽 모서리가 둥근 사각형 136"/>
            <p:cNvSpPr/>
            <p:nvPr/>
          </p:nvSpPr>
          <p:spPr>
            <a:xfrm>
              <a:off x="478054" y="5154395"/>
              <a:ext cx="1512168" cy="362838"/>
            </a:xfrm>
            <a:prstGeom prst="round2Same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478054" y="5445223"/>
              <a:ext cx="1512168" cy="32004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9" name="직사각형 138"/>
          <p:cNvSpPr/>
          <p:nvPr/>
        </p:nvSpPr>
        <p:spPr bwMode="auto">
          <a:xfrm>
            <a:off x="1776429" y="1858094"/>
            <a:ext cx="7054715" cy="658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직사각형 139"/>
          <p:cNvSpPr/>
          <p:nvPr/>
        </p:nvSpPr>
        <p:spPr bwMode="auto">
          <a:xfrm>
            <a:off x="1776429" y="2554946"/>
            <a:ext cx="7054715" cy="6698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그룹 140"/>
          <p:cNvGrpSpPr/>
          <p:nvPr/>
        </p:nvGrpSpPr>
        <p:grpSpPr>
          <a:xfrm>
            <a:off x="3144556" y="4486089"/>
            <a:ext cx="511519" cy="587713"/>
            <a:chOff x="711200" y="3994012"/>
            <a:chExt cx="1803480" cy="2254350"/>
          </a:xfrm>
        </p:grpSpPr>
        <p:sp>
          <p:nvSpPr>
            <p:cNvPr id="142" name="직사각형 141"/>
            <p:cNvSpPr/>
            <p:nvPr/>
          </p:nvSpPr>
          <p:spPr>
            <a:xfrm>
              <a:off x="711200" y="3994012"/>
              <a:ext cx="1803480" cy="2254350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39"/>
            <p:cNvSpPr>
              <a:spLocks/>
            </p:cNvSpPr>
            <p:nvPr/>
          </p:nvSpPr>
          <p:spPr bwMode="auto">
            <a:xfrm rot="5400000">
              <a:off x="735483" y="4052773"/>
              <a:ext cx="1731181" cy="1726510"/>
            </a:xfrm>
            <a:custGeom>
              <a:avLst/>
              <a:gdLst>
                <a:gd name="T0" fmla="*/ 0 w 1440"/>
                <a:gd name="T1" fmla="*/ 0 h 1248"/>
                <a:gd name="T2" fmla="*/ 0 w 1440"/>
                <a:gd name="T3" fmla="*/ 326 h 1248"/>
                <a:gd name="T4" fmla="*/ 327 w 1440"/>
                <a:gd name="T5" fmla="*/ 326 h 1248"/>
                <a:gd name="T6" fmla="*/ 327 w 1440"/>
                <a:gd name="T7" fmla="*/ 213 h 1248"/>
                <a:gd name="T8" fmla="*/ 376 w 1440"/>
                <a:gd name="T9" fmla="*/ 164 h 1248"/>
                <a:gd name="T10" fmla="*/ 326 w 1440"/>
                <a:gd name="T11" fmla="*/ 113 h 1248"/>
                <a:gd name="T12" fmla="*/ 326 w 1440"/>
                <a:gd name="T13" fmla="*/ 0 h 1248"/>
                <a:gd name="T14" fmla="*/ 214 w 1440"/>
                <a:gd name="T15" fmla="*/ 0 h 1248"/>
                <a:gd name="T16" fmla="*/ 164 w 1440"/>
                <a:gd name="T17" fmla="*/ 50 h 1248"/>
                <a:gd name="T18" fmla="*/ 113 w 1440"/>
                <a:gd name="T19" fmla="*/ 0 h 1248"/>
                <a:gd name="T20" fmla="*/ 0 w 1440"/>
                <a:gd name="T21" fmla="*/ 0 h 1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1248"/>
                <a:gd name="T35" fmla="*/ 1440 w 1440"/>
                <a:gd name="T36" fmla="*/ 1248 h 1248"/>
                <a:gd name="connsiteX0" fmla="*/ 0 w 10004"/>
                <a:gd name="connsiteY0" fmla="*/ 0 h 10000"/>
                <a:gd name="connsiteX1" fmla="*/ 0 w 10004"/>
                <a:gd name="connsiteY1" fmla="*/ 10000 h 10000"/>
                <a:gd name="connsiteX2" fmla="*/ 8688 w 10004"/>
                <a:gd name="connsiteY2" fmla="*/ 10000 h 10000"/>
                <a:gd name="connsiteX3" fmla="*/ 8688 w 10004"/>
                <a:gd name="connsiteY3" fmla="*/ 6538 h 10000"/>
                <a:gd name="connsiteX4" fmla="*/ 10000 w 10004"/>
                <a:gd name="connsiteY4" fmla="*/ 5024 h 10000"/>
                <a:gd name="connsiteX5" fmla="*/ 8667 w 10004"/>
                <a:gd name="connsiteY5" fmla="*/ 0 h 10000"/>
                <a:gd name="connsiteX6" fmla="*/ 5688 w 10004"/>
                <a:gd name="connsiteY6" fmla="*/ 0 h 10000"/>
                <a:gd name="connsiteX7" fmla="*/ 4354 w 10004"/>
                <a:gd name="connsiteY7" fmla="*/ 1538 h 10000"/>
                <a:gd name="connsiteX8" fmla="*/ 3021 w 10004"/>
                <a:gd name="connsiteY8" fmla="*/ 0 h 10000"/>
                <a:gd name="connsiteX9" fmla="*/ 0 w 10004"/>
                <a:gd name="connsiteY9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8688 w 10000"/>
                <a:gd name="connsiteY2" fmla="*/ 10000 h 10000"/>
                <a:gd name="connsiteX3" fmla="*/ 10000 w 10000"/>
                <a:gd name="connsiteY3" fmla="*/ 5024 h 10000"/>
                <a:gd name="connsiteX4" fmla="*/ 8667 w 10000"/>
                <a:gd name="connsiteY4" fmla="*/ 0 h 10000"/>
                <a:gd name="connsiteX5" fmla="*/ 5688 w 10000"/>
                <a:gd name="connsiteY5" fmla="*/ 0 h 10000"/>
                <a:gd name="connsiteX6" fmla="*/ 4354 w 10000"/>
                <a:gd name="connsiteY6" fmla="*/ 1538 h 10000"/>
                <a:gd name="connsiteX7" fmla="*/ 3021 w 10000"/>
                <a:gd name="connsiteY7" fmla="*/ 0 h 10000"/>
                <a:gd name="connsiteX8" fmla="*/ 0 w 10000"/>
                <a:gd name="connsiteY8" fmla="*/ 0 h 10000"/>
                <a:gd name="connsiteX0" fmla="*/ 0 w 8688"/>
                <a:gd name="connsiteY0" fmla="*/ 0 h 10000"/>
                <a:gd name="connsiteX1" fmla="*/ 0 w 8688"/>
                <a:gd name="connsiteY1" fmla="*/ 10000 h 10000"/>
                <a:gd name="connsiteX2" fmla="*/ 8688 w 8688"/>
                <a:gd name="connsiteY2" fmla="*/ 10000 h 10000"/>
                <a:gd name="connsiteX3" fmla="*/ 8667 w 8688"/>
                <a:gd name="connsiteY3" fmla="*/ 0 h 10000"/>
                <a:gd name="connsiteX4" fmla="*/ 5688 w 8688"/>
                <a:gd name="connsiteY4" fmla="*/ 0 h 10000"/>
                <a:gd name="connsiteX5" fmla="*/ 4354 w 8688"/>
                <a:gd name="connsiteY5" fmla="*/ 1538 h 10000"/>
                <a:gd name="connsiteX6" fmla="*/ 3021 w 8688"/>
                <a:gd name="connsiteY6" fmla="*/ 0 h 10000"/>
                <a:gd name="connsiteX7" fmla="*/ 0 w 8688"/>
                <a:gd name="connsiteY7" fmla="*/ 0 h 10000"/>
                <a:gd name="connsiteX0" fmla="*/ 0 w 11091"/>
                <a:gd name="connsiteY0" fmla="*/ 1410 h 11410"/>
                <a:gd name="connsiteX1" fmla="*/ 0 w 11091"/>
                <a:gd name="connsiteY1" fmla="*/ 11410 h 11410"/>
                <a:gd name="connsiteX2" fmla="*/ 10000 w 11091"/>
                <a:gd name="connsiteY2" fmla="*/ 11410 h 11410"/>
                <a:gd name="connsiteX3" fmla="*/ 6547 w 11091"/>
                <a:gd name="connsiteY3" fmla="*/ 1410 h 11410"/>
                <a:gd name="connsiteX4" fmla="*/ 5012 w 11091"/>
                <a:gd name="connsiteY4" fmla="*/ 2948 h 11410"/>
                <a:gd name="connsiteX5" fmla="*/ 3477 w 11091"/>
                <a:gd name="connsiteY5" fmla="*/ 1410 h 11410"/>
                <a:gd name="connsiteX6" fmla="*/ 0 w 11091"/>
                <a:gd name="connsiteY6" fmla="*/ 1410 h 11410"/>
                <a:gd name="connsiteX0" fmla="*/ 0 w 10835"/>
                <a:gd name="connsiteY0" fmla="*/ 0 h 10000"/>
                <a:gd name="connsiteX1" fmla="*/ 0 w 10835"/>
                <a:gd name="connsiteY1" fmla="*/ 10000 h 10000"/>
                <a:gd name="connsiteX2" fmla="*/ 10000 w 10835"/>
                <a:gd name="connsiteY2" fmla="*/ 10000 h 10000"/>
                <a:gd name="connsiteX3" fmla="*/ 5012 w 10835"/>
                <a:gd name="connsiteY3" fmla="*/ 1538 h 10000"/>
                <a:gd name="connsiteX4" fmla="*/ 3477 w 10835"/>
                <a:gd name="connsiteY4" fmla="*/ 0 h 10000"/>
                <a:gd name="connsiteX5" fmla="*/ 0 w 10835"/>
                <a:gd name="connsiteY5" fmla="*/ 0 h 10000"/>
                <a:gd name="connsiteX0" fmla="*/ 0 w 10580"/>
                <a:gd name="connsiteY0" fmla="*/ 0 h 10000"/>
                <a:gd name="connsiteX1" fmla="*/ 0 w 10580"/>
                <a:gd name="connsiteY1" fmla="*/ 10000 h 10000"/>
                <a:gd name="connsiteX2" fmla="*/ 10000 w 10580"/>
                <a:gd name="connsiteY2" fmla="*/ 10000 h 10000"/>
                <a:gd name="connsiteX3" fmla="*/ 3477 w 10580"/>
                <a:gd name="connsiteY3" fmla="*/ 0 h 10000"/>
                <a:gd name="connsiteX4" fmla="*/ 0 w 10580"/>
                <a:gd name="connsiteY4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cubicBezTo>
                    <a:pt x="714" y="6112"/>
                    <a:pt x="1667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42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그룹 85"/>
          <p:cNvGrpSpPr/>
          <p:nvPr/>
        </p:nvGrpSpPr>
        <p:grpSpPr>
          <a:xfrm>
            <a:off x="436459" y="2557848"/>
            <a:ext cx="1328516" cy="658794"/>
            <a:chOff x="1258885" y="1700808"/>
            <a:chExt cx="2089153" cy="1368425"/>
          </a:xfrm>
        </p:grpSpPr>
        <p:cxnSp>
          <p:nvCxnSpPr>
            <p:cNvPr id="146" name="직선 연결선 145"/>
            <p:cNvCxnSpPr>
              <a:endCxn id="163" idx="2"/>
            </p:cNvCxnSpPr>
            <p:nvPr/>
          </p:nvCxnSpPr>
          <p:spPr bwMode="auto">
            <a:xfrm flipV="1">
              <a:off x="1258890" y="1700808"/>
              <a:ext cx="411155" cy="863600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직사각형 146"/>
            <p:cNvSpPr/>
            <p:nvPr/>
          </p:nvSpPr>
          <p:spPr bwMode="auto">
            <a:xfrm>
              <a:off x="1258888" y="1700808"/>
              <a:ext cx="2089150" cy="136842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직사각형 158"/>
            <p:cNvSpPr/>
            <p:nvPr/>
          </p:nvSpPr>
          <p:spPr bwMode="auto">
            <a:xfrm>
              <a:off x="1321859" y="1757572"/>
              <a:ext cx="1963208" cy="125489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이등변 삼각형 162"/>
            <p:cNvSpPr/>
            <p:nvPr/>
          </p:nvSpPr>
          <p:spPr bwMode="auto">
            <a:xfrm rot="10800000">
              <a:off x="1258885" y="1700808"/>
              <a:ext cx="411159" cy="324035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9" name="그룹 85"/>
          <p:cNvGrpSpPr/>
          <p:nvPr/>
        </p:nvGrpSpPr>
        <p:grpSpPr>
          <a:xfrm>
            <a:off x="436460" y="1858093"/>
            <a:ext cx="1328515" cy="658058"/>
            <a:chOff x="1258887" y="1700806"/>
            <a:chExt cx="2089151" cy="1368427"/>
          </a:xfrm>
        </p:grpSpPr>
        <p:cxnSp>
          <p:nvCxnSpPr>
            <p:cNvPr id="212" name="직선 연결선 211"/>
            <p:cNvCxnSpPr>
              <a:endCxn id="215" idx="2"/>
            </p:cNvCxnSpPr>
            <p:nvPr/>
          </p:nvCxnSpPr>
          <p:spPr bwMode="auto">
            <a:xfrm flipV="1">
              <a:off x="1258889" y="1700806"/>
              <a:ext cx="411156" cy="863604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3" name="직사각형 212"/>
            <p:cNvSpPr/>
            <p:nvPr/>
          </p:nvSpPr>
          <p:spPr bwMode="auto">
            <a:xfrm>
              <a:off x="1258888" y="1700808"/>
              <a:ext cx="2089150" cy="136842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직사각형 213"/>
            <p:cNvSpPr/>
            <p:nvPr/>
          </p:nvSpPr>
          <p:spPr bwMode="auto">
            <a:xfrm>
              <a:off x="1321859" y="1757572"/>
              <a:ext cx="1963208" cy="125489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이등변 삼각형 214"/>
            <p:cNvSpPr/>
            <p:nvPr/>
          </p:nvSpPr>
          <p:spPr bwMode="auto">
            <a:xfrm rot="10800000">
              <a:off x="1258887" y="1700806"/>
              <a:ext cx="411158" cy="324037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6" name="AutoShape 57"/>
          <p:cNvCxnSpPr>
            <a:cxnSpLocks noChangeShapeType="1"/>
          </p:cNvCxnSpPr>
          <p:nvPr/>
        </p:nvCxnSpPr>
        <p:spPr bwMode="auto">
          <a:xfrm>
            <a:off x="1102447" y="4088438"/>
            <a:ext cx="364047" cy="0"/>
          </a:xfrm>
          <a:prstGeom prst="straightConnector1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sm" len="sm"/>
          </a:ln>
        </p:spPr>
      </p:cxnSp>
      <p:cxnSp>
        <p:nvCxnSpPr>
          <p:cNvPr id="217" name="AutoShape 60"/>
          <p:cNvCxnSpPr>
            <a:cxnSpLocks noChangeShapeType="1"/>
          </p:cNvCxnSpPr>
          <p:nvPr/>
        </p:nvCxnSpPr>
        <p:spPr bwMode="auto">
          <a:xfrm>
            <a:off x="1102447" y="4548821"/>
            <a:ext cx="364047" cy="0"/>
          </a:xfrm>
          <a:prstGeom prst="straightConnector1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sm" len="sm"/>
          </a:ln>
        </p:spPr>
      </p:cxnSp>
      <p:cxnSp>
        <p:nvCxnSpPr>
          <p:cNvPr id="218" name="AutoShape 63"/>
          <p:cNvCxnSpPr>
            <a:cxnSpLocks noChangeShapeType="1"/>
          </p:cNvCxnSpPr>
          <p:nvPr/>
        </p:nvCxnSpPr>
        <p:spPr bwMode="auto">
          <a:xfrm>
            <a:off x="1102447" y="5010737"/>
            <a:ext cx="364047" cy="0"/>
          </a:xfrm>
          <a:prstGeom prst="straightConnector1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sm" len="sm"/>
          </a:ln>
        </p:spPr>
      </p:cxnSp>
      <p:sp>
        <p:nvSpPr>
          <p:cNvPr id="219" name="Freeform 237"/>
          <p:cNvSpPr>
            <a:spLocks/>
          </p:cNvSpPr>
          <p:nvPr/>
        </p:nvSpPr>
        <p:spPr bwMode="auto">
          <a:xfrm>
            <a:off x="3656075" y="4777477"/>
            <a:ext cx="186418" cy="1060415"/>
          </a:xfrm>
          <a:custGeom>
            <a:avLst/>
            <a:gdLst>
              <a:gd name="T0" fmla="*/ 0 w 45"/>
              <a:gd name="T1" fmla="*/ 0 h 590"/>
              <a:gd name="T2" fmla="*/ 2147483647 w 45"/>
              <a:gd name="T3" fmla="*/ 2147483647 h 590"/>
              <a:gd name="T4" fmla="*/ 2147483647 w 45"/>
              <a:gd name="T5" fmla="*/ 2147483647 h 590"/>
              <a:gd name="T6" fmla="*/ 0 60000 65536"/>
              <a:gd name="T7" fmla="*/ 0 60000 65536"/>
              <a:gd name="T8" fmla="*/ 0 60000 65536"/>
              <a:gd name="T9" fmla="*/ 0 w 45"/>
              <a:gd name="T10" fmla="*/ 0 h 590"/>
              <a:gd name="T11" fmla="*/ 45 w 45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90">
                <a:moveTo>
                  <a:pt x="0" y="0"/>
                </a:moveTo>
                <a:lnTo>
                  <a:pt x="45" y="3"/>
                </a:lnTo>
                <a:lnTo>
                  <a:pt x="45" y="59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Line 78"/>
          <p:cNvSpPr>
            <a:spLocks noChangeShapeType="1"/>
          </p:cNvSpPr>
          <p:nvPr/>
        </p:nvSpPr>
        <p:spPr bwMode="auto">
          <a:xfrm>
            <a:off x="2849442" y="4220414"/>
            <a:ext cx="0" cy="271625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1" name="AutoShape 79"/>
          <p:cNvCxnSpPr>
            <a:cxnSpLocks noChangeShapeType="1"/>
          </p:cNvCxnSpPr>
          <p:nvPr/>
        </p:nvCxnSpPr>
        <p:spPr bwMode="auto">
          <a:xfrm rot="5400000">
            <a:off x="1884649" y="4318629"/>
            <a:ext cx="193361" cy="0"/>
          </a:xfrm>
          <a:prstGeom prst="straightConnector1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sm" len="sm"/>
          </a:ln>
        </p:spPr>
      </p:cxnSp>
      <p:cxnSp>
        <p:nvCxnSpPr>
          <p:cNvPr id="222" name="AutoShape 80"/>
          <p:cNvCxnSpPr>
            <a:cxnSpLocks noChangeShapeType="1"/>
          </p:cNvCxnSpPr>
          <p:nvPr/>
        </p:nvCxnSpPr>
        <p:spPr bwMode="auto">
          <a:xfrm rot="5400000">
            <a:off x="1883881" y="4779779"/>
            <a:ext cx="194896" cy="0"/>
          </a:xfrm>
          <a:prstGeom prst="straightConnector1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sm" len="sm"/>
          </a:ln>
        </p:spPr>
      </p:cxnSp>
      <p:cxnSp>
        <p:nvCxnSpPr>
          <p:cNvPr id="223" name="AutoShape 81"/>
          <p:cNvCxnSpPr>
            <a:cxnSpLocks noChangeShapeType="1"/>
            <a:stCxn id="264" idx="2"/>
          </p:cNvCxnSpPr>
          <p:nvPr/>
        </p:nvCxnSpPr>
        <p:spPr bwMode="auto">
          <a:xfrm rot="16200000" flipH="1">
            <a:off x="910746" y="4788279"/>
            <a:ext cx="616130" cy="749550"/>
          </a:xfrm>
          <a:prstGeom prst="bentConnector2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 type="triangle" w="sm" len="sm"/>
            <a:tailEnd type="triangle" w="sm" len="sm"/>
          </a:ln>
        </p:spPr>
      </p:cxnSp>
      <p:sp>
        <p:nvSpPr>
          <p:cNvPr id="224" name="Text Box 58"/>
          <p:cNvSpPr txBox="1">
            <a:spLocks noChangeArrowheads="1"/>
          </p:cNvSpPr>
          <p:nvPr/>
        </p:nvSpPr>
        <p:spPr bwMode="auto">
          <a:xfrm>
            <a:off x="2267744" y="5592081"/>
            <a:ext cx="1227865" cy="15388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font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Fulfillment direction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 Box 58"/>
          <p:cNvSpPr txBox="1">
            <a:spLocks noChangeArrowheads="1"/>
          </p:cNvSpPr>
          <p:nvPr/>
        </p:nvSpPr>
        <p:spPr bwMode="auto">
          <a:xfrm>
            <a:off x="2443798" y="5400437"/>
            <a:ext cx="1005975" cy="15388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font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request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 Box 58"/>
          <p:cNvSpPr txBox="1">
            <a:spLocks noChangeArrowheads="1"/>
          </p:cNvSpPr>
          <p:nvPr/>
        </p:nvSpPr>
        <p:spPr bwMode="auto">
          <a:xfrm>
            <a:off x="3489215" y="5268893"/>
            <a:ext cx="700559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fontAlgn="ctr"/>
            <a:r>
              <a:rPr lang="en-US" altLang="ko-K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analysis</a:t>
            </a:r>
            <a:endParaRPr lang="ko-KR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7" name="Group 74"/>
          <p:cNvGrpSpPr>
            <a:grpSpLocks/>
          </p:cNvGrpSpPr>
          <p:nvPr/>
        </p:nvGrpSpPr>
        <p:grpSpPr bwMode="auto">
          <a:xfrm>
            <a:off x="2366919" y="5062755"/>
            <a:ext cx="874575" cy="511025"/>
            <a:chOff x="1131" y="3971"/>
            <a:chExt cx="406" cy="333"/>
          </a:xfrm>
        </p:grpSpPr>
        <p:cxnSp>
          <p:nvCxnSpPr>
            <p:cNvPr id="228" name="AutoShape 76"/>
            <p:cNvCxnSpPr>
              <a:cxnSpLocks noChangeShapeType="1"/>
            </p:cNvCxnSpPr>
            <p:nvPr/>
          </p:nvCxnSpPr>
          <p:spPr bwMode="auto">
            <a:xfrm flipV="1">
              <a:off x="1131" y="3977"/>
              <a:ext cx="225" cy="214"/>
            </a:xfrm>
            <a:prstGeom prst="bentConnector2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sm" len="sm"/>
              <a:tailEnd type="triangle" w="sm" len="sm"/>
            </a:ln>
          </p:spPr>
        </p:cxnSp>
        <p:sp>
          <p:nvSpPr>
            <p:cNvPr id="229" name="Freeform 246"/>
            <p:cNvSpPr>
              <a:spLocks/>
            </p:cNvSpPr>
            <p:nvPr/>
          </p:nvSpPr>
          <p:spPr bwMode="auto">
            <a:xfrm>
              <a:off x="1136" y="3971"/>
              <a:ext cx="401" cy="333"/>
            </a:xfrm>
            <a:custGeom>
              <a:avLst/>
              <a:gdLst>
                <a:gd name="T0" fmla="*/ 0 w 431"/>
                <a:gd name="T1" fmla="*/ 14680 h 226"/>
                <a:gd name="T2" fmla="*/ 243 w 431"/>
                <a:gd name="T3" fmla="*/ 14680 h 226"/>
                <a:gd name="T4" fmla="*/ 243 w 431"/>
                <a:gd name="T5" fmla="*/ 0 h 226"/>
                <a:gd name="T6" fmla="*/ 0 60000 65536"/>
                <a:gd name="T7" fmla="*/ 0 60000 65536"/>
                <a:gd name="T8" fmla="*/ 0 60000 65536"/>
                <a:gd name="T9" fmla="*/ 0 w 431"/>
                <a:gd name="T10" fmla="*/ 0 h 226"/>
                <a:gd name="T11" fmla="*/ 431 w 43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226">
                  <a:moveTo>
                    <a:pt x="0" y="226"/>
                  </a:moveTo>
                  <a:lnTo>
                    <a:pt x="431" y="226"/>
                  </a:lnTo>
                  <a:lnTo>
                    <a:pt x="431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ko-KR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0" name="Freeform 247"/>
          <p:cNvSpPr>
            <a:spLocks/>
          </p:cNvSpPr>
          <p:nvPr/>
        </p:nvSpPr>
        <p:spPr bwMode="auto">
          <a:xfrm>
            <a:off x="2016372" y="5099329"/>
            <a:ext cx="1417462" cy="885897"/>
          </a:xfrm>
          <a:custGeom>
            <a:avLst/>
            <a:gdLst>
              <a:gd name="T0" fmla="*/ 2147483647 w 658"/>
              <a:gd name="T1" fmla="*/ 0 h 521"/>
              <a:gd name="T2" fmla="*/ 2147483647 w 658"/>
              <a:gd name="T3" fmla="*/ 2147483647 h 521"/>
              <a:gd name="T4" fmla="*/ 2147483647 w 658"/>
              <a:gd name="T5" fmla="*/ 2147483647 h 521"/>
              <a:gd name="T6" fmla="*/ 2147483647 w 658"/>
              <a:gd name="T7" fmla="*/ 2147483647 h 521"/>
              <a:gd name="T8" fmla="*/ 0 w 658"/>
              <a:gd name="T9" fmla="*/ 2147483647 h 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521"/>
              <a:gd name="T17" fmla="*/ 658 w 658"/>
              <a:gd name="T18" fmla="*/ 521 h 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521">
                <a:moveTo>
                  <a:pt x="658" y="0"/>
                </a:moveTo>
                <a:lnTo>
                  <a:pt x="658" y="408"/>
                </a:lnTo>
                <a:lnTo>
                  <a:pt x="136" y="408"/>
                </a:lnTo>
                <a:lnTo>
                  <a:pt x="136" y="521"/>
                </a:lnTo>
                <a:lnTo>
                  <a:pt x="0" y="521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Line 93"/>
          <p:cNvSpPr>
            <a:spLocks noChangeShapeType="1"/>
          </p:cNvSpPr>
          <p:nvPr/>
        </p:nvSpPr>
        <p:spPr bwMode="auto">
          <a:xfrm>
            <a:off x="7094490" y="4493709"/>
            <a:ext cx="0" cy="22399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AutoShape 102"/>
          <p:cNvSpPr>
            <a:spLocks noChangeArrowheads="1"/>
          </p:cNvSpPr>
          <p:nvPr/>
        </p:nvSpPr>
        <p:spPr bwMode="auto">
          <a:xfrm>
            <a:off x="7820582" y="6272358"/>
            <a:ext cx="1010562" cy="18728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en-US" sz="11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Supplier Info.</a:t>
            </a:r>
            <a:endParaRPr lang="en-US" altLang="en-US" sz="11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33" name="Line 103"/>
          <p:cNvSpPr>
            <a:spLocks noChangeShapeType="1"/>
          </p:cNvSpPr>
          <p:nvPr/>
        </p:nvSpPr>
        <p:spPr bwMode="auto">
          <a:xfrm rot="5400000">
            <a:off x="6089560" y="5173454"/>
            <a:ext cx="0" cy="23030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Line 104"/>
          <p:cNvSpPr>
            <a:spLocks noChangeShapeType="1"/>
          </p:cNvSpPr>
          <p:nvPr/>
        </p:nvSpPr>
        <p:spPr bwMode="auto">
          <a:xfrm rot="5400000">
            <a:off x="6284771" y="4535465"/>
            <a:ext cx="0" cy="62292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Line 105"/>
          <p:cNvSpPr>
            <a:spLocks noChangeShapeType="1"/>
          </p:cNvSpPr>
          <p:nvPr/>
        </p:nvSpPr>
        <p:spPr bwMode="auto">
          <a:xfrm rot="5400000">
            <a:off x="7699945" y="4719911"/>
            <a:ext cx="0" cy="25224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Line 106"/>
          <p:cNvSpPr>
            <a:spLocks noChangeShapeType="1"/>
          </p:cNvSpPr>
          <p:nvPr/>
        </p:nvSpPr>
        <p:spPr bwMode="auto">
          <a:xfrm>
            <a:off x="6969110" y="4986687"/>
            <a:ext cx="0" cy="20068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Line 107"/>
          <p:cNvSpPr>
            <a:spLocks noChangeShapeType="1"/>
          </p:cNvSpPr>
          <p:nvPr/>
        </p:nvSpPr>
        <p:spPr bwMode="auto">
          <a:xfrm>
            <a:off x="8243471" y="4986687"/>
            <a:ext cx="0" cy="20068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Line 108"/>
          <p:cNvSpPr>
            <a:spLocks noChangeShapeType="1"/>
          </p:cNvSpPr>
          <p:nvPr/>
        </p:nvSpPr>
        <p:spPr bwMode="auto">
          <a:xfrm flipV="1">
            <a:off x="6969110" y="5391636"/>
            <a:ext cx="0" cy="2544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Line 109"/>
          <p:cNvSpPr>
            <a:spLocks noChangeShapeType="1"/>
          </p:cNvSpPr>
          <p:nvPr/>
        </p:nvSpPr>
        <p:spPr bwMode="auto">
          <a:xfrm flipV="1">
            <a:off x="8243471" y="5391636"/>
            <a:ext cx="0" cy="2544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Line 110"/>
          <p:cNvSpPr>
            <a:spLocks noChangeShapeType="1"/>
          </p:cNvSpPr>
          <p:nvPr/>
        </p:nvSpPr>
        <p:spPr bwMode="auto">
          <a:xfrm rot="5400000">
            <a:off x="7610677" y="6181629"/>
            <a:ext cx="0" cy="32681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Line 111"/>
          <p:cNvSpPr>
            <a:spLocks noChangeShapeType="1"/>
          </p:cNvSpPr>
          <p:nvPr/>
        </p:nvSpPr>
        <p:spPr bwMode="auto">
          <a:xfrm rot="5400000">
            <a:off x="6389232" y="6129396"/>
            <a:ext cx="1" cy="31091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Freeform 286"/>
          <p:cNvSpPr>
            <a:spLocks/>
          </p:cNvSpPr>
          <p:nvPr/>
        </p:nvSpPr>
        <p:spPr bwMode="auto">
          <a:xfrm>
            <a:off x="5810999" y="5391636"/>
            <a:ext cx="416745" cy="243686"/>
          </a:xfrm>
          <a:custGeom>
            <a:avLst/>
            <a:gdLst>
              <a:gd name="T0" fmla="*/ 0 w 204"/>
              <a:gd name="T1" fmla="*/ 136 h 136"/>
              <a:gd name="T2" fmla="*/ 0 w 204"/>
              <a:gd name="T3" fmla="*/ 68 h 136"/>
              <a:gd name="T4" fmla="*/ 115 w 204"/>
              <a:gd name="T5" fmla="*/ 68 h 136"/>
              <a:gd name="T6" fmla="*/ 115 w 204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136"/>
              <a:gd name="T14" fmla="*/ 204 w 204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136">
                <a:moveTo>
                  <a:pt x="0" y="136"/>
                </a:moveTo>
                <a:lnTo>
                  <a:pt x="0" y="68"/>
                </a:lnTo>
                <a:lnTo>
                  <a:pt x="204" y="68"/>
                </a:lnTo>
                <a:lnTo>
                  <a:pt x="204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Freeform 287"/>
          <p:cNvSpPr>
            <a:spLocks/>
          </p:cNvSpPr>
          <p:nvPr/>
        </p:nvSpPr>
        <p:spPr bwMode="auto">
          <a:xfrm>
            <a:off x="7429936" y="5917870"/>
            <a:ext cx="813535" cy="339897"/>
          </a:xfrm>
          <a:custGeom>
            <a:avLst/>
            <a:gdLst>
              <a:gd name="T0" fmla="*/ 195 w 340"/>
              <a:gd name="T1" fmla="*/ 0 h 159"/>
              <a:gd name="T2" fmla="*/ 195 w 340"/>
              <a:gd name="T3" fmla="*/ 159 h 159"/>
              <a:gd name="T4" fmla="*/ 0 w 340"/>
              <a:gd name="T5" fmla="*/ 159 h 159"/>
              <a:gd name="T6" fmla="*/ 0 60000 65536"/>
              <a:gd name="T7" fmla="*/ 0 60000 65536"/>
              <a:gd name="T8" fmla="*/ 0 60000 65536"/>
              <a:gd name="T9" fmla="*/ 0 w 340"/>
              <a:gd name="T10" fmla="*/ 0 h 159"/>
              <a:gd name="T11" fmla="*/ 340 w 340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" h="159">
                <a:moveTo>
                  <a:pt x="340" y="0"/>
                </a:moveTo>
                <a:lnTo>
                  <a:pt x="340" y="159"/>
                </a:lnTo>
                <a:lnTo>
                  <a:pt x="0" y="159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4" name="Group 113"/>
          <p:cNvGrpSpPr>
            <a:grpSpLocks/>
          </p:cNvGrpSpPr>
          <p:nvPr/>
        </p:nvGrpSpPr>
        <p:grpSpPr bwMode="auto">
          <a:xfrm>
            <a:off x="1561108" y="5299244"/>
            <a:ext cx="820887" cy="391919"/>
            <a:chOff x="2106" y="2760"/>
            <a:chExt cx="364" cy="212"/>
          </a:xfrm>
        </p:grpSpPr>
        <p:pic>
          <p:nvPicPr>
            <p:cNvPr id="245" name="Picture 114" descr="D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106" y="2760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" name="Text Box 314"/>
            <p:cNvSpPr txBox="1">
              <a:spLocks noChangeArrowheads="1"/>
            </p:cNvSpPr>
            <p:nvPr/>
          </p:nvSpPr>
          <p:spPr bwMode="auto">
            <a:xfrm>
              <a:off x="2184" y="2814"/>
              <a:ext cx="204" cy="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CMDB</a:t>
              </a:r>
            </a:p>
          </p:txBody>
        </p:sp>
      </p:grpSp>
      <p:pic>
        <p:nvPicPr>
          <p:cNvPr id="248" name="Picture 16" descr="Untitled-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29019" t="5035" r="29903" b="67270"/>
          <a:stretch>
            <a:fillRect/>
          </a:stretch>
        </p:blipFill>
        <p:spPr bwMode="gray">
          <a:xfrm>
            <a:off x="461382" y="3322595"/>
            <a:ext cx="238591" cy="1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Text Box 15"/>
          <p:cNvSpPr txBox="1">
            <a:spLocks noChangeArrowheads="1"/>
          </p:cNvSpPr>
          <p:nvPr/>
        </p:nvSpPr>
        <p:spPr bwMode="gray">
          <a:xfrm>
            <a:off x="775922" y="3302507"/>
            <a:ext cx="1719555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>
              <a:defRPr kumimoji="0" sz="1400" b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sz="13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ITSM system diagram</a:t>
            </a:r>
            <a:endParaRPr lang="ko-KR" altLang="ko-KR" sz="13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Text Box 25"/>
          <p:cNvSpPr txBox="1">
            <a:spLocks noChangeArrowheads="1"/>
          </p:cNvSpPr>
          <p:nvPr/>
        </p:nvSpPr>
        <p:spPr bwMode="auto">
          <a:xfrm>
            <a:off x="596505" y="2126410"/>
            <a:ext cx="1046278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ITSM Portal</a:t>
            </a:r>
          </a:p>
        </p:txBody>
      </p:sp>
      <p:sp>
        <p:nvSpPr>
          <p:cNvPr id="251" name="Text Box 48"/>
          <p:cNvSpPr txBox="1">
            <a:spLocks noChangeArrowheads="1"/>
          </p:cNvSpPr>
          <p:nvPr/>
        </p:nvSpPr>
        <p:spPr bwMode="auto">
          <a:xfrm>
            <a:off x="605652" y="2710190"/>
            <a:ext cx="10300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>
              <a:defRPr kumimoji="0" sz="1400" b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ctr"/>
            <a:r>
              <a:rPr lang="en-US" altLang="en-US" sz="12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ITSM</a:t>
            </a:r>
            <a:r>
              <a:rPr lang="en-US" altLang="ko-KR" sz="12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2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sp>
        <p:nvSpPr>
          <p:cNvPr id="252" name="Rectangle 205"/>
          <p:cNvSpPr>
            <a:spLocks noChangeArrowheads="1"/>
          </p:cNvSpPr>
          <p:nvPr/>
        </p:nvSpPr>
        <p:spPr bwMode="auto">
          <a:xfrm>
            <a:off x="2001399" y="1960572"/>
            <a:ext cx="248728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8900" indent="-88900">
              <a:buClr>
                <a:srgbClr val="5F5F5F"/>
              </a:buClr>
              <a:buFontTx/>
              <a:buChar char="•"/>
            </a:pPr>
            <a:r>
              <a:rPr lang="en-US" altLang="ko-KR" sz="1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IT management </a:t>
            </a:r>
            <a:endParaRPr lang="ko-KR" altLang="en-US" sz="1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>
              <a:buClr>
                <a:srgbClr val="5F5F5F"/>
              </a:buClr>
              <a:buFontTx/>
              <a:buChar char="•"/>
            </a:pPr>
            <a:r>
              <a:rPr lang="en-US" altLang="ko-KR" sz="1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work and schedule management</a:t>
            </a:r>
            <a:endParaRPr lang="ko-KR" altLang="en-US" sz="1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>
              <a:buClr>
                <a:srgbClr val="5F5F5F"/>
              </a:buClr>
              <a:buFontTx/>
              <a:buChar char="•"/>
            </a:pPr>
            <a:r>
              <a:rPr lang="en-US" altLang="ko-KR" sz="1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process map and guide</a:t>
            </a:r>
            <a:endParaRPr lang="ko-KR" altLang="en-US" sz="1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210"/>
          <p:cNvSpPr>
            <a:spLocks noChangeArrowheads="1"/>
          </p:cNvSpPr>
          <p:nvPr/>
        </p:nvSpPr>
        <p:spPr bwMode="auto">
          <a:xfrm>
            <a:off x="2001399" y="2679303"/>
            <a:ext cx="26772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8900" indent="-88900">
              <a:buClr>
                <a:srgbClr val="5F5F5F"/>
              </a:buClr>
              <a:buFontTx/>
              <a:buChar char="•"/>
            </a:pPr>
            <a:r>
              <a:rPr lang="en-US" altLang="ko-KR" sz="1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status, Service level management</a:t>
            </a:r>
          </a:p>
          <a:p>
            <a:pPr marL="88900" indent="-88900">
              <a:buClr>
                <a:srgbClr val="5F5F5F"/>
              </a:buClr>
              <a:buFontTx/>
              <a:buChar char="•"/>
            </a:pPr>
            <a:r>
              <a:rPr lang="en-US" altLang="ko-KR" sz="1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management</a:t>
            </a:r>
            <a:endParaRPr lang="ko-KR" altLang="en-US" sz="1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>
              <a:buClr>
                <a:srgbClr val="5F5F5F"/>
              </a:buClr>
              <a:buFontTx/>
              <a:buChar char="•"/>
            </a:pPr>
            <a:r>
              <a:rPr lang="en-US" altLang="ko-KR" sz="10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Monitoring</a:t>
            </a:r>
            <a:endParaRPr lang="ko-KR" altLang="en-US" sz="1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4" name="Picture 2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0928" y="1914748"/>
            <a:ext cx="861705" cy="565575"/>
          </a:xfrm>
          <a:prstGeom prst="rect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5" name="Picture 2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6929" y="1914748"/>
            <a:ext cx="887147" cy="565575"/>
          </a:xfrm>
          <a:prstGeom prst="rect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0003" y="1915248"/>
            <a:ext cx="829040" cy="564574"/>
          </a:xfrm>
          <a:prstGeom prst="rect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7" name="Picture 2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0800" y="2601534"/>
            <a:ext cx="879404" cy="579105"/>
          </a:xfrm>
          <a:prstGeom prst="rect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8" name="Picture 28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2078" y="2601534"/>
            <a:ext cx="879404" cy="579105"/>
          </a:xfrm>
          <a:prstGeom prst="rect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4490" y="2606019"/>
            <a:ext cx="840066" cy="575055"/>
          </a:xfrm>
          <a:prstGeom prst="rect">
            <a:avLst/>
          </a:prstGeom>
          <a:noFill/>
          <a:ln w="12700" cap="rnd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grpSp>
        <p:nvGrpSpPr>
          <p:cNvPr id="261" name="그룹 260"/>
          <p:cNvGrpSpPr/>
          <p:nvPr/>
        </p:nvGrpSpPr>
        <p:grpSpPr>
          <a:xfrm>
            <a:off x="510062" y="3928838"/>
            <a:ext cx="718472" cy="1224617"/>
            <a:chOff x="711200" y="3994013"/>
            <a:chExt cx="1803480" cy="2254350"/>
          </a:xfrm>
        </p:grpSpPr>
        <p:sp>
          <p:nvSpPr>
            <p:cNvPr id="262" name="직사각형 261"/>
            <p:cNvSpPr/>
            <p:nvPr/>
          </p:nvSpPr>
          <p:spPr>
            <a:xfrm>
              <a:off x="711200" y="3994013"/>
              <a:ext cx="1803480" cy="2254350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39"/>
            <p:cNvSpPr>
              <a:spLocks/>
            </p:cNvSpPr>
            <p:nvPr/>
          </p:nvSpPr>
          <p:spPr bwMode="auto">
            <a:xfrm rot="5400000">
              <a:off x="735484" y="4052774"/>
              <a:ext cx="1731182" cy="1726510"/>
            </a:xfrm>
            <a:custGeom>
              <a:avLst/>
              <a:gdLst>
                <a:gd name="T0" fmla="*/ 0 w 1440"/>
                <a:gd name="T1" fmla="*/ 0 h 1248"/>
                <a:gd name="T2" fmla="*/ 0 w 1440"/>
                <a:gd name="T3" fmla="*/ 326 h 1248"/>
                <a:gd name="T4" fmla="*/ 327 w 1440"/>
                <a:gd name="T5" fmla="*/ 326 h 1248"/>
                <a:gd name="T6" fmla="*/ 327 w 1440"/>
                <a:gd name="T7" fmla="*/ 213 h 1248"/>
                <a:gd name="T8" fmla="*/ 376 w 1440"/>
                <a:gd name="T9" fmla="*/ 164 h 1248"/>
                <a:gd name="T10" fmla="*/ 326 w 1440"/>
                <a:gd name="T11" fmla="*/ 113 h 1248"/>
                <a:gd name="T12" fmla="*/ 326 w 1440"/>
                <a:gd name="T13" fmla="*/ 0 h 1248"/>
                <a:gd name="T14" fmla="*/ 214 w 1440"/>
                <a:gd name="T15" fmla="*/ 0 h 1248"/>
                <a:gd name="T16" fmla="*/ 164 w 1440"/>
                <a:gd name="T17" fmla="*/ 50 h 1248"/>
                <a:gd name="T18" fmla="*/ 113 w 1440"/>
                <a:gd name="T19" fmla="*/ 0 h 1248"/>
                <a:gd name="T20" fmla="*/ 0 w 1440"/>
                <a:gd name="T21" fmla="*/ 0 h 1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1248"/>
                <a:gd name="T35" fmla="*/ 1440 w 1440"/>
                <a:gd name="T36" fmla="*/ 1248 h 1248"/>
                <a:gd name="connsiteX0" fmla="*/ 0 w 10004"/>
                <a:gd name="connsiteY0" fmla="*/ 0 h 10000"/>
                <a:gd name="connsiteX1" fmla="*/ 0 w 10004"/>
                <a:gd name="connsiteY1" fmla="*/ 10000 h 10000"/>
                <a:gd name="connsiteX2" fmla="*/ 8688 w 10004"/>
                <a:gd name="connsiteY2" fmla="*/ 10000 h 10000"/>
                <a:gd name="connsiteX3" fmla="*/ 8688 w 10004"/>
                <a:gd name="connsiteY3" fmla="*/ 6538 h 10000"/>
                <a:gd name="connsiteX4" fmla="*/ 10000 w 10004"/>
                <a:gd name="connsiteY4" fmla="*/ 5024 h 10000"/>
                <a:gd name="connsiteX5" fmla="*/ 8667 w 10004"/>
                <a:gd name="connsiteY5" fmla="*/ 0 h 10000"/>
                <a:gd name="connsiteX6" fmla="*/ 5688 w 10004"/>
                <a:gd name="connsiteY6" fmla="*/ 0 h 10000"/>
                <a:gd name="connsiteX7" fmla="*/ 4354 w 10004"/>
                <a:gd name="connsiteY7" fmla="*/ 1538 h 10000"/>
                <a:gd name="connsiteX8" fmla="*/ 3021 w 10004"/>
                <a:gd name="connsiteY8" fmla="*/ 0 h 10000"/>
                <a:gd name="connsiteX9" fmla="*/ 0 w 10004"/>
                <a:gd name="connsiteY9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8688 w 10000"/>
                <a:gd name="connsiteY2" fmla="*/ 10000 h 10000"/>
                <a:gd name="connsiteX3" fmla="*/ 10000 w 10000"/>
                <a:gd name="connsiteY3" fmla="*/ 5024 h 10000"/>
                <a:gd name="connsiteX4" fmla="*/ 8667 w 10000"/>
                <a:gd name="connsiteY4" fmla="*/ 0 h 10000"/>
                <a:gd name="connsiteX5" fmla="*/ 5688 w 10000"/>
                <a:gd name="connsiteY5" fmla="*/ 0 h 10000"/>
                <a:gd name="connsiteX6" fmla="*/ 4354 w 10000"/>
                <a:gd name="connsiteY6" fmla="*/ 1538 h 10000"/>
                <a:gd name="connsiteX7" fmla="*/ 3021 w 10000"/>
                <a:gd name="connsiteY7" fmla="*/ 0 h 10000"/>
                <a:gd name="connsiteX8" fmla="*/ 0 w 10000"/>
                <a:gd name="connsiteY8" fmla="*/ 0 h 10000"/>
                <a:gd name="connsiteX0" fmla="*/ 0 w 8688"/>
                <a:gd name="connsiteY0" fmla="*/ 0 h 10000"/>
                <a:gd name="connsiteX1" fmla="*/ 0 w 8688"/>
                <a:gd name="connsiteY1" fmla="*/ 10000 h 10000"/>
                <a:gd name="connsiteX2" fmla="*/ 8688 w 8688"/>
                <a:gd name="connsiteY2" fmla="*/ 10000 h 10000"/>
                <a:gd name="connsiteX3" fmla="*/ 8667 w 8688"/>
                <a:gd name="connsiteY3" fmla="*/ 0 h 10000"/>
                <a:gd name="connsiteX4" fmla="*/ 5688 w 8688"/>
                <a:gd name="connsiteY4" fmla="*/ 0 h 10000"/>
                <a:gd name="connsiteX5" fmla="*/ 4354 w 8688"/>
                <a:gd name="connsiteY5" fmla="*/ 1538 h 10000"/>
                <a:gd name="connsiteX6" fmla="*/ 3021 w 8688"/>
                <a:gd name="connsiteY6" fmla="*/ 0 h 10000"/>
                <a:gd name="connsiteX7" fmla="*/ 0 w 8688"/>
                <a:gd name="connsiteY7" fmla="*/ 0 h 10000"/>
                <a:gd name="connsiteX0" fmla="*/ 0 w 11091"/>
                <a:gd name="connsiteY0" fmla="*/ 1410 h 11410"/>
                <a:gd name="connsiteX1" fmla="*/ 0 w 11091"/>
                <a:gd name="connsiteY1" fmla="*/ 11410 h 11410"/>
                <a:gd name="connsiteX2" fmla="*/ 10000 w 11091"/>
                <a:gd name="connsiteY2" fmla="*/ 11410 h 11410"/>
                <a:gd name="connsiteX3" fmla="*/ 6547 w 11091"/>
                <a:gd name="connsiteY3" fmla="*/ 1410 h 11410"/>
                <a:gd name="connsiteX4" fmla="*/ 5012 w 11091"/>
                <a:gd name="connsiteY4" fmla="*/ 2948 h 11410"/>
                <a:gd name="connsiteX5" fmla="*/ 3477 w 11091"/>
                <a:gd name="connsiteY5" fmla="*/ 1410 h 11410"/>
                <a:gd name="connsiteX6" fmla="*/ 0 w 11091"/>
                <a:gd name="connsiteY6" fmla="*/ 1410 h 11410"/>
                <a:gd name="connsiteX0" fmla="*/ 0 w 10835"/>
                <a:gd name="connsiteY0" fmla="*/ 0 h 10000"/>
                <a:gd name="connsiteX1" fmla="*/ 0 w 10835"/>
                <a:gd name="connsiteY1" fmla="*/ 10000 h 10000"/>
                <a:gd name="connsiteX2" fmla="*/ 10000 w 10835"/>
                <a:gd name="connsiteY2" fmla="*/ 10000 h 10000"/>
                <a:gd name="connsiteX3" fmla="*/ 5012 w 10835"/>
                <a:gd name="connsiteY3" fmla="*/ 1538 h 10000"/>
                <a:gd name="connsiteX4" fmla="*/ 3477 w 10835"/>
                <a:gd name="connsiteY4" fmla="*/ 0 h 10000"/>
                <a:gd name="connsiteX5" fmla="*/ 0 w 10835"/>
                <a:gd name="connsiteY5" fmla="*/ 0 h 10000"/>
                <a:gd name="connsiteX0" fmla="*/ 0 w 10580"/>
                <a:gd name="connsiteY0" fmla="*/ 0 h 10000"/>
                <a:gd name="connsiteX1" fmla="*/ 0 w 10580"/>
                <a:gd name="connsiteY1" fmla="*/ 10000 h 10000"/>
                <a:gd name="connsiteX2" fmla="*/ 10000 w 10580"/>
                <a:gd name="connsiteY2" fmla="*/ 10000 h 10000"/>
                <a:gd name="connsiteX3" fmla="*/ 3477 w 10580"/>
                <a:gd name="connsiteY3" fmla="*/ 0 h 10000"/>
                <a:gd name="connsiteX4" fmla="*/ 0 w 10580"/>
                <a:gd name="connsiteY4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cubicBezTo>
                    <a:pt x="714" y="6112"/>
                    <a:pt x="1667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42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4" name="Rectangle 233"/>
          <p:cNvSpPr>
            <a:spLocks noChangeArrowheads="1"/>
          </p:cNvSpPr>
          <p:nvPr/>
        </p:nvSpPr>
        <p:spPr bwMode="gray">
          <a:xfrm>
            <a:off x="553145" y="4318628"/>
            <a:ext cx="581781" cy="536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Service</a:t>
            </a:r>
          </a:p>
          <a:p>
            <a:pPr algn="ctr"/>
            <a:r>
              <a:rPr lang="en-US" alt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desk</a:t>
            </a:r>
            <a:endParaRPr lang="en-US" alt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5" name="Rectangle 223"/>
          <p:cNvSpPr>
            <a:spLocks noChangeArrowheads="1"/>
          </p:cNvSpPr>
          <p:nvPr/>
        </p:nvSpPr>
        <p:spPr bwMode="auto">
          <a:xfrm>
            <a:off x="6099739" y="3619873"/>
            <a:ext cx="1998440" cy="18466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8038"/>
            <a:r>
              <a:rPr lang="en-US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Service </a:t>
            </a:r>
            <a:r>
              <a:rPr lang="en-US" alt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Delivery</a:t>
            </a:r>
            <a:endParaRPr lang="en-US" alt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66" name="그룹 103"/>
          <p:cNvGrpSpPr/>
          <p:nvPr/>
        </p:nvGrpSpPr>
        <p:grpSpPr>
          <a:xfrm>
            <a:off x="2589869" y="3954926"/>
            <a:ext cx="1061982" cy="260925"/>
            <a:chOff x="5151290" y="5301208"/>
            <a:chExt cx="1596362" cy="288032"/>
          </a:xfrm>
        </p:grpSpPr>
        <p:sp>
          <p:nvSpPr>
            <p:cNvPr id="267" name="직사각형 266"/>
            <p:cNvSpPr/>
            <p:nvPr/>
          </p:nvSpPr>
          <p:spPr>
            <a:xfrm>
              <a:off x="5151290" y="5301208"/>
              <a:ext cx="1594800" cy="288032"/>
            </a:xfrm>
            <a:prstGeom prst="rect">
              <a:avLst/>
            </a:prstGeom>
            <a:gradFill>
              <a:gsLst>
                <a:gs pos="0">
                  <a:srgbClr val="F3BB4B"/>
                </a:gs>
                <a:gs pos="100000">
                  <a:srgbClr val="D16811"/>
                </a:gs>
              </a:gsLst>
              <a:lin ang="5400000" scaled="0"/>
            </a:gradFill>
            <a:ln w="9525">
              <a:gradFill>
                <a:gsLst>
                  <a:gs pos="0">
                    <a:srgbClr val="D56A11"/>
                  </a:gs>
                  <a:gs pos="100000">
                    <a:srgbClr val="9A390E"/>
                  </a:gs>
                </a:gsLst>
                <a:lin ang="5400000" scaled="0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자유형 267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9" name="Rectangle 224" descr="밝은 하향 대각선"/>
          <p:cNvSpPr>
            <a:spLocks noChangeArrowheads="1"/>
          </p:cNvSpPr>
          <p:nvPr/>
        </p:nvSpPr>
        <p:spPr bwMode="auto">
          <a:xfrm>
            <a:off x="2606025" y="3954926"/>
            <a:ext cx="1029671" cy="267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Impact analysis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70" name="그룹 269"/>
          <p:cNvGrpSpPr/>
          <p:nvPr/>
        </p:nvGrpSpPr>
        <p:grpSpPr>
          <a:xfrm>
            <a:off x="2585646" y="4486089"/>
            <a:ext cx="511519" cy="587713"/>
            <a:chOff x="711200" y="3994012"/>
            <a:chExt cx="1803480" cy="2254350"/>
          </a:xfrm>
        </p:grpSpPr>
        <p:sp>
          <p:nvSpPr>
            <p:cNvPr id="271" name="직사각형 270"/>
            <p:cNvSpPr/>
            <p:nvPr/>
          </p:nvSpPr>
          <p:spPr>
            <a:xfrm>
              <a:off x="711200" y="3994012"/>
              <a:ext cx="1803480" cy="2254350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39"/>
            <p:cNvSpPr>
              <a:spLocks/>
            </p:cNvSpPr>
            <p:nvPr/>
          </p:nvSpPr>
          <p:spPr bwMode="auto">
            <a:xfrm rot="5400000">
              <a:off x="735483" y="4052773"/>
              <a:ext cx="1731181" cy="1726510"/>
            </a:xfrm>
            <a:custGeom>
              <a:avLst/>
              <a:gdLst>
                <a:gd name="T0" fmla="*/ 0 w 1440"/>
                <a:gd name="T1" fmla="*/ 0 h 1248"/>
                <a:gd name="T2" fmla="*/ 0 w 1440"/>
                <a:gd name="T3" fmla="*/ 326 h 1248"/>
                <a:gd name="T4" fmla="*/ 327 w 1440"/>
                <a:gd name="T5" fmla="*/ 326 h 1248"/>
                <a:gd name="T6" fmla="*/ 327 w 1440"/>
                <a:gd name="T7" fmla="*/ 213 h 1248"/>
                <a:gd name="T8" fmla="*/ 376 w 1440"/>
                <a:gd name="T9" fmla="*/ 164 h 1248"/>
                <a:gd name="T10" fmla="*/ 326 w 1440"/>
                <a:gd name="T11" fmla="*/ 113 h 1248"/>
                <a:gd name="T12" fmla="*/ 326 w 1440"/>
                <a:gd name="T13" fmla="*/ 0 h 1248"/>
                <a:gd name="T14" fmla="*/ 214 w 1440"/>
                <a:gd name="T15" fmla="*/ 0 h 1248"/>
                <a:gd name="T16" fmla="*/ 164 w 1440"/>
                <a:gd name="T17" fmla="*/ 50 h 1248"/>
                <a:gd name="T18" fmla="*/ 113 w 1440"/>
                <a:gd name="T19" fmla="*/ 0 h 1248"/>
                <a:gd name="T20" fmla="*/ 0 w 1440"/>
                <a:gd name="T21" fmla="*/ 0 h 1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1248"/>
                <a:gd name="T35" fmla="*/ 1440 w 1440"/>
                <a:gd name="T36" fmla="*/ 1248 h 1248"/>
                <a:gd name="connsiteX0" fmla="*/ 0 w 10004"/>
                <a:gd name="connsiteY0" fmla="*/ 0 h 10000"/>
                <a:gd name="connsiteX1" fmla="*/ 0 w 10004"/>
                <a:gd name="connsiteY1" fmla="*/ 10000 h 10000"/>
                <a:gd name="connsiteX2" fmla="*/ 8688 w 10004"/>
                <a:gd name="connsiteY2" fmla="*/ 10000 h 10000"/>
                <a:gd name="connsiteX3" fmla="*/ 8688 w 10004"/>
                <a:gd name="connsiteY3" fmla="*/ 6538 h 10000"/>
                <a:gd name="connsiteX4" fmla="*/ 10000 w 10004"/>
                <a:gd name="connsiteY4" fmla="*/ 5024 h 10000"/>
                <a:gd name="connsiteX5" fmla="*/ 8667 w 10004"/>
                <a:gd name="connsiteY5" fmla="*/ 0 h 10000"/>
                <a:gd name="connsiteX6" fmla="*/ 5688 w 10004"/>
                <a:gd name="connsiteY6" fmla="*/ 0 h 10000"/>
                <a:gd name="connsiteX7" fmla="*/ 4354 w 10004"/>
                <a:gd name="connsiteY7" fmla="*/ 1538 h 10000"/>
                <a:gd name="connsiteX8" fmla="*/ 3021 w 10004"/>
                <a:gd name="connsiteY8" fmla="*/ 0 h 10000"/>
                <a:gd name="connsiteX9" fmla="*/ 0 w 10004"/>
                <a:gd name="connsiteY9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8688 w 10000"/>
                <a:gd name="connsiteY2" fmla="*/ 10000 h 10000"/>
                <a:gd name="connsiteX3" fmla="*/ 10000 w 10000"/>
                <a:gd name="connsiteY3" fmla="*/ 5024 h 10000"/>
                <a:gd name="connsiteX4" fmla="*/ 8667 w 10000"/>
                <a:gd name="connsiteY4" fmla="*/ 0 h 10000"/>
                <a:gd name="connsiteX5" fmla="*/ 5688 w 10000"/>
                <a:gd name="connsiteY5" fmla="*/ 0 h 10000"/>
                <a:gd name="connsiteX6" fmla="*/ 4354 w 10000"/>
                <a:gd name="connsiteY6" fmla="*/ 1538 h 10000"/>
                <a:gd name="connsiteX7" fmla="*/ 3021 w 10000"/>
                <a:gd name="connsiteY7" fmla="*/ 0 h 10000"/>
                <a:gd name="connsiteX8" fmla="*/ 0 w 10000"/>
                <a:gd name="connsiteY8" fmla="*/ 0 h 10000"/>
                <a:gd name="connsiteX0" fmla="*/ 0 w 8688"/>
                <a:gd name="connsiteY0" fmla="*/ 0 h 10000"/>
                <a:gd name="connsiteX1" fmla="*/ 0 w 8688"/>
                <a:gd name="connsiteY1" fmla="*/ 10000 h 10000"/>
                <a:gd name="connsiteX2" fmla="*/ 8688 w 8688"/>
                <a:gd name="connsiteY2" fmla="*/ 10000 h 10000"/>
                <a:gd name="connsiteX3" fmla="*/ 8667 w 8688"/>
                <a:gd name="connsiteY3" fmla="*/ 0 h 10000"/>
                <a:gd name="connsiteX4" fmla="*/ 5688 w 8688"/>
                <a:gd name="connsiteY4" fmla="*/ 0 h 10000"/>
                <a:gd name="connsiteX5" fmla="*/ 4354 w 8688"/>
                <a:gd name="connsiteY5" fmla="*/ 1538 h 10000"/>
                <a:gd name="connsiteX6" fmla="*/ 3021 w 8688"/>
                <a:gd name="connsiteY6" fmla="*/ 0 h 10000"/>
                <a:gd name="connsiteX7" fmla="*/ 0 w 8688"/>
                <a:gd name="connsiteY7" fmla="*/ 0 h 10000"/>
                <a:gd name="connsiteX0" fmla="*/ 0 w 11091"/>
                <a:gd name="connsiteY0" fmla="*/ 1410 h 11410"/>
                <a:gd name="connsiteX1" fmla="*/ 0 w 11091"/>
                <a:gd name="connsiteY1" fmla="*/ 11410 h 11410"/>
                <a:gd name="connsiteX2" fmla="*/ 10000 w 11091"/>
                <a:gd name="connsiteY2" fmla="*/ 11410 h 11410"/>
                <a:gd name="connsiteX3" fmla="*/ 6547 w 11091"/>
                <a:gd name="connsiteY3" fmla="*/ 1410 h 11410"/>
                <a:gd name="connsiteX4" fmla="*/ 5012 w 11091"/>
                <a:gd name="connsiteY4" fmla="*/ 2948 h 11410"/>
                <a:gd name="connsiteX5" fmla="*/ 3477 w 11091"/>
                <a:gd name="connsiteY5" fmla="*/ 1410 h 11410"/>
                <a:gd name="connsiteX6" fmla="*/ 0 w 11091"/>
                <a:gd name="connsiteY6" fmla="*/ 1410 h 11410"/>
                <a:gd name="connsiteX0" fmla="*/ 0 w 10835"/>
                <a:gd name="connsiteY0" fmla="*/ 0 h 10000"/>
                <a:gd name="connsiteX1" fmla="*/ 0 w 10835"/>
                <a:gd name="connsiteY1" fmla="*/ 10000 h 10000"/>
                <a:gd name="connsiteX2" fmla="*/ 10000 w 10835"/>
                <a:gd name="connsiteY2" fmla="*/ 10000 h 10000"/>
                <a:gd name="connsiteX3" fmla="*/ 5012 w 10835"/>
                <a:gd name="connsiteY3" fmla="*/ 1538 h 10000"/>
                <a:gd name="connsiteX4" fmla="*/ 3477 w 10835"/>
                <a:gd name="connsiteY4" fmla="*/ 0 h 10000"/>
                <a:gd name="connsiteX5" fmla="*/ 0 w 10835"/>
                <a:gd name="connsiteY5" fmla="*/ 0 h 10000"/>
                <a:gd name="connsiteX0" fmla="*/ 0 w 10580"/>
                <a:gd name="connsiteY0" fmla="*/ 0 h 10000"/>
                <a:gd name="connsiteX1" fmla="*/ 0 w 10580"/>
                <a:gd name="connsiteY1" fmla="*/ 10000 h 10000"/>
                <a:gd name="connsiteX2" fmla="*/ 10000 w 10580"/>
                <a:gd name="connsiteY2" fmla="*/ 10000 h 10000"/>
                <a:gd name="connsiteX3" fmla="*/ 3477 w 10580"/>
                <a:gd name="connsiteY3" fmla="*/ 0 h 10000"/>
                <a:gd name="connsiteX4" fmla="*/ 0 w 10580"/>
                <a:gd name="connsiteY4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cubicBezTo>
                    <a:pt x="714" y="6112"/>
                    <a:pt x="1667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42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ectangle 226"/>
          <p:cNvSpPr>
            <a:spLocks noChangeArrowheads="1"/>
          </p:cNvSpPr>
          <p:nvPr/>
        </p:nvSpPr>
        <p:spPr bwMode="gray">
          <a:xfrm>
            <a:off x="3144556" y="4492039"/>
            <a:ext cx="491140" cy="56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Release</a:t>
            </a:r>
          </a:p>
          <a:p>
            <a:pPr algn="ctr"/>
            <a:r>
              <a:rPr lang="en-US" altLang="en-US" sz="1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Mgmt</a:t>
            </a:r>
            <a:r>
              <a:rPr lang="en-US" altLang="en-US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en-US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74" name="Rectangle 225"/>
          <p:cNvSpPr>
            <a:spLocks noChangeArrowheads="1"/>
          </p:cNvSpPr>
          <p:nvPr/>
        </p:nvSpPr>
        <p:spPr bwMode="gray">
          <a:xfrm>
            <a:off x="2539661" y="4492039"/>
            <a:ext cx="557504" cy="56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</a:t>
            </a:r>
          </a:p>
          <a:p>
            <a:r>
              <a:rPr lang="en-US" altLang="en-US" sz="1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Mgmt</a:t>
            </a:r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76" name="Text Box 665"/>
          <p:cNvSpPr txBox="1">
            <a:spLocks noChangeArrowheads="1"/>
          </p:cNvSpPr>
          <p:nvPr/>
        </p:nvSpPr>
        <p:spPr bwMode="auto">
          <a:xfrm>
            <a:off x="4537627" y="4072530"/>
            <a:ext cx="2981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ko-KR" altLang="en-US" sz="11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 Box 665"/>
          <p:cNvSpPr txBox="1">
            <a:spLocks noChangeArrowheads="1"/>
          </p:cNvSpPr>
          <p:nvPr/>
        </p:nvSpPr>
        <p:spPr bwMode="auto">
          <a:xfrm>
            <a:off x="4096432" y="4964799"/>
            <a:ext cx="5017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ko-KR" altLang="en-US" sz="1100" b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 Box 665"/>
          <p:cNvSpPr txBox="1">
            <a:spLocks noChangeArrowheads="1"/>
          </p:cNvSpPr>
          <p:nvPr/>
        </p:nvSpPr>
        <p:spPr bwMode="auto">
          <a:xfrm>
            <a:off x="4668767" y="4980392"/>
            <a:ext cx="6748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endParaRPr lang="ko-KR" altLang="en-US" sz="11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9" name="그룹 103"/>
          <p:cNvGrpSpPr/>
          <p:nvPr/>
        </p:nvGrpSpPr>
        <p:grpSpPr>
          <a:xfrm>
            <a:off x="6227741" y="5185578"/>
            <a:ext cx="2567470" cy="209641"/>
            <a:chOff x="5151289" y="5301208"/>
            <a:chExt cx="1659519" cy="288032"/>
          </a:xfrm>
        </p:grpSpPr>
        <p:sp>
          <p:nvSpPr>
            <p:cNvPr id="280" name="직사각형 279"/>
            <p:cNvSpPr/>
            <p:nvPr/>
          </p:nvSpPr>
          <p:spPr>
            <a:xfrm>
              <a:off x="5151289" y="5301208"/>
              <a:ext cx="1659519" cy="288032"/>
            </a:xfrm>
            <a:prstGeom prst="rect">
              <a:avLst/>
            </a:prstGeom>
            <a:gradFill>
              <a:gsLst>
                <a:gs pos="0">
                  <a:srgbClr val="F3BB4B"/>
                </a:gs>
                <a:gs pos="100000">
                  <a:srgbClr val="D16811"/>
                </a:gs>
              </a:gsLst>
              <a:lin ang="5400000" scaled="0"/>
            </a:gradFill>
            <a:ln w="9525">
              <a:gradFill>
                <a:gsLst>
                  <a:gs pos="0">
                    <a:srgbClr val="D56A11"/>
                  </a:gs>
                  <a:gs pos="100000">
                    <a:srgbClr val="9A390E"/>
                  </a:gs>
                </a:gsLst>
                <a:lin ang="5400000" scaled="0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자유형 280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2" name="Rectangle 268" descr="밝은 하향 대각선"/>
          <p:cNvSpPr>
            <a:spLocks noChangeArrowheads="1"/>
          </p:cNvSpPr>
          <p:nvPr/>
        </p:nvSpPr>
        <p:spPr bwMode="auto">
          <a:xfrm>
            <a:off x="6197036" y="5185578"/>
            <a:ext cx="2598178" cy="209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Workflow </a:t>
            </a:r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system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3" name="그룹 103"/>
          <p:cNvGrpSpPr/>
          <p:nvPr/>
        </p:nvGrpSpPr>
        <p:grpSpPr>
          <a:xfrm>
            <a:off x="6638490" y="4723292"/>
            <a:ext cx="916523" cy="263395"/>
            <a:chOff x="5151290" y="5301208"/>
            <a:chExt cx="1596362" cy="288032"/>
          </a:xfrm>
        </p:grpSpPr>
        <p:sp>
          <p:nvSpPr>
            <p:cNvPr id="284" name="직사각형 283"/>
            <p:cNvSpPr/>
            <p:nvPr/>
          </p:nvSpPr>
          <p:spPr>
            <a:xfrm>
              <a:off x="5151290" y="5301208"/>
              <a:ext cx="1594800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자유형 284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6" name="Rectangle 264"/>
          <p:cNvSpPr>
            <a:spLocks noChangeArrowheads="1"/>
          </p:cNvSpPr>
          <p:nvPr/>
        </p:nvSpPr>
        <p:spPr bwMode="gray">
          <a:xfrm>
            <a:off x="6647117" y="4723292"/>
            <a:ext cx="929998" cy="247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Fusibility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7" name="그룹 286"/>
          <p:cNvGrpSpPr/>
          <p:nvPr/>
        </p:nvGrpSpPr>
        <p:grpSpPr>
          <a:xfrm>
            <a:off x="5362141" y="4739418"/>
            <a:ext cx="608815" cy="705420"/>
            <a:chOff x="711200" y="3994013"/>
            <a:chExt cx="1803480" cy="2254350"/>
          </a:xfrm>
        </p:grpSpPr>
        <p:sp>
          <p:nvSpPr>
            <p:cNvPr id="288" name="직사각형 287"/>
            <p:cNvSpPr/>
            <p:nvPr/>
          </p:nvSpPr>
          <p:spPr>
            <a:xfrm>
              <a:off x="711200" y="3994013"/>
              <a:ext cx="1803480" cy="2254350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39"/>
            <p:cNvSpPr>
              <a:spLocks/>
            </p:cNvSpPr>
            <p:nvPr/>
          </p:nvSpPr>
          <p:spPr bwMode="auto">
            <a:xfrm rot="5400000">
              <a:off x="735484" y="4052774"/>
              <a:ext cx="1731182" cy="1726510"/>
            </a:xfrm>
            <a:custGeom>
              <a:avLst/>
              <a:gdLst>
                <a:gd name="T0" fmla="*/ 0 w 1440"/>
                <a:gd name="T1" fmla="*/ 0 h 1248"/>
                <a:gd name="T2" fmla="*/ 0 w 1440"/>
                <a:gd name="T3" fmla="*/ 326 h 1248"/>
                <a:gd name="T4" fmla="*/ 327 w 1440"/>
                <a:gd name="T5" fmla="*/ 326 h 1248"/>
                <a:gd name="T6" fmla="*/ 327 w 1440"/>
                <a:gd name="T7" fmla="*/ 213 h 1248"/>
                <a:gd name="T8" fmla="*/ 376 w 1440"/>
                <a:gd name="T9" fmla="*/ 164 h 1248"/>
                <a:gd name="T10" fmla="*/ 326 w 1440"/>
                <a:gd name="T11" fmla="*/ 113 h 1248"/>
                <a:gd name="T12" fmla="*/ 326 w 1440"/>
                <a:gd name="T13" fmla="*/ 0 h 1248"/>
                <a:gd name="T14" fmla="*/ 214 w 1440"/>
                <a:gd name="T15" fmla="*/ 0 h 1248"/>
                <a:gd name="T16" fmla="*/ 164 w 1440"/>
                <a:gd name="T17" fmla="*/ 50 h 1248"/>
                <a:gd name="T18" fmla="*/ 113 w 1440"/>
                <a:gd name="T19" fmla="*/ 0 h 1248"/>
                <a:gd name="T20" fmla="*/ 0 w 1440"/>
                <a:gd name="T21" fmla="*/ 0 h 1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1248"/>
                <a:gd name="T35" fmla="*/ 1440 w 1440"/>
                <a:gd name="T36" fmla="*/ 1248 h 1248"/>
                <a:gd name="connsiteX0" fmla="*/ 0 w 10004"/>
                <a:gd name="connsiteY0" fmla="*/ 0 h 10000"/>
                <a:gd name="connsiteX1" fmla="*/ 0 w 10004"/>
                <a:gd name="connsiteY1" fmla="*/ 10000 h 10000"/>
                <a:gd name="connsiteX2" fmla="*/ 8688 w 10004"/>
                <a:gd name="connsiteY2" fmla="*/ 10000 h 10000"/>
                <a:gd name="connsiteX3" fmla="*/ 8688 w 10004"/>
                <a:gd name="connsiteY3" fmla="*/ 6538 h 10000"/>
                <a:gd name="connsiteX4" fmla="*/ 10000 w 10004"/>
                <a:gd name="connsiteY4" fmla="*/ 5024 h 10000"/>
                <a:gd name="connsiteX5" fmla="*/ 8667 w 10004"/>
                <a:gd name="connsiteY5" fmla="*/ 0 h 10000"/>
                <a:gd name="connsiteX6" fmla="*/ 5688 w 10004"/>
                <a:gd name="connsiteY6" fmla="*/ 0 h 10000"/>
                <a:gd name="connsiteX7" fmla="*/ 4354 w 10004"/>
                <a:gd name="connsiteY7" fmla="*/ 1538 h 10000"/>
                <a:gd name="connsiteX8" fmla="*/ 3021 w 10004"/>
                <a:gd name="connsiteY8" fmla="*/ 0 h 10000"/>
                <a:gd name="connsiteX9" fmla="*/ 0 w 10004"/>
                <a:gd name="connsiteY9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8688 w 10000"/>
                <a:gd name="connsiteY2" fmla="*/ 10000 h 10000"/>
                <a:gd name="connsiteX3" fmla="*/ 10000 w 10000"/>
                <a:gd name="connsiteY3" fmla="*/ 5024 h 10000"/>
                <a:gd name="connsiteX4" fmla="*/ 8667 w 10000"/>
                <a:gd name="connsiteY4" fmla="*/ 0 h 10000"/>
                <a:gd name="connsiteX5" fmla="*/ 5688 w 10000"/>
                <a:gd name="connsiteY5" fmla="*/ 0 h 10000"/>
                <a:gd name="connsiteX6" fmla="*/ 4354 w 10000"/>
                <a:gd name="connsiteY6" fmla="*/ 1538 h 10000"/>
                <a:gd name="connsiteX7" fmla="*/ 3021 w 10000"/>
                <a:gd name="connsiteY7" fmla="*/ 0 h 10000"/>
                <a:gd name="connsiteX8" fmla="*/ 0 w 10000"/>
                <a:gd name="connsiteY8" fmla="*/ 0 h 10000"/>
                <a:gd name="connsiteX0" fmla="*/ 0 w 8688"/>
                <a:gd name="connsiteY0" fmla="*/ 0 h 10000"/>
                <a:gd name="connsiteX1" fmla="*/ 0 w 8688"/>
                <a:gd name="connsiteY1" fmla="*/ 10000 h 10000"/>
                <a:gd name="connsiteX2" fmla="*/ 8688 w 8688"/>
                <a:gd name="connsiteY2" fmla="*/ 10000 h 10000"/>
                <a:gd name="connsiteX3" fmla="*/ 8667 w 8688"/>
                <a:gd name="connsiteY3" fmla="*/ 0 h 10000"/>
                <a:gd name="connsiteX4" fmla="*/ 5688 w 8688"/>
                <a:gd name="connsiteY4" fmla="*/ 0 h 10000"/>
                <a:gd name="connsiteX5" fmla="*/ 4354 w 8688"/>
                <a:gd name="connsiteY5" fmla="*/ 1538 h 10000"/>
                <a:gd name="connsiteX6" fmla="*/ 3021 w 8688"/>
                <a:gd name="connsiteY6" fmla="*/ 0 h 10000"/>
                <a:gd name="connsiteX7" fmla="*/ 0 w 8688"/>
                <a:gd name="connsiteY7" fmla="*/ 0 h 10000"/>
                <a:gd name="connsiteX0" fmla="*/ 0 w 11091"/>
                <a:gd name="connsiteY0" fmla="*/ 1410 h 11410"/>
                <a:gd name="connsiteX1" fmla="*/ 0 w 11091"/>
                <a:gd name="connsiteY1" fmla="*/ 11410 h 11410"/>
                <a:gd name="connsiteX2" fmla="*/ 10000 w 11091"/>
                <a:gd name="connsiteY2" fmla="*/ 11410 h 11410"/>
                <a:gd name="connsiteX3" fmla="*/ 6547 w 11091"/>
                <a:gd name="connsiteY3" fmla="*/ 1410 h 11410"/>
                <a:gd name="connsiteX4" fmla="*/ 5012 w 11091"/>
                <a:gd name="connsiteY4" fmla="*/ 2948 h 11410"/>
                <a:gd name="connsiteX5" fmla="*/ 3477 w 11091"/>
                <a:gd name="connsiteY5" fmla="*/ 1410 h 11410"/>
                <a:gd name="connsiteX6" fmla="*/ 0 w 11091"/>
                <a:gd name="connsiteY6" fmla="*/ 1410 h 11410"/>
                <a:gd name="connsiteX0" fmla="*/ 0 w 10835"/>
                <a:gd name="connsiteY0" fmla="*/ 0 h 10000"/>
                <a:gd name="connsiteX1" fmla="*/ 0 w 10835"/>
                <a:gd name="connsiteY1" fmla="*/ 10000 h 10000"/>
                <a:gd name="connsiteX2" fmla="*/ 10000 w 10835"/>
                <a:gd name="connsiteY2" fmla="*/ 10000 h 10000"/>
                <a:gd name="connsiteX3" fmla="*/ 5012 w 10835"/>
                <a:gd name="connsiteY3" fmla="*/ 1538 h 10000"/>
                <a:gd name="connsiteX4" fmla="*/ 3477 w 10835"/>
                <a:gd name="connsiteY4" fmla="*/ 0 h 10000"/>
                <a:gd name="connsiteX5" fmla="*/ 0 w 10835"/>
                <a:gd name="connsiteY5" fmla="*/ 0 h 10000"/>
                <a:gd name="connsiteX0" fmla="*/ 0 w 10580"/>
                <a:gd name="connsiteY0" fmla="*/ 0 h 10000"/>
                <a:gd name="connsiteX1" fmla="*/ 0 w 10580"/>
                <a:gd name="connsiteY1" fmla="*/ 10000 h 10000"/>
                <a:gd name="connsiteX2" fmla="*/ 10000 w 10580"/>
                <a:gd name="connsiteY2" fmla="*/ 10000 h 10000"/>
                <a:gd name="connsiteX3" fmla="*/ 3477 w 10580"/>
                <a:gd name="connsiteY3" fmla="*/ 0 h 10000"/>
                <a:gd name="connsiteX4" fmla="*/ 0 w 10580"/>
                <a:gd name="connsiteY4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cubicBezTo>
                    <a:pt x="714" y="6112"/>
                    <a:pt x="1667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42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0" name="Rectangle 262"/>
          <p:cNvSpPr>
            <a:spLocks noChangeArrowheads="1"/>
          </p:cNvSpPr>
          <p:nvPr/>
        </p:nvSpPr>
        <p:spPr bwMode="gray">
          <a:xfrm>
            <a:off x="5365740" y="4732251"/>
            <a:ext cx="607570" cy="6629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SLA</a:t>
            </a:r>
          </a:p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Mgmt.</a:t>
            </a:r>
            <a:endParaRPr lang="en-US" altLang="en-US" sz="11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91" name="그룹 103"/>
          <p:cNvGrpSpPr/>
          <p:nvPr/>
        </p:nvGrpSpPr>
        <p:grpSpPr>
          <a:xfrm>
            <a:off x="7754343" y="4723292"/>
            <a:ext cx="1040871" cy="274975"/>
            <a:chOff x="5151290" y="5301208"/>
            <a:chExt cx="1596362" cy="288032"/>
          </a:xfrm>
        </p:grpSpPr>
        <p:sp>
          <p:nvSpPr>
            <p:cNvPr id="292" name="직사각형 291"/>
            <p:cNvSpPr/>
            <p:nvPr/>
          </p:nvSpPr>
          <p:spPr>
            <a:xfrm>
              <a:off x="5151290" y="5301208"/>
              <a:ext cx="1594800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자유형 292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4" name="Rectangle 266"/>
          <p:cNvSpPr>
            <a:spLocks noChangeArrowheads="1"/>
          </p:cNvSpPr>
          <p:nvPr/>
        </p:nvSpPr>
        <p:spPr bwMode="gray">
          <a:xfrm>
            <a:off x="7810666" y="4730912"/>
            <a:ext cx="929998" cy="247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Continuity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95" name="그룹 103"/>
          <p:cNvGrpSpPr/>
          <p:nvPr/>
        </p:nvGrpSpPr>
        <p:grpSpPr>
          <a:xfrm>
            <a:off x="5365740" y="5665614"/>
            <a:ext cx="842572" cy="243853"/>
            <a:chOff x="5151290" y="5301208"/>
            <a:chExt cx="1596362" cy="288032"/>
          </a:xfrm>
        </p:grpSpPr>
        <p:sp>
          <p:nvSpPr>
            <p:cNvPr id="296" name="직사각형 295"/>
            <p:cNvSpPr/>
            <p:nvPr/>
          </p:nvSpPr>
          <p:spPr>
            <a:xfrm>
              <a:off x="5151290" y="5301208"/>
              <a:ext cx="1594800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자유형 296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8" name="Rectangle 271"/>
          <p:cNvSpPr>
            <a:spLocks noChangeArrowheads="1"/>
          </p:cNvSpPr>
          <p:nvPr/>
        </p:nvSpPr>
        <p:spPr bwMode="gray">
          <a:xfrm>
            <a:off x="5365740" y="5644280"/>
            <a:ext cx="886131" cy="2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Quality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99" name="그룹 103"/>
          <p:cNvGrpSpPr/>
          <p:nvPr/>
        </p:nvGrpSpPr>
        <p:grpSpPr>
          <a:xfrm>
            <a:off x="7754344" y="5669025"/>
            <a:ext cx="1040870" cy="248845"/>
            <a:chOff x="5151290" y="5301208"/>
            <a:chExt cx="1761743" cy="288032"/>
          </a:xfrm>
        </p:grpSpPr>
        <p:sp>
          <p:nvSpPr>
            <p:cNvPr id="300" name="직사각형 299"/>
            <p:cNvSpPr/>
            <p:nvPr/>
          </p:nvSpPr>
          <p:spPr>
            <a:xfrm>
              <a:off x="5151290" y="5301208"/>
              <a:ext cx="1761743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자유형 300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2" name="그룹 103"/>
          <p:cNvGrpSpPr/>
          <p:nvPr/>
        </p:nvGrpSpPr>
        <p:grpSpPr>
          <a:xfrm>
            <a:off x="6528238" y="5668220"/>
            <a:ext cx="886130" cy="241247"/>
            <a:chOff x="5151290" y="5301208"/>
            <a:chExt cx="1596362" cy="288032"/>
          </a:xfrm>
        </p:grpSpPr>
        <p:sp>
          <p:nvSpPr>
            <p:cNvPr id="303" name="직사각형 302"/>
            <p:cNvSpPr/>
            <p:nvPr/>
          </p:nvSpPr>
          <p:spPr>
            <a:xfrm>
              <a:off x="5151290" y="5301208"/>
              <a:ext cx="1594800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자유형 303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5" name="Rectangle 270"/>
          <p:cNvSpPr>
            <a:spLocks noChangeArrowheads="1"/>
          </p:cNvSpPr>
          <p:nvPr/>
        </p:nvSpPr>
        <p:spPr bwMode="gray">
          <a:xfrm>
            <a:off x="6528238" y="5644280"/>
            <a:ext cx="886131" cy="2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Capacity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06" name="Rectangle 269"/>
          <p:cNvSpPr>
            <a:spLocks noChangeArrowheads="1"/>
          </p:cNvSpPr>
          <p:nvPr/>
        </p:nvSpPr>
        <p:spPr bwMode="gray">
          <a:xfrm>
            <a:off x="7848205" y="5644280"/>
            <a:ext cx="886131" cy="2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Finance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07" name="그룹 103"/>
          <p:cNvGrpSpPr/>
          <p:nvPr/>
        </p:nvGrpSpPr>
        <p:grpSpPr>
          <a:xfrm>
            <a:off x="6528237" y="6135653"/>
            <a:ext cx="1082439" cy="248123"/>
            <a:chOff x="5151288" y="5301208"/>
            <a:chExt cx="1914470" cy="288032"/>
          </a:xfrm>
        </p:grpSpPr>
        <p:sp>
          <p:nvSpPr>
            <p:cNvPr id="308" name="직사각형 307"/>
            <p:cNvSpPr/>
            <p:nvPr/>
          </p:nvSpPr>
          <p:spPr>
            <a:xfrm>
              <a:off x="5151288" y="5301208"/>
              <a:ext cx="1914470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자유형 308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0" name="그룹 103"/>
          <p:cNvGrpSpPr/>
          <p:nvPr/>
        </p:nvGrpSpPr>
        <p:grpSpPr>
          <a:xfrm>
            <a:off x="5365740" y="6145868"/>
            <a:ext cx="868887" cy="252124"/>
            <a:chOff x="5151290" y="5301208"/>
            <a:chExt cx="1596362" cy="288032"/>
          </a:xfrm>
        </p:grpSpPr>
        <p:sp>
          <p:nvSpPr>
            <p:cNvPr id="311" name="직사각형 310"/>
            <p:cNvSpPr/>
            <p:nvPr/>
          </p:nvSpPr>
          <p:spPr>
            <a:xfrm>
              <a:off x="5151290" y="5301208"/>
              <a:ext cx="1594800" cy="288032"/>
            </a:xfrm>
            <a:prstGeom prst="rect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자유형 311"/>
            <p:cNvSpPr/>
            <p:nvPr/>
          </p:nvSpPr>
          <p:spPr>
            <a:xfrm>
              <a:off x="5152852" y="5301208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3" name="Rectangle 273"/>
          <p:cNvSpPr>
            <a:spLocks noChangeArrowheads="1"/>
          </p:cNvSpPr>
          <p:nvPr/>
        </p:nvSpPr>
        <p:spPr bwMode="gray">
          <a:xfrm>
            <a:off x="5365740" y="6142403"/>
            <a:ext cx="886131" cy="2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Service build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14" name="Rectangle 272"/>
          <p:cNvSpPr>
            <a:spLocks noChangeArrowheads="1"/>
          </p:cNvSpPr>
          <p:nvPr/>
        </p:nvSpPr>
        <p:spPr bwMode="gray">
          <a:xfrm>
            <a:off x="6478779" y="6109073"/>
            <a:ext cx="1216783" cy="2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Supplier Mgmt.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19" name="그림 318" descr="4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4314" y="1912098"/>
            <a:ext cx="614381" cy="614381"/>
          </a:xfrm>
          <a:prstGeom prst="rect">
            <a:avLst/>
          </a:prstGeom>
        </p:spPr>
      </p:pic>
      <p:pic>
        <p:nvPicPr>
          <p:cNvPr id="320" name="그림 319" descr="b_00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12020" y="2639121"/>
            <a:ext cx="504402" cy="511473"/>
          </a:xfrm>
          <a:prstGeom prst="rect">
            <a:avLst/>
          </a:prstGeom>
        </p:spPr>
      </p:pic>
      <p:grpSp>
        <p:nvGrpSpPr>
          <p:cNvPr id="321" name="그룹 320"/>
          <p:cNvGrpSpPr/>
          <p:nvPr/>
        </p:nvGrpSpPr>
        <p:grpSpPr>
          <a:xfrm>
            <a:off x="4189774" y="4273713"/>
            <a:ext cx="772304" cy="724554"/>
            <a:chOff x="2914650" y="2106701"/>
            <a:chExt cx="3133372" cy="2803473"/>
          </a:xfrm>
        </p:grpSpPr>
        <p:pic>
          <p:nvPicPr>
            <p:cNvPr id="322" name="Picture 4" descr="C:\Users\editphoto\Desktop\3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800" y="4500563"/>
              <a:ext cx="26701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" name="Freeform 6"/>
            <p:cNvSpPr>
              <a:spLocks/>
            </p:cNvSpPr>
            <p:nvPr/>
          </p:nvSpPr>
          <p:spPr bwMode="auto">
            <a:xfrm>
              <a:off x="3077650" y="3008983"/>
              <a:ext cx="1049490" cy="1550015"/>
            </a:xfrm>
            <a:custGeom>
              <a:avLst/>
              <a:gdLst>
                <a:gd name="T0" fmla="*/ 689 w 689"/>
                <a:gd name="T1" fmla="*/ 232 h 1018"/>
                <a:gd name="T2" fmla="*/ 312 w 689"/>
                <a:gd name="T3" fmla="*/ 0 h 1018"/>
                <a:gd name="T4" fmla="*/ 36 w 689"/>
                <a:gd name="T5" fmla="*/ 454 h 1018"/>
                <a:gd name="T6" fmla="*/ 32 w 689"/>
                <a:gd name="T7" fmla="*/ 570 h 1018"/>
                <a:gd name="T8" fmla="*/ 282 w 689"/>
                <a:gd name="T9" fmla="*/ 1018 h 1018"/>
                <a:gd name="T10" fmla="*/ 310 w 689"/>
                <a:gd name="T11" fmla="*/ 852 h 1018"/>
                <a:gd name="T12" fmla="*/ 689 w 689"/>
                <a:gd name="T13" fmla="*/ 23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1018">
                  <a:moveTo>
                    <a:pt x="689" y="232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50" y="426"/>
                    <a:pt x="36" y="454"/>
                  </a:cubicBezTo>
                  <a:cubicBezTo>
                    <a:pt x="22" y="483"/>
                    <a:pt x="0" y="510"/>
                    <a:pt x="32" y="570"/>
                  </a:cubicBezTo>
                  <a:cubicBezTo>
                    <a:pt x="64" y="630"/>
                    <a:pt x="282" y="1018"/>
                    <a:pt x="282" y="1018"/>
                  </a:cubicBezTo>
                  <a:cubicBezTo>
                    <a:pt x="282" y="1018"/>
                    <a:pt x="249" y="942"/>
                    <a:pt x="310" y="852"/>
                  </a:cubicBezTo>
                  <a:cubicBezTo>
                    <a:pt x="360" y="779"/>
                    <a:pt x="689" y="232"/>
                    <a:pt x="689" y="2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3D5BF"/>
                </a:gs>
                <a:gs pos="100000">
                  <a:srgbClr val="258B78"/>
                </a:gs>
              </a:gsLst>
              <a:lin ang="8100000" scaled="1"/>
              <a:tileRect/>
            </a:gradFill>
            <a:ln w="9525">
              <a:noFill/>
            </a:ln>
            <a:effectLst/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6"/>
            <p:cNvSpPr>
              <a:spLocks/>
            </p:cNvSpPr>
            <p:nvPr/>
          </p:nvSpPr>
          <p:spPr bwMode="auto">
            <a:xfrm>
              <a:off x="3077650" y="3008983"/>
              <a:ext cx="1049490" cy="1550015"/>
            </a:xfrm>
            <a:custGeom>
              <a:avLst/>
              <a:gdLst>
                <a:gd name="T0" fmla="*/ 689 w 689"/>
                <a:gd name="T1" fmla="*/ 232 h 1018"/>
                <a:gd name="T2" fmla="*/ 312 w 689"/>
                <a:gd name="T3" fmla="*/ 0 h 1018"/>
                <a:gd name="T4" fmla="*/ 36 w 689"/>
                <a:gd name="T5" fmla="*/ 454 h 1018"/>
                <a:gd name="T6" fmla="*/ 32 w 689"/>
                <a:gd name="T7" fmla="*/ 570 h 1018"/>
                <a:gd name="T8" fmla="*/ 282 w 689"/>
                <a:gd name="T9" fmla="*/ 1018 h 1018"/>
                <a:gd name="T10" fmla="*/ 310 w 689"/>
                <a:gd name="T11" fmla="*/ 852 h 1018"/>
                <a:gd name="T12" fmla="*/ 689 w 689"/>
                <a:gd name="T13" fmla="*/ 23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1018">
                  <a:moveTo>
                    <a:pt x="689" y="232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50" y="426"/>
                    <a:pt x="36" y="454"/>
                  </a:cubicBezTo>
                  <a:cubicBezTo>
                    <a:pt x="22" y="483"/>
                    <a:pt x="0" y="510"/>
                    <a:pt x="32" y="570"/>
                  </a:cubicBezTo>
                  <a:cubicBezTo>
                    <a:pt x="64" y="630"/>
                    <a:pt x="282" y="1018"/>
                    <a:pt x="282" y="1018"/>
                  </a:cubicBezTo>
                  <a:cubicBezTo>
                    <a:pt x="282" y="1018"/>
                    <a:pt x="249" y="942"/>
                    <a:pt x="310" y="852"/>
                  </a:cubicBezTo>
                  <a:cubicBezTo>
                    <a:pt x="360" y="779"/>
                    <a:pt x="689" y="232"/>
                    <a:pt x="689" y="232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DDDDDD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  <a:effectLst/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7"/>
            <p:cNvSpPr>
              <a:spLocks/>
            </p:cNvSpPr>
            <p:nvPr/>
          </p:nvSpPr>
          <p:spPr bwMode="auto">
            <a:xfrm>
              <a:off x="4160777" y="2114226"/>
              <a:ext cx="1315899" cy="1106000"/>
            </a:xfrm>
            <a:custGeom>
              <a:avLst/>
              <a:gdLst>
                <a:gd name="T0" fmla="*/ 479 w 864"/>
                <a:gd name="T1" fmla="*/ 726 h 726"/>
                <a:gd name="T2" fmla="*/ 864 w 864"/>
                <a:gd name="T3" fmla="*/ 509 h 726"/>
                <a:gd name="T4" fmla="*/ 612 w 864"/>
                <a:gd name="T5" fmla="*/ 60 h 726"/>
                <a:gd name="T6" fmla="*/ 513 w 864"/>
                <a:gd name="T7" fmla="*/ 1 h 726"/>
                <a:gd name="T8" fmla="*/ 0 w 864"/>
                <a:gd name="T9" fmla="*/ 3 h 726"/>
                <a:gd name="T10" fmla="*/ 132 w 864"/>
                <a:gd name="T11" fmla="*/ 108 h 726"/>
                <a:gd name="T12" fmla="*/ 479 w 864"/>
                <a:gd name="T13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4" h="726">
                  <a:moveTo>
                    <a:pt x="479" y="726"/>
                  </a:moveTo>
                  <a:cubicBezTo>
                    <a:pt x="864" y="509"/>
                    <a:pt x="864" y="509"/>
                    <a:pt x="864" y="509"/>
                  </a:cubicBezTo>
                  <a:cubicBezTo>
                    <a:pt x="864" y="509"/>
                    <a:pt x="630" y="86"/>
                    <a:pt x="612" y="60"/>
                  </a:cubicBezTo>
                  <a:cubicBezTo>
                    <a:pt x="594" y="34"/>
                    <a:pt x="581" y="2"/>
                    <a:pt x="513" y="1"/>
                  </a:cubicBezTo>
                  <a:cubicBezTo>
                    <a:pt x="445" y="0"/>
                    <a:pt x="0" y="3"/>
                    <a:pt x="0" y="3"/>
                  </a:cubicBezTo>
                  <a:cubicBezTo>
                    <a:pt x="0" y="3"/>
                    <a:pt x="83" y="10"/>
                    <a:pt x="132" y="108"/>
                  </a:cubicBezTo>
                  <a:cubicBezTo>
                    <a:pt x="171" y="186"/>
                    <a:pt x="479" y="726"/>
                    <a:pt x="479" y="72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CAF2"/>
                </a:gs>
                <a:gs pos="100000">
                  <a:srgbClr val="2B93C7"/>
                </a:gs>
              </a:gsLst>
              <a:lin ang="13500000" scaled="1"/>
              <a:tileRect/>
            </a:gradFill>
            <a:ln w="9525">
              <a:noFill/>
            </a:ln>
            <a:effectLst/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7"/>
            <p:cNvSpPr>
              <a:spLocks/>
            </p:cNvSpPr>
            <p:nvPr/>
          </p:nvSpPr>
          <p:spPr bwMode="auto">
            <a:xfrm>
              <a:off x="4160777" y="2121751"/>
              <a:ext cx="1315899" cy="1106000"/>
            </a:xfrm>
            <a:custGeom>
              <a:avLst/>
              <a:gdLst>
                <a:gd name="T0" fmla="*/ 479 w 864"/>
                <a:gd name="T1" fmla="*/ 726 h 726"/>
                <a:gd name="T2" fmla="*/ 864 w 864"/>
                <a:gd name="T3" fmla="*/ 509 h 726"/>
                <a:gd name="T4" fmla="*/ 612 w 864"/>
                <a:gd name="T5" fmla="*/ 60 h 726"/>
                <a:gd name="T6" fmla="*/ 513 w 864"/>
                <a:gd name="T7" fmla="*/ 1 h 726"/>
                <a:gd name="T8" fmla="*/ 0 w 864"/>
                <a:gd name="T9" fmla="*/ 3 h 726"/>
                <a:gd name="T10" fmla="*/ 132 w 864"/>
                <a:gd name="T11" fmla="*/ 108 h 726"/>
                <a:gd name="T12" fmla="*/ 479 w 864"/>
                <a:gd name="T13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4" h="726">
                  <a:moveTo>
                    <a:pt x="479" y="726"/>
                  </a:moveTo>
                  <a:cubicBezTo>
                    <a:pt x="864" y="509"/>
                    <a:pt x="864" y="509"/>
                    <a:pt x="864" y="509"/>
                  </a:cubicBezTo>
                  <a:cubicBezTo>
                    <a:pt x="864" y="509"/>
                    <a:pt x="630" y="86"/>
                    <a:pt x="612" y="60"/>
                  </a:cubicBezTo>
                  <a:cubicBezTo>
                    <a:pt x="594" y="34"/>
                    <a:pt x="581" y="2"/>
                    <a:pt x="513" y="1"/>
                  </a:cubicBezTo>
                  <a:cubicBezTo>
                    <a:pt x="445" y="0"/>
                    <a:pt x="0" y="3"/>
                    <a:pt x="0" y="3"/>
                  </a:cubicBezTo>
                  <a:cubicBezTo>
                    <a:pt x="0" y="3"/>
                    <a:pt x="83" y="10"/>
                    <a:pt x="132" y="108"/>
                  </a:cubicBezTo>
                  <a:cubicBezTo>
                    <a:pt x="171" y="186"/>
                    <a:pt x="479" y="726"/>
                    <a:pt x="479" y="726"/>
                  </a:cubicBezTo>
                  <a:close/>
                </a:path>
              </a:pathLst>
            </a:custGeom>
            <a:gradFill flip="none" rotWithShape="1">
              <a:gsLst>
                <a:gs pos="55000">
                  <a:srgbClr val="DDDDDD">
                    <a:alpha val="0"/>
                  </a:srgbClr>
                </a:gs>
                <a:gs pos="100000">
                  <a:srgbClr val="000000"/>
                </a:gs>
              </a:gsLst>
              <a:lin ang="12600000" scaled="0"/>
              <a:tileRect/>
            </a:gradFill>
            <a:ln w="9525">
              <a:noFill/>
            </a:ln>
            <a:effectLst/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8"/>
            <p:cNvSpPr>
              <a:spLocks/>
            </p:cNvSpPr>
            <p:nvPr/>
          </p:nvSpPr>
          <p:spPr bwMode="auto">
            <a:xfrm>
              <a:off x="4670722" y="3879521"/>
              <a:ext cx="1318590" cy="775007"/>
            </a:xfrm>
            <a:custGeom>
              <a:avLst/>
              <a:gdLst>
                <a:gd name="T0" fmla="*/ 0 w 865"/>
                <a:gd name="T1" fmla="*/ 65 h 509"/>
                <a:gd name="T2" fmla="*/ 1 w 865"/>
                <a:gd name="T3" fmla="*/ 507 h 509"/>
                <a:gd name="T4" fmla="*/ 515 w 865"/>
                <a:gd name="T5" fmla="*/ 506 h 509"/>
                <a:gd name="T6" fmla="*/ 615 w 865"/>
                <a:gd name="T7" fmla="*/ 449 h 509"/>
                <a:gd name="T8" fmla="*/ 865 w 865"/>
                <a:gd name="T9" fmla="*/ 0 h 509"/>
                <a:gd name="T10" fmla="*/ 709 w 865"/>
                <a:gd name="T11" fmla="*/ 64 h 509"/>
                <a:gd name="T12" fmla="*/ 0 w 865"/>
                <a:gd name="T13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5" h="509">
                  <a:moveTo>
                    <a:pt x="0" y="65"/>
                  </a:moveTo>
                  <a:cubicBezTo>
                    <a:pt x="1" y="507"/>
                    <a:pt x="1" y="507"/>
                    <a:pt x="1" y="507"/>
                  </a:cubicBezTo>
                  <a:cubicBezTo>
                    <a:pt x="1" y="507"/>
                    <a:pt x="483" y="509"/>
                    <a:pt x="515" y="506"/>
                  </a:cubicBezTo>
                  <a:cubicBezTo>
                    <a:pt x="546" y="503"/>
                    <a:pt x="581" y="507"/>
                    <a:pt x="615" y="449"/>
                  </a:cubicBezTo>
                  <a:cubicBezTo>
                    <a:pt x="649" y="390"/>
                    <a:pt x="865" y="0"/>
                    <a:pt x="865" y="0"/>
                  </a:cubicBezTo>
                  <a:cubicBezTo>
                    <a:pt x="865" y="0"/>
                    <a:pt x="818" y="69"/>
                    <a:pt x="709" y="64"/>
                  </a:cubicBezTo>
                  <a:cubicBezTo>
                    <a:pt x="621" y="60"/>
                    <a:pt x="0" y="65"/>
                    <a:pt x="0" y="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D773"/>
                </a:gs>
                <a:gs pos="100000">
                  <a:srgbClr val="5E9436"/>
                </a:gs>
              </a:gsLst>
              <a:lin ang="0" scaled="1"/>
              <a:tileRect/>
            </a:gradFill>
            <a:ln w="9525">
              <a:noFill/>
            </a:ln>
            <a:effectLst/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8"/>
            <p:cNvSpPr>
              <a:spLocks/>
            </p:cNvSpPr>
            <p:nvPr/>
          </p:nvSpPr>
          <p:spPr bwMode="auto">
            <a:xfrm>
              <a:off x="4670722" y="3879521"/>
              <a:ext cx="1318590" cy="775007"/>
            </a:xfrm>
            <a:custGeom>
              <a:avLst/>
              <a:gdLst>
                <a:gd name="T0" fmla="*/ 0 w 865"/>
                <a:gd name="T1" fmla="*/ 65 h 509"/>
                <a:gd name="T2" fmla="*/ 1 w 865"/>
                <a:gd name="T3" fmla="*/ 507 h 509"/>
                <a:gd name="T4" fmla="*/ 515 w 865"/>
                <a:gd name="T5" fmla="*/ 506 h 509"/>
                <a:gd name="T6" fmla="*/ 615 w 865"/>
                <a:gd name="T7" fmla="*/ 449 h 509"/>
                <a:gd name="T8" fmla="*/ 865 w 865"/>
                <a:gd name="T9" fmla="*/ 0 h 509"/>
                <a:gd name="T10" fmla="*/ 709 w 865"/>
                <a:gd name="T11" fmla="*/ 64 h 509"/>
                <a:gd name="T12" fmla="*/ 0 w 865"/>
                <a:gd name="T13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5" h="509">
                  <a:moveTo>
                    <a:pt x="0" y="65"/>
                  </a:moveTo>
                  <a:cubicBezTo>
                    <a:pt x="1" y="507"/>
                    <a:pt x="1" y="507"/>
                    <a:pt x="1" y="507"/>
                  </a:cubicBezTo>
                  <a:cubicBezTo>
                    <a:pt x="1" y="507"/>
                    <a:pt x="483" y="509"/>
                    <a:pt x="515" y="506"/>
                  </a:cubicBezTo>
                  <a:cubicBezTo>
                    <a:pt x="546" y="503"/>
                    <a:pt x="581" y="507"/>
                    <a:pt x="615" y="449"/>
                  </a:cubicBezTo>
                  <a:cubicBezTo>
                    <a:pt x="649" y="390"/>
                    <a:pt x="865" y="0"/>
                    <a:pt x="865" y="0"/>
                  </a:cubicBezTo>
                  <a:cubicBezTo>
                    <a:pt x="865" y="0"/>
                    <a:pt x="818" y="69"/>
                    <a:pt x="709" y="64"/>
                  </a:cubicBezTo>
                  <a:cubicBezTo>
                    <a:pt x="621" y="60"/>
                    <a:pt x="0" y="65"/>
                    <a:pt x="0" y="65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DDDDDD">
                    <a:alpha val="0"/>
                  </a:srgbClr>
                </a:gs>
                <a:gs pos="100000">
                  <a:srgbClr val="000000"/>
                </a:gs>
              </a:gsLst>
              <a:lin ang="19800000" scaled="0"/>
              <a:tileRect/>
            </a:gradFill>
            <a:ln w="9525">
              <a:noFill/>
            </a:ln>
            <a:effectLst/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9"/>
            <p:cNvSpPr>
              <a:spLocks/>
            </p:cNvSpPr>
            <p:nvPr/>
          </p:nvSpPr>
          <p:spPr bwMode="auto">
            <a:xfrm>
              <a:off x="3119908" y="3708643"/>
              <a:ext cx="1902537" cy="1201531"/>
            </a:xfrm>
            <a:custGeom>
              <a:avLst/>
              <a:gdLst>
                <a:gd name="T0" fmla="*/ 1250 w 1250"/>
                <a:gd name="T1" fmla="*/ 397 h 789"/>
                <a:gd name="T2" fmla="*/ 944 w 1250"/>
                <a:gd name="T3" fmla="*/ 0 h 789"/>
                <a:gd name="T4" fmla="*/ 942 w 1250"/>
                <a:gd name="T5" fmla="*/ 176 h 789"/>
                <a:gd name="T6" fmla="*/ 156 w 1250"/>
                <a:gd name="T7" fmla="*/ 171 h 789"/>
                <a:gd name="T8" fmla="*/ 0 w 1250"/>
                <a:gd name="T9" fmla="*/ 106 h 789"/>
                <a:gd name="T10" fmla="*/ 247 w 1250"/>
                <a:gd name="T11" fmla="*/ 556 h 789"/>
                <a:gd name="T12" fmla="*/ 347 w 1250"/>
                <a:gd name="T13" fmla="*/ 614 h 789"/>
                <a:gd name="T14" fmla="*/ 939 w 1250"/>
                <a:gd name="T15" fmla="*/ 618 h 789"/>
                <a:gd name="T16" fmla="*/ 937 w 1250"/>
                <a:gd name="T17" fmla="*/ 789 h 789"/>
                <a:gd name="T18" fmla="*/ 1250 w 1250"/>
                <a:gd name="T19" fmla="*/ 39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0" h="789">
                  <a:moveTo>
                    <a:pt x="1250" y="397"/>
                  </a:moveTo>
                  <a:cubicBezTo>
                    <a:pt x="944" y="0"/>
                    <a:pt x="944" y="0"/>
                    <a:pt x="944" y="0"/>
                  </a:cubicBezTo>
                  <a:cubicBezTo>
                    <a:pt x="942" y="176"/>
                    <a:pt x="942" y="176"/>
                    <a:pt x="942" y="176"/>
                  </a:cubicBezTo>
                  <a:cubicBezTo>
                    <a:pt x="826" y="175"/>
                    <a:pt x="235" y="172"/>
                    <a:pt x="156" y="171"/>
                  </a:cubicBezTo>
                  <a:cubicBezTo>
                    <a:pt x="34" y="168"/>
                    <a:pt x="0" y="106"/>
                    <a:pt x="0" y="106"/>
                  </a:cubicBezTo>
                  <a:cubicBezTo>
                    <a:pt x="0" y="106"/>
                    <a:pt x="214" y="497"/>
                    <a:pt x="247" y="556"/>
                  </a:cubicBezTo>
                  <a:cubicBezTo>
                    <a:pt x="281" y="615"/>
                    <a:pt x="316" y="611"/>
                    <a:pt x="347" y="614"/>
                  </a:cubicBezTo>
                  <a:cubicBezTo>
                    <a:pt x="375" y="617"/>
                    <a:pt x="835" y="618"/>
                    <a:pt x="939" y="618"/>
                  </a:cubicBezTo>
                  <a:cubicBezTo>
                    <a:pt x="937" y="789"/>
                    <a:pt x="937" y="789"/>
                    <a:pt x="937" y="789"/>
                  </a:cubicBezTo>
                  <a:lnTo>
                    <a:pt x="1250" y="3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3D5BF"/>
                </a:gs>
                <a:gs pos="100000">
                  <a:srgbClr val="258B78"/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50800" dist="38100" dir="19860000" algn="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11"/>
            <p:cNvSpPr>
              <a:spLocks/>
            </p:cNvSpPr>
            <p:nvPr/>
          </p:nvSpPr>
          <p:spPr bwMode="auto">
            <a:xfrm>
              <a:off x="4720014" y="2712973"/>
              <a:ext cx="1328008" cy="1852752"/>
            </a:xfrm>
            <a:custGeom>
              <a:avLst/>
              <a:gdLst>
                <a:gd name="T0" fmla="*/ 836 w 872"/>
                <a:gd name="T1" fmla="*/ 655 h 1217"/>
                <a:gd name="T2" fmla="*/ 529 w 872"/>
                <a:gd name="T3" fmla="*/ 149 h 1217"/>
                <a:gd name="T4" fmla="*/ 675 w 872"/>
                <a:gd name="T5" fmla="*/ 61 h 1217"/>
                <a:gd name="T6" fmla="*/ 178 w 872"/>
                <a:gd name="T7" fmla="*/ 0 h 1217"/>
                <a:gd name="T8" fmla="*/ 0 w 872"/>
                <a:gd name="T9" fmla="*/ 469 h 1217"/>
                <a:gd name="T10" fmla="*/ 151 w 872"/>
                <a:gd name="T11" fmla="*/ 378 h 1217"/>
                <a:gd name="T12" fmla="*/ 559 w 872"/>
                <a:gd name="T13" fmla="*/ 1050 h 1217"/>
                <a:gd name="T14" fmla="*/ 586 w 872"/>
                <a:gd name="T15" fmla="*/ 1217 h 1217"/>
                <a:gd name="T16" fmla="*/ 839 w 872"/>
                <a:gd name="T17" fmla="*/ 770 h 1217"/>
                <a:gd name="T18" fmla="*/ 836 w 872"/>
                <a:gd name="T19" fmla="*/ 655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1217">
                  <a:moveTo>
                    <a:pt x="836" y="655"/>
                  </a:moveTo>
                  <a:cubicBezTo>
                    <a:pt x="822" y="627"/>
                    <a:pt x="543" y="172"/>
                    <a:pt x="529" y="149"/>
                  </a:cubicBezTo>
                  <a:cubicBezTo>
                    <a:pt x="675" y="61"/>
                    <a:pt x="675" y="61"/>
                    <a:pt x="675" y="6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151" y="378"/>
                    <a:pt x="151" y="378"/>
                    <a:pt x="151" y="378"/>
                  </a:cubicBezTo>
                  <a:cubicBezTo>
                    <a:pt x="161" y="394"/>
                    <a:pt x="515" y="976"/>
                    <a:pt x="559" y="1050"/>
                  </a:cubicBezTo>
                  <a:cubicBezTo>
                    <a:pt x="621" y="1155"/>
                    <a:pt x="586" y="1217"/>
                    <a:pt x="586" y="1217"/>
                  </a:cubicBezTo>
                  <a:cubicBezTo>
                    <a:pt x="586" y="1217"/>
                    <a:pt x="806" y="830"/>
                    <a:pt x="839" y="770"/>
                  </a:cubicBezTo>
                  <a:cubicBezTo>
                    <a:pt x="872" y="711"/>
                    <a:pt x="850" y="683"/>
                    <a:pt x="836" y="65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D773"/>
                </a:gs>
                <a:gs pos="100000">
                  <a:srgbClr val="5E9436"/>
                </a:gs>
              </a:gsLst>
              <a:lin ang="13500000" scaled="1"/>
              <a:tileRect/>
            </a:gradFill>
            <a:ln w="9525">
              <a:noFill/>
            </a:ln>
            <a:effectLst>
              <a:outerShdw blurRad="50800" dist="38100" dir="111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Freeform 10"/>
            <p:cNvSpPr>
              <a:spLocks/>
            </p:cNvSpPr>
            <p:nvPr/>
          </p:nvSpPr>
          <p:spPr bwMode="auto">
            <a:xfrm>
              <a:off x="3346750" y="2106701"/>
              <a:ext cx="1601145" cy="1454485"/>
            </a:xfrm>
            <a:custGeom>
              <a:avLst/>
              <a:gdLst>
                <a:gd name="T0" fmla="*/ 538 w 1052"/>
                <a:gd name="T1" fmla="*/ 1 h 955"/>
                <a:gd name="T2" fmla="*/ 439 w 1052"/>
                <a:gd name="T3" fmla="*/ 60 h 955"/>
                <a:gd name="T4" fmla="*/ 149 w 1052"/>
                <a:gd name="T5" fmla="*/ 575 h 955"/>
                <a:gd name="T6" fmla="*/ 0 w 1052"/>
                <a:gd name="T7" fmla="*/ 491 h 955"/>
                <a:gd name="T8" fmla="*/ 191 w 1052"/>
                <a:gd name="T9" fmla="*/ 955 h 955"/>
                <a:gd name="T10" fmla="*/ 686 w 1052"/>
                <a:gd name="T11" fmla="*/ 880 h 955"/>
                <a:gd name="T12" fmla="*/ 533 w 1052"/>
                <a:gd name="T13" fmla="*/ 793 h 955"/>
                <a:gd name="T14" fmla="*/ 920 w 1052"/>
                <a:gd name="T15" fmla="*/ 108 h 955"/>
                <a:gd name="T16" fmla="*/ 1052 w 1052"/>
                <a:gd name="T17" fmla="*/ 3 h 955"/>
                <a:gd name="T18" fmla="*/ 538 w 1052"/>
                <a:gd name="T19" fmla="*/ 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2" h="955">
                  <a:moveTo>
                    <a:pt x="538" y="1"/>
                  </a:moveTo>
                  <a:cubicBezTo>
                    <a:pt x="470" y="2"/>
                    <a:pt x="457" y="34"/>
                    <a:pt x="439" y="60"/>
                  </a:cubicBezTo>
                  <a:cubicBezTo>
                    <a:pt x="422" y="86"/>
                    <a:pt x="162" y="552"/>
                    <a:pt x="149" y="575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191" y="955"/>
                    <a:pt x="191" y="955"/>
                    <a:pt x="191" y="955"/>
                  </a:cubicBezTo>
                  <a:cubicBezTo>
                    <a:pt x="686" y="880"/>
                    <a:pt x="686" y="880"/>
                    <a:pt x="686" y="880"/>
                  </a:cubicBezTo>
                  <a:cubicBezTo>
                    <a:pt x="533" y="793"/>
                    <a:pt x="533" y="793"/>
                    <a:pt x="533" y="793"/>
                  </a:cubicBezTo>
                  <a:cubicBezTo>
                    <a:pt x="543" y="776"/>
                    <a:pt x="876" y="183"/>
                    <a:pt x="920" y="108"/>
                  </a:cubicBezTo>
                  <a:cubicBezTo>
                    <a:pt x="981" y="3"/>
                    <a:pt x="1052" y="3"/>
                    <a:pt x="1052" y="3"/>
                  </a:cubicBezTo>
                  <a:cubicBezTo>
                    <a:pt x="1052" y="3"/>
                    <a:pt x="606" y="0"/>
                    <a:pt x="538" y="1"/>
                  </a:cubicBezTo>
                  <a:close/>
                </a:path>
              </a:pathLst>
            </a:custGeom>
            <a:gradFill>
              <a:gsLst>
                <a:gs pos="0">
                  <a:srgbClr val="4CCAF2"/>
                </a:gs>
                <a:gs pos="100000">
                  <a:srgbClr val="2B93C7"/>
                </a:gs>
              </a:gsLst>
              <a:lin ang="5400000" scaled="0"/>
            </a:gradFill>
            <a:ln w="9525">
              <a:noFill/>
            </a:ln>
            <a:effectLst>
              <a:outerShdw blurRad="50800" dist="38100" dir="402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0"/>
              </a:lightRig>
            </a:scene3d>
            <a:sp3d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Freeform 11"/>
            <p:cNvSpPr>
              <a:spLocks/>
            </p:cNvSpPr>
            <p:nvPr/>
          </p:nvSpPr>
          <p:spPr bwMode="auto">
            <a:xfrm>
              <a:off x="5526088" y="2940050"/>
              <a:ext cx="498475" cy="1625600"/>
            </a:xfrm>
            <a:custGeom>
              <a:avLst/>
              <a:gdLst>
                <a:gd name="T0" fmla="*/ 836 w 872"/>
                <a:gd name="T1" fmla="*/ 655 h 1217"/>
                <a:gd name="T2" fmla="*/ 529 w 872"/>
                <a:gd name="T3" fmla="*/ 149 h 1217"/>
                <a:gd name="T4" fmla="*/ 675 w 872"/>
                <a:gd name="T5" fmla="*/ 61 h 1217"/>
                <a:gd name="T6" fmla="*/ 178 w 872"/>
                <a:gd name="T7" fmla="*/ 0 h 1217"/>
                <a:gd name="T8" fmla="*/ 0 w 872"/>
                <a:gd name="T9" fmla="*/ 469 h 1217"/>
                <a:gd name="T10" fmla="*/ 151 w 872"/>
                <a:gd name="T11" fmla="*/ 378 h 1217"/>
                <a:gd name="T12" fmla="*/ 559 w 872"/>
                <a:gd name="T13" fmla="*/ 1050 h 1217"/>
                <a:gd name="T14" fmla="*/ 586 w 872"/>
                <a:gd name="T15" fmla="*/ 1217 h 1217"/>
                <a:gd name="T16" fmla="*/ 839 w 872"/>
                <a:gd name="T17" fmla="*/ 770 h 1217"/>
                <a:gd name="T18" fmla="*/ 836 w 872"/>
                <a:gd name="T19" fmla="*/ 655 h 1217"/>
                <a:gd name="connsiteX0" fmla="*/ 9587 w 9819"/>
                <a:gd name="connsiteY0" fmla="*/ 5382 h 10000"/>
                <a:gd name="connsiteX1" fmla="*/ 6067 w 9819"/>
                <a:gd name="connsiteY1" fmla="*/ 1224 h 10000"/>
                <a:gd name="connsiteX2" fmla="*/ 7741 w 9819"/>
                <a:gd name="connsiteY2" fmla="*/ 501 h 10000"/>
                <a:gd name="connsiteX3" fmla="*/ 2041 w 9819"/>
                <a:gd name="connsiteY3" fmla="*/ 0 h 10000"/>
                <a:gd name="connsiteX4" fmla="*/ 0 w 9819"/>
                <a:gd name="connsiteY4" fmla="*/ 3854 h 10000"/>
                <a:gd name="connsiteX5" fmla="*/ 6411 w 9819"/>
                <a:gd name="connsiteY5" fmla="*/ 8628 h 10000"/>
                <a:gd name="connsiteX6" fmla="*/ 6720 w 9819"/>
                <a:gd name="connsiteY6" fmla="*/ 10000 h 10000"/>
                <a:gd name="connsiteX7" fmla="*/ 9622 w 9819"/>
                <a:gd name="connsiteY7" fmla="*/ 6327 h 10000"/>
                <a:gd name="connsiteX8" fmla="*/ 9587 w 9819"/>
                <a:gd name="connsiteY8" fmla="*/ 5382 h 10000"/>
                <a:gd name="connsiteX0" fmla="*/ 7685 w 7921"/>
                <a:gd name="connsiteY0" fmla="*/ 5382 h 10000"/>
                <a:gd name="connsiteX1" fmla="*/ 4100 w 7921"/>
                <a:gd name="connsiteY1" fmla="*/ 1224 h 10000"/>
                <a:gd name="connsiteX2" fmla="*/ 5805 w 7921"/>
                <a:gd name="connsiteY2" fmla="*/ 501 h 10000"/>
                <a:gd name="connsiteX3" fmla="*/ 0 w 7921"/>
                <a:gd name="connsiteY3" fmla="*/ 0 h 10000"/>
                <a:gd name="connsiteX4" fmla="*/ 4450 w 7921"/>
                <a:gd name="connsiteY4" fmla="*/ 8628 h 10000"/>
                <a:gd name="connsiteX5" fmla="*/ 4765 w 7921"/>
                <a:gd name="connsiteY5" fmla="*/ 10000 h 10000"/>
                <a:gd name="connsiteX6" fmla="*/ 7720 w 7921"/>
                <a:gd name="connsiteY6" fmla="*/ 6327 h 10000"/>
                <a:gd name="connsiteX7" fmla="*/ 7685 w 7921"/>
                <a:gd name="connsiteY7" fmla="*/ 5382 h 10000"/>
                <a:gd name="connsiteX0" fmla="*/ 4526 w 4824"/>
                <a:gd name="connsiteY0" fmla="*/ 4881 h 9499"/>
                <a:gd name="connsiteX1" fmla="*/ 0 w 4824"/>
                <a:gd name="connsiteY1" fmla="*/ 723 h 9499"/>
                <a:gd name="connsiteX2" fmla="*/ 2153 w 4824"/>
                <a:gd name="connsiteY2" fmla="*/ 0 h 9499"/>
                <a:gd name="connsiteX3" fmla="*/ 442 w 4824"/>
                <a:gd name="connsiteY3" fmla="*/ 8127 h 9499"/>
                <a:gd name="connsiteX4" fmla="*/ 840 w 4824"/>
                <a:gd name="connsiteY4" fmla="*/ 9499 h 9499"/>
                <a:gd name="connsiteX5" fmla="*/ 4570 w 4824"/>
                <a:gd name="connsiteY5" fmla="*/ 5826 h 9499"/>
                <a:gd name="connsiteX6" fmla="*/ 4526 w 4824"/>
                <a:gd name="connsiteY6" fmla="*/ 4881 h 9499"/>
                <a:gd name="connsiteX0" fmla="*/ 9382 w 10000"/>
                <a:gd name="connsiteY0" fmla="*/ 4377 h 9239"/>
                <a:gd name="connsiteX1" fmla="*/ 0 w 10000"/>
                <a:gd name="connsiteY1" fmla="*/ 0 h 9239"/>
                <a:gd name="connsiteX2" fmla="*/ 916 w 10000"/>
                <a:gd name="connsiteY2" fmla="*/ 7795 h 9239"/>
                <a:gd name="connsiteX3" fmla="*/ 1741 w 10000"/>
                <a:gd name="connsiteY3" fmla="*/ 9239 h 9239"/>
                <a:gd name="connsiteX4" fmla="*/ 9473 w 10000"/>
                <a:gd name="connsiteY4" fmla="*/ 5372 h 9239"/>
                <a:gd name="connsiteX5" fmla="*/ 9382 w 10000"/>
                <a:gd name="connsiteY5" fmla="*/ 4377 h 9239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916 w 10000"/>
                <a:gd name="connsiteY2" fmla="*/ 8437 h 10000"/>
                <a:gd name="connsiteX3" fmla="*/ 1741 w 10000"/>
                <a:gd name="connsiteY3" fmla="*/ 10000 h 10000"/>
                <a:gd name="connsiteX4" fmla="*/ 9473 w 10000"/>
                <a:gd name="connsiteY4" fmla="*/ 5814 h 10000"/>
                <a:gd name="connsiteX5" fmla="*/ 9382 w 10000"/>
                <a:gd name="connsiteY5" fmla="*/ 4738 h 10000"/>
                <a:gd name="connsiteX0" fmla="*/ 9871 w 10489"/>
                <a:gd name="connsiteY0" fmla="*/ 4738 h 10000"/>
                <a:gd name="connsiteX1" fmla="*/ 489 w 10489"/>
                <a:gd name="connsiteY1" fmla="*/ 0 h 10000"/>
                <a:gd name="connsiteX2" fmla="*/ 2230 w 10489"/>
                <a:gd name="connsiteY2" fmla="*/ 10000 h 10000"/>
                <a:gd name="connsiteX3" fmla="*/ 9962 w 10489"/>
                <a:gd name="connsiteY3" fmla="*/ 5814 h 10000"/>
                <a:gd name="connsiteX4" fmla="*/ 9871 w 10489"/>
                <a:gd name="connsiteY4" fmla="*/ 4738 h 10000"/>
                <a:gd name="connsiteX0" fmla="*/ 9473 w 10091"/>
                <a:gd name="connsiteY0" fmla="*/ 4738 h 10000"/>
                <a:gd name="connsiteX1" fmla="*/ 91 w 10091"/>
                <a:gd name="connsiteY1" fmla="*/ 0 h 10000"/>
                <a:gd name="connsiteX2" fmla="*/ 1832 w 10091"/>
                <a:gd name="connsiteY2" fmla="*/ 10000 h 10000"/>
                <a:gd name="connsiteX3" fmla="*/ 9564 w 10091"/>
                <a:gd name="connsiteY3" fmla="*/ 5814 h 10000"/>
                <a:gd name="connsiteX4" fmla="*/ 9473 w 10091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382" y="4738"/>
                  </a:moveTo>
                  <a:cubicBezTo>
                    <a:pt x="8955" y="4476"/>
                    <a:pt x="427" y="215"/>
                    <a:pt x="0" y="0"/>
                  </a:cubicBezTo>
                  <a:cubicBezTo>
                    <a:pt x="5371" y="3052"/>
                    <a:pt x="8770" y="4588"/>
                    <a:pt x="1741" y="10000"/>
                  </a:cubicBezTo>
                  <a:lnTo>
                    <a:pt x="9473" y="5814"/>
                  </a:lnTo>
                  <a:cubicBezTo>
                    <a:pt x="10481" y="5262"/>
                    <a:pt x="9811" y="5001"/>
                    <a:pt x="9382" y="47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11"/>
            <p:cNvSpPr>
              <a:spLocks/>
            </p:cNvSpPr>
            <p:nvPr/>
          </p:nvSpPr>
          <p:spPr bwMode="auto">
            <a:xfrm rot="7274604">
              <a:off x="3478212" y="3624263"/>
              <a:ext cx="498475" cy="1625600"/>
            </a:xfrm>
            <a:custGeom>
              <a:avLst/>
              <a:gdLst>
                <a:gd name="T0" fmla="*/ 836 w 872"/>
                <a:gd name="T1" fmla="*/ 655 h 1217"/>
                <a:gd name="T2" fmla="*/ 529 w 872"/>
                <a:gd name="T3" fmla="*/ 149 h 1217"/>
                <a:gd name="T4" fmla="*/ 675 w 872"/>
                <a:gd name="T5" fmla="*/ 61 h 1217"/>
                <a:gd name="T6" fmla="*/ 178 w 872"/>
                <a:gd name="T7" fmla="*/ 0 h 1217"/>
                <a:gd name="T8" fmla="*/ 0 w 872"/>
                <a:gd name="T9" fmla="*/ 469 h 1217"/>
                <a:gd name="T10" fmla="*/ 151 w 872"/>
                <a:gd name="T11" fmla="*/ 378 h 1217"/>
                <a:gd name="T12" fmla="*/ 559 w 872"/>
                <a:gd name="T13" fmla="*/ 1050 h 1217"/>
                <a:gd name="T14" fmla="*/ 586 w 872"/>
                <a:gd name="T15" fmla="*/ 1217 h 1217"/>
                <a:gd name="T16" fmla="*/ 839 w 872"/>
                <a:gd name="T17" fmla="*/ 770 h 1217"/>
                <a:gd name="T18" fmla="*/ 836 w 872"/>
                <a:gd name="T19" fmla="*/ 655 h 1217"/>
                <a:gd name="connsiteX0" fmla="*/ 9587 w 9819"/>
                <a:gd name="connsiteY0" fmla="*/ 5382 h 10000"/>
                <a:gd name="connsiteX1" fmla="*/ 6067 w 9819"/>
                <a:gd name="connsiteY1" fmla="*/ 1224 h 10000"/>
                <a:gd name="connsiteX2" fmla="*/ 7741 w 9819"/>
                <a:gd name="connsiteY2" fmla="*/ 501 h 10000"/>
                <a:gd name="connsiteX3" fmla="*/ 2041 w 9819"/>
                <a:gd name="connsiteY3" fmla="*/ 0 h 10000"/>
                <a:gd name="connsiteX4" fmla="*/ 0 w 9819"/>
                <a:gd name="connsiteY4" fmla="*/ 3854 h 10000"/>
                <a:gd name="connsiteX5" fmla="*/ 6411 w 9819"/>
                <a:gd name="connsiteY5" fmla="*/ 8628 h 10000"/>
                <a:gd name="connsiteX6" fmla="*/ 6720 w 9819"/>
                <a:gd name="connsiteY6" fmla="*/ 10000 h 10000"/>
                <a:gd name="connsiteX7" fmla="*/ 9622 w 9819"/>
                <a:gd name="connsiteY7" fmla="*/ 6327 h 10000"/>
                <a:gd name="connsiteX8" fmla="*/ 9587 w 9819"/>
                <a:gd name="connsiteY8" fmla="*/ 5382 h 10000"/>
                <a:gd name="connsiteX0" fmla="*/ 7685 w 7921"/>
                <a:gd name="connsiteY0" fmla="*/ 5382 h 10000"/>
                <a:gd name="connsiteX1" fmla="*/ 4100 w 7921"/>
                <a:gd name="connsiteY1" fmla="*/ 1224 h 10000"/>
                <a:gd name="connsiteX2" fmla="*/ 5805 w 7921"/>
                <a:gd name="connsiteY2" fmla="*/ 501 h 10000"/>
                <a:gd name="connsiteX3" fmla="*/ 0 w 7921"/>
                <a:gd name="connsiteY3" fmla="*/ 0 h 10000"/>
                <a:gd name="connsiteX4" fmla="*/ 4450 w 7921"/>
                <a:gd name="connsiteY4" fmla="*/ 8628 h 10000"/>
                <a:gd name="connsiteX5" fmla="*/ 4765 w 7921"/>
                <a:gd name="connsiteY5" fmla="*/ 10000 h 10000"/>
                <a:gd name="connsiteX6" fmla="*/ 7720 w 7921"/>
                <a:gd name="connsiteY6" fmla="*/ 6327 h 10000"/>
                <a:gd name="connsiteX7" fmla="*/ 7685 w 7921"/>
                <a:gd name="connsiteY7" fmla="*/ 5382 h 10000"/>
                <a:gd name="connsiteX0" fmla="*/ 4526 w 4824"/>
                <a:gd name="connsiteY0" fmla="*/ 4881 h 9499"/>
                <a:gd name="connsiteX1" fmla="*/ 0 w 4824"/>
                <a:gd name="connsiteY1" fmla="*/ 723 h 9499"/>
                <a:gd name="connsiteX2" fmla="*/ 2153 w 4824"/>
                <a:gd name="connsiteY2" fmla="*/ 0 h 9499"/>
                <a:gd name="connsiteX3" fmla="*/ 442 w 4824"/>
                <a:gd name="connsiteY3" fmla="*/ 8127 h 9499"/>
                <a:gd name="connsiteX4" fmla="*/ 840 w 4824"/>
                <a:gd name="connsiteY4" fmla="*/ 9499 h 9499"/>
                <a:gd name="connsiteX5" fmla="*/ 4570 w 4824"/>
                <a:gd name="connsiteY5" fmla="*/ 5826 h 9499"/>
                <a:gd name="connsiteX6" fmla="*/ 4526 w 4824"/>
                <a:gd name="connsiteY6" fmla="*/ 4881 h 9499"/>
                <a:gd name="connsiteX0" fmla="*/ 9382 w 10000"/>
                <a:gd name="connsiteY0" fmla="*/ 4377 h 9239"/>
                <a:gd name="connsiteX1" fmla="*/ 0 w 10000"/>
                <a:gd name="connsiteY1" fmla="*/ 0 h 9239"/>
                <a:gd name="connsiteX2" fmla="*/ 916 w 10000"/>
                <a:gd name="connsiteY2" fmla="*/ 7795 h 9239"/>
                <a:gd name="connsiteX3" fmla="*/ 1741 w 10000"/>
                <a:gd name="connsiteY3" fmla="*/ 9239 h 9239"/>
                <a:gd name="connsiteX4" fmla="*/ 9473 w 10000"/>
                <a:gd name="connsiteY4" fmla="*/ 5372 h 9239"/>
                <a:gd name="connsiteX5" fmla="*/ 9382 w 10000"/>
                <a:gd name="connsiteY5" fmla="*/ 4377 h 9239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916 w 10000"/>
                <a:gd name="connsiteY2" fmla="*/ 8437 h 10000"/>
                <a:gd name="connsiteX3" fmla="*/ 1741 w 10000"/>
                <a:gd name="connsiteY3" fmla="*/ 10000 h 10000"/>
                <a:gd name="connsiteX4" fmla="*/ 9473 w 10000"/>
                <a:gd name="connsiteY4" fmla="*/ 5814 h 10000"/>
                <a:gd name="connsiteX5" fmla="*/ 9382 w 10000"/>
                <a:gd name="connsiteY5" fmla="*/ 4738 h 10000"/>
                <a:gd name="connsiteX0" fmla="*/ 9871 w 10489"/>
                <a:gd name="connsiteY0" fmla="*/ 4738 h 10000"/>
                <a:gd name="connsiteX1" fmla="*/ 489 w 10489"/>
                <a:gd name="connsiteY1" fmla="*/ 0 h 10000"/>
                <a:gd name="connsiteX2" fmla="*/ 2230 w 10489"/>
                <a:gd name="connsiteY2" fmla="*/ 10000 h 10000"/>
                <a:gd name="connsiteX3" fmla="*/ 9962 w 10489"/>
                <a:gd name="connsiteY3" fmla="*/ 5814 h 10000"/>
                <a:gd name="connsiteX4" fmla="*/ 9871 w 10489"/>
                <a:gd name="connsiteY4" fmla="*/ 4738 h 10000"/>
                <a:gd name="connsiteX0" fmla="*/ 9473 w 10091"/>
                <a:gd name="connsiteY0" fmla="*/ 4738 h 10000"/>
                <a:gd name="connsiteX1" fmla="*/ 91 w 10091"/>
                <a:gd name="connsiteY1" fmla="*/ 0 h 10000"/>
                <a:gd name="connsiteX2" fmla="*/ 1832 w 10091"/>
                <a:gd name="connsiteY2" fmla="*/ 10000 h 10000"/>
                <a:gd name="connsiteX3" fmla="*/ 9564 w 10091"/>
                <a:gd name="connsiteY3" fmla="*/ 5814 h 10000"/>
                <a:gd name="connsiteX4" fmla="*/ 9473 w 10091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  <a:gd name="connsiteX0" fmla="*/ 9382 w 10000"/>
                <a:gd name="connsiteY0" fmla="*/ 4738 h 10000"/>
                <a:gd name="connsiteX1" fmla="*/ 0 w 10000"/>
                <a:gd name="connsiteY1" fmla="*/ 0 h 10000"/>
                <a:gd name="connsiteX2" fmla="*/ 1741 w 10000"/>
                <a:gd name="connsiteY2" fmla="*/ 10000 h 10000"/>
                <a:gd name="connsiteX3" fmla="*/ 9473 w 10000"/>
                <a:gd name="connsiteY3" fmla="*/ 5814 h 10000"/>
                <a:gd name="connsiteX4" fmla="*/ 9382 w 10000"/>
                <a:gd name="connsiteY4" fmla="*/ 47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382" y="4738"/>
                  </a:moveTo>
                  <a:cubicBezTo>
                    <a:pt x="8955" y="4476"/>
                    <a:pt x="427" y="215"/>
                    <a:pt x="0" y="0"/>
                  </a:cubicBezTo>
                  <a:cubicBezTo>
                    <a:pt x="5371" y="3052"/>
                    <a:pt x="8770" y="4588"/>
                    <a:pt x="1741" y="10000"/>
                  </a:cubicBezTo>
                  <a:lnTo>
                    <a:pt x="9473" y="5814"/>
                  </a:lnTo>
                  <a:cubicBezTo>
                    <a:pt x="10481" y="5262"/>
                    <a:pt x="9811" y="5001"/>
                    <a:pt x="9382" y="47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4" name="Rectangle 223"/>
          <p:cNvSpPr>
            <a:spLocks noChangeArrowheads="1"/>
          </p:cNvSpPr>
          <p:nvPr/>
        </p:nvSpPr>
        <p:spPr bwMode="auto">
          <a:xfrm>
            <a:off x="972673" y="3607676"/>
            <a:ext cx="2611152" cy="18466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8038"/>
            <a:r>
              <a:rPr lang="en-US" altLang="ko-KR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 Support  </a:t>
            </a:r>
            <a:endParaRPr lang="en-US" altLang="ko-KR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직사각형 334"/>
          <p:cNvSpPr/>
          <p:nvPr/>
        </p:nvSpPr>
        <p:spPr>
          <a:xfrm>
            <a:off x="507652" y="5865272"/>
            <a:ext cx="1508720" cy="63459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직사각형 335"/>
          <p:cNvSpPr/>
          <p:nvPr/>
        </p:nvSpPr>
        <p:spPr>
          <a:xfrm>
            <a:off x="507652" y="5865272"/>
            <a:ext cx="1508862" cy="239911"/>
          </a:xfrm>
          <a:prstGeom prst="rect">
            <a:avLst/>
          </a:prstGeom>
          <a:gradFill>
            <a:gsLst>
              <a:gs pos="0">
                <a:srgbClr val="929292"/>
              </a:gs>
              <a:gs pos="100000">
                <a:srgbClr val="5F5F5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자유형 336"/>
          <p:cNvSpPr/>
          <p:nvPr/>
        </p:nvSpPr>
        <p:spPr>
          <a:xfrm>
            <a:off x="507652" y="5865272"/>
            <a:ext cx="1508862" cy="239911"/>
          </a:xfrm>
          <a:custGeom>
            <a:avLst/>
            <a:gdLst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1594800 w 1594800"/>
              <a:gd name="connsiteY2" fmla="*/ 288032 h 288032"/>
              <a:gd name="connsiteX3" fmla="*/ 0 w 1594800"/>
              <a:gd name="connsiteY3" fmla="*/ 288032 h 288032"/>
              <a:gd name="connsiteX4" fmla="*/ 0 w 1594800"/>
              <a:gd name="connsiteY4" fmla="*/ 0 h 288032"/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0 w 1594800"/>
              <a:gd name="connsiteY2" fmla="*/ 288032 h 288032"/>
              <a:gd name="connsiteX3" fmla="*/ 0 w 1594800"/>
              <a:gd name="connsiteY3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800" h="288032">
                <a:moveTo>
                  <a:pt x="0" y="0"/>
                </a:moveTo>
                <a:lnTo>
                  <a:pt x="1594800" y="0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76200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직사각형 337"/>
          <p:cNvSpPr/>
          <p:nvPr/>
        </p:nvSpPr>
        <p:spPr>
          <a:xfrm>
            <a:off x="815914" y="5853709"/>
            <a:ext cx="9060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  <a:r>
              <a:rPr lang="en-US" altLang="ko-KR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ko-KR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Rectangle 255"/>
          <p:cNvSpPr>
            <a:spLocks noChangeArrowheads="1"/>
          </p:cNvSpPr>
          <p:nvPr/>
        </p:nvSpPr>
        <p:spPr bwMode="auto">
          <a:xfrm>
            <a:off x="603558" y="6170677"/>
            <a:ext cx="132763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6363" indent="-106363" algn="ctr">
              <a:buClr>
                <a:srgbClr val="5F5F5F"/>
              </a:buClr>
            </a:pPr>
            <a:r>
              <a:rPr lang="en-US" altLang="ko-KR" sz="1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modification</a:t>
            </a:r>
            <a:endParaRPr lang="ko-KR" altLang="en-US" sz="1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0" name="그룹 339"/>
          <p:cNvGrpSpPr/>
          <p:nvPr/>
        </p:nvGrpSpPr>
        <p:grpSpPr>
          <a:xfrm>
            <a:off x="2443798" y="5847463"/>
            <a:ext cx="1508196" cy="652393"/>
            <a:chOff x="-1594800" y="3780186"/>
            <a:chExt cx="1594800" cy="783250"/>
          </a:xfrm>
        </p:grpSpPr>
        <p:grpSp>
          <p:nvGrpSpPr>
            <p:cNvPr id="341" name="그룹 340"/>
            <p:cNvGrpSpPr/>
            <p:nvPr/>
          </p:nvGrpSpPr>
          <p:grpSpPr>
            <a:xfrm>
              <a:off x="-1594800" y="3801560"/>
              <a:ext cx="1594800" cy="761876"/>
              <a:chOff x="437576" y="5373216"/>
              <a:chExt cx="1594800" cy="761876"/>
            </a:xfrm>
          </p:grpSpPr>
          <p:sp>
            <p:nvSpPr>
              <p:cNvPr id="344" name="직사각형 343"/>
              <p:cNvSpPr/>
              <p:nvPr/>
            </p:nvSpPr>
            <p:spPr>
              <a:xfrm>
                <a:off x="437576" y="5373216"/>
                <a:ext cx="1594650" cy="76187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직사각형 344"/>
              <p:cNvSpPr/>
              <p:nvPr/>
            </p:nvSpPr>
            <p:spPr>
              <a:xfrm>
                <a:off x="437576" y="5373216"/>
                <a:ext cx="1594800" cy="288032"/>
              </a:xfrm>
              <a:prstGeom prst="rect">
                <a:avLst/>
              </a:prstGeom>
              <a:gradFill>
                <a:gsLst>
                  <a:gs pos="0">
                    <a:srgbClr val="929292"/>
                  </a:gs>
                  <a:gs pos="100000">
                    <a:srgbClr val="5F5F5F"/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자유형 345"/>
              <p:cNvSpPr/>
              <p:nvPr/>
            </p:nvSpPr>
            <p:spPr>
              <a:xfrm>
                <a:off x="437576" y="5373216"/>
                <a:ext cx="1594800" cy="288032"/>
              </a:xfrm>
              <a:custGeom>
                <a:avLst/>
                <a:gdLst>
                  <a:gd name="connsiteX0" fmla="*/ 0 w 1594800"/>
                  <a:gd name="connsiteY0" fmla="*/ 0 h 288032"/>
                  <a:gd name="connsiteX1" fmla="*/ 1594800 w 1594800"/>
                  <a:gd name="connsiteY1" fmla="*/ 0 h 288032"/>
                  <a:gd name="connsiteX2" fmla="*/ 1594800 w 1594800"/>
                  <a:gd name="connsiteY2" fmla="*/ 288032 h 288032"/>
                  <a:gd name="connsiteX3" fmla="*/ 0 w 1594800"/>
                  <a:gd name="connsiteY3" fmla="*/ 288032 h 288032"/>
                  <a:gd name="connsiteX4" fmla="*/ 0 w 1594800"/>
                  <a:gd name="connsiteY4" fmla="*/ 0 h 288032"/>
                  <a:gd name="connsiteX0" fmla="*/ 0 w 1594800"/>
                  <a:gd name="connsiteY0" fmla="*/ 0 h 288032"/>
                  <a:gd name="connsiteX1" fmla="*/ 1594800 w 1594800"/>
                  <a:gd name="connsiteY1" fmla="*/ 0 h 288032"/>
                  <a:gd name="connsiteX2" fmla="*/ 0 w 1594800"/>
                  <a:gd name="connsiteY2" fmla="*/ 288032 h 288032"/>
                  <a:gd name="connsiteX3" fmla="*/ 0 w 1594800"/>
                  <a:gd name="connsiteY3" fmla="*/ 0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800" h="288032">
                    <a:moveTo>
                      <a:pt x="0" y="0"/>
                    </a:moveTo>
                    <a:lnTo>
                      <a:pt x="1594800" y="0"/>
                    </a:lnTo>
                    <a:lnTo>
                      <a:pt x="0" y="2880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extrusionH="76200">
                <a:bevelT w="0" h="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2" name="직사각형 341"/>
            <p:cNvSpPr/>
            <p:nvPr/>
          </p:nvSpPr>
          <p:spPr>
            <a:xfrm>
              <a:off x="-1356902" y="3780186"/>
              <a:ext cx="1181790" cy="314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EAMS system</a:t>
              </a:r>
              <a:endParaRPr lang="en-US" alt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3" name="Rectangle 255"/>
            <p:cNvSpPr>
              <a:spLocks noChangeArrowheads="1"/>
            </p:cNvSpPr>
            <p:nvPr/>
          </p:nvSpPr>
          <p:spPr bwMode="auto">
            <a:xfrm>
              <a:off x="-1493432" y="4168223"/>
              <a:ext cx="1403248" cy="184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06363" indent="-106363" algn="ctr">
                <a:buClr>
                  <a:srgbClr val="5F5F5F"/>
                </a:buClr>
              </a:pPr>
              <a:r>
                <a:rPr lang="en-US" altLang="ko-KR" sz="1000" dirty="0" smtClean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Architecture change</a:t>
              </a:r>
              <a:endParaRPr lang="ko-KR" altLang="en-US" sz="1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7" name="타원 346"/>
          <p:cNvSpPr/>
          <p:nvPr/>
        </p:nvSpPr>
        <p:spPr>
          <a:xfrm rot="3193110">
            <a:off x="374322" y="6668934"/>
            <a:ext cx="60369" cy="603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" name="그룹 347"/>
          <p:cNvGrpSpPr/>
          <p:nvPr/>
        </p:nvGrpSpPr>
        <p:grpSpPr>
          <a:xfrm>
            <a:off x="1474550" y="3970534"/>
            <a:ext cx="1020927" cy="239911"/>
            <a:chOff x="437576" y="5373216"/>
            <a:chExt cx="1594800" cy="288032"/>
          </a:xfrm>
        </p:grpSpPr>
        <p:sp>
          <p:nvSpPr>
            <p:cNvPr id="349" name="직사각형 348"/>
            <p:cNvSpPr/>
            <p:nvPr/>
          </p:nvSpPr>
          <p:spPr>
            <a:xfrm>
              <a:off x="437576" y="5373216"/>
              <a:ext cx="1594800" cy="288032"/>
            </a:xfrm>
            <a:prstGeom prst="rect">
              <a:avLst/>
            </a:prstGeom>
            <a:gradFill>
              <a:gsLst>
                <a:gs pos="0">
                  <a:srgbClr val="929292"/>
                </a:gs>
                <a:gs pos="100000">
                  <a:srgbClr val="5F5F5F"/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자유형 349"/>
            <p:cNvSpPr/>
            <p:nvPr/>
          </p:nvSpPr>
          <p:spPr>
            <a:xfrm>
              <a:off x="437576" y="5373216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1" name="직사각형 350"/>
          <p:cNvSpPr/>
          <p:nvPr/>
        </p:nvSpPr>
        <p:spPr>
          <a:xfrm>
            <a:off x="1403647" y="3952594"/>
            <a:ext cx="11131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 smtClean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Incident Mgmt.</a:t>
            </a:r>
            <a:endParaRPr lang="en-US" altLang="en-US" sz="9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52" name="그룹 351"/>
          <p:cNvGrpSpPr/>
          <p:nvPr/>
        </p:nvGrpSpPr>
        <p:grpSpPr>
          <a:xfrm>
            <a:off x="1403647" y="4407112"/>
            <a:ext cx="1158633" cy="257851"/>
            <a:chOff x="-701631" y="3824805"/>
            <a:chExt cx="1158633" cy="257851"/>
          </a:xfrm>
        </p:grpSpPr>
        <p:grpSp>
          <p:nvGrpSpPr>
            <p:cNvPr id="353" name="그룹 352"/>
            <p:cNvGrpSpPr/>
            <p:nvPr/>
          </p:nvGrpSpPr>
          <p:grpSpPr>
            <a:xfrm>
              <a:off x="-638784" y="3842745"/>
              <a:ext cx="1042251" cy="239911"/>
              <a:chOff x="437576" y="5373216"/>
              <a:chExt cx="1594800" cy="288032"/>
            </a:xfrm>
          </p:grpSpPr>
          <p:sp>
            <p:nvSpPr>
              <p:cNvPr id="355" name="직사각형 354"/>
              <p:cNvSpPr/>
              <p:nvPr/>
            </p:nvSpPr>
            <p:spPr>
              <a:xfrm>
                <a:off x="437576" y="5373216"/>
                <a:ext cx="1594800" cy="288032"/>
              </a:xfrm>
              <a:prstGeom prst="rect">
                <a:avLst/>
              </a:prstGeom>
              <a:gradFill>
                <a:gsLst>
                  <a:gs pos="0">
                    <a:srgbClr val="929292"/>
                  </a:gs>
                  <a:gs pos="100000">
                    <a:srgbClr val="5F5F5F"/>
                  </a:gs>
                </a:gsLst>
                <a:lin ang="5400000" scaled="0"/>
              </a:gradFill>
              <a:ln w="9525">
                <a:solidFill>
                  <a:schemeClr val="bg1">
                    <a:lumMod val="50000"/>
                  </a:schemeClr>
                </a:solidFill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자유형 355"/>
              <p:cNvSpPr/>
              <p:nvPr/>
            </p:nvSpPr>
            <p:spPr>
              <a:xfrm>
                <a:off x="437576" y="5373216"/>
                <a:ext cx="1594800" cy="288032"/>
              </a:xfrm>
              <a:custGeom>
                <a:avLst/>
                <a:gdLst>
                  <a:gd name="connsiteX0" fmla="*/ 0 w 1594800"/>
                  <a:gd name="connsiteY0" fmla="*/ 0 h 288032"/>
                  <a:gd name="connsiteX1" fmla="*/ 1594800 w 1594800"/>
                  <a:gd name="connsiteY1" fmla="*/ 0 h 288032"/>
                  <a:gd name="connsiteX2" fmla="*/ 1594800 w 1594800"/>
                  <a:gd name="connsiteY2" fmla="*/ 288032 h 288032"/>
                  <a:gd name="connsiteX3" fmla="*/ 0 w 1594800"/>
                  <a:gd name="connsiteY3" fmla="*/ 288032 h 288032"/>
                  <a:gd name="connsiteX4" fmla="*/ 0 w 1594800"/>
                  <a:gd name="connsiteY4" fmla="*/ 0 h 288032"/>
                  <a:gd name="connsiteX0" fmla="*/ 0 w 1594800"/>
                  <a:gd name="connsiteY0" fmla="*/ 0 h 288032"/>
                  <a:gd name="connsiteX1" fmla="*/ 1594800 w 1594800"/>
                  <a:gd name="connsiteY1" fmla="*/ 0 h 288032"/>
                  <a:gd name="connsiteX2" fmla="*/ 0 w 1594800"/>
                  <a:gd name="connsiteY2" fmla="*/ 288032 h 288032"/>
                  <a:gd name="connsiteX3" fmla="*/ 0 w 1594800"/>
                  <a:gd name="connsiteY3" fmla="*/ 0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800" h="288032">
                    <a:moveTo>
                      <a:pt x="0" y="0"/>
                    </a:moveTo>
                    <a:lnTo>
                      <a:pt x="1594800" y="0"/>
                    </a:lnTo>
                    <a:lnTo>
                      <a:pt x="0" y="2880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extrusionH="76200">
                <a:bevelT w="0" h="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4" name="직사각형 353"/>
            <p:cNvSpPr/>
            <p:nvPr/>
          </p:nvSpPr>
          <p:spPr>
            <a:xfrm>
              <a:off x="-701631" y="3824805"/>
              <a:ext cx="115863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Problem Mgmt.</a:t>
              </a:r>
              <a:endParaRPr lang="en-US" altLang="en-US" sz="900" b="1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57" name="그룹 356"/>
          <p:cNvGrpSpPr/>
          <p:nvPr/>
        </p:nvGrpSpPr>
        <p:grpSpPr>
          <a:xfrm>
            <a:off x="1474549" y="4892099"/>
            <a:ext cx="1042251" cy="239911"/>
            <a:chOff x="437576" y="5373216"/>
            <a:chExt cx="1594800" cy="288032"/>
          </a:xfrm>
        </p:grpSpPr>
        <p:sp>
          <p:nvSpPr>
            <p:cNvPr id="358" name="직사각형 357"/>
            <p:cNvSpPr/>
            <p:nvPr/>
          </p:nvSpPr>
          <p:spPr>
            <a:xfrm>
              <a:off x="437576" y="5373216"/>
              <a:ext cx="1594800" cy="288032"/>
            </a:xfrm>
            <a:prstGeom prst="rect">
              <a:avLst/>
            </a:prstGeom>
            <a:gradFill>
              <a:gsLst>
                <a:gs pos="0">
                  <a:srgbClr val="929292"/>
                </a:gs>
                <a:gs pos="100000">
                  <a:srgbClr val="5F5F5F"/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자유형 358"/>
            <p:cNvSpPr/>
            <p:nvPr/>
          </p:nvSpPr>
          <p:spPr>
            <a:xfrm>
              <a:off x="437576" y="5373216"/>
              <a:ext cx="1594800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0" name="직사각형 359"/>
          <p:cNvSpPr/>
          <p:nvPr/>
        </p:nvSpPr>
        <p:spPr>
          <a:xfrm>
            <a:off x="1466494" y="4881886"/>
            <a:ext cx="1095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00" b="1" dirty="0" smtClean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Configuration Mgmt.</a:t>
            </a:r>
            <a:endParaRPr lang="en-US" altLang="en-US" sz="800" b="1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62" name="그룹 361"/>
          <p:cNvGrpSpPr/>
          <p:nvPr/>
        </p:nvGrpSpPr>
        <p:grpSpPr>
          <a:xfrm flipH="1">
            <a:off x="6220652" y="4254175"/>
            <a:ext cx="1756614" cy="237063"/>
            <a:chOff x="683568" y="2780928"/>
            <a:chExt cx="2232248" cy="357160"/>
          </a:xfrm>
        </p:grpSpPr>
        <p:sp>
          <p:nvSpPr>
            <p:cNvPr id="363" name="모서리가 둥근 직사각형 362"/>
            <p:cNvSpPr/>
            <p:nvPr/>
          </p:nvSpPr>
          <p:spPr>
            <a:xfrm>
              <a:off x="683568" y="2780928"/>
              <a:ext cx="2232248" cy="3571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EDCDC"/>
                </a:gs>
                <a:gs pos="100000">
                  <a:srgbClr val="2D909D"/>
                </a:gs>
              </a:gsLst>
              <a:lin ang="5400000" scaled="0"/>
            </a:gradFill>
            <a:ln w="9525">
              <a:solidFill>
                <a:srgbClr val="22727A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자유형 363"/>
            <p:cNvSpPr/>
            <p:nvPr/>
          </p:nvSpPr>
          <p:spPr>
            <a:xfrm>
              <a:off x="683568" y="2780928"/>
              <a:ext cx="2232248" cy="357160"/>
            </a:xfrm>
            <a:custGeom>
              <a:avLst/>
              <a:gdLst>
                <a:gd name="connsiteX0" fmla="*/ 0 w 2232248"/>
                <a:gd name="connsiteY0" fmla="*/ 178580 h 357160"/>
                <a:gd name="connsiteX1" fmla="*/ 52305 w 2232248"/>
                <a:gd name="connsiteY1" fmla="*/ 52305 h 357160"/>
                <a:gd name="connsiteX2" fmla="*/ 178580 w 2232248"/>
                <a:gd name="connsiteY2" fmla="*/ 0 h 357160"/>
                <a:gd name="connsiteX3" fmla="*/ 2053668 w 2232248"/>
                <a:gd name="connsiteY3" fmla="*/ 0 h 357160"/>
                <a:gd name="connsiteX4" fmla="*/ 2179943 w 2232248"/>
                <a:gd name="connsiteY4" fmla="*/ 52305 h 357160"/>
                <a:gd name="connsiteX5" fmla="*/ 2232248 w 2232248"/>
                <a:gd name="connsiteY5" fmla="*/ 178580 h 357160"/>
                <a:gd name="connsiteX6" fmla="*/ 2232248 w 2232248"/>
                <a:gd name="connsiteY6" fmla="*/ 178580 h 357160"/>
                <a:gd name="connsiteX7" fmla="*/ 2179943 w 2232248"/>
                <a:gd name="connsiteY7" fmla="*/ 304855 h 357160"/>
                <a:gd name="connsiteX8" fmla="*/ 2053668 w 2232248"/>
                <a:gd name="connsiteY8" fmla="*/ 357160 h 357160"/>
                <a:gd name="connsiteX9" fmla="*/ 178580 w 2232248"/>
                <a:gd name="connsiteY9" fmla="*/ 357160 h 357160"/>
                <a:gd name="connsiteX10" fmla="*/ 52305 w 2232248"/>
                <a:gd name="connsiteY10" fmla="*/ 304855 h 357160"/>
                <a:gd name="connsiteX11" fmla="*/ 0 w 2232248"/>
                <a:gd name="connsiteY11" fmla="*/ 178580 h 357160"/>
                <a:gd name="connsiteX0" fmla="*/ 0 w 2232248"/>
                <a:gd name="connsiteY0" fmla="*/ 178580 h 357160"/>
                <a:gd name="connsiteX1" fmla="*/ 52305 w 2232248"/>
                <a:gd name="connsiteY1" fmla="*/ 52305 h 357160"/>
                <a:gd name="connsiteX2" fmla="*/ 178580 w 2232248"/>
                <a:gd name="connsiteY2" fmla="*/ 0 h 357160"/>
                <a:gd name="connsiteX3" fmla="*/ 2053668 w 2232248"/>
                <a:gd name="connsiteY3" fmla="*/ 0 h 357160"/>
                <a:gd name="connsiteX4" fmla="*/ 2179943 w 2232248"/>
                <a:gd name="connsiteY4" fmla="*/ 52305 h 357160"/>
                <a:gd name="connsiteX5" fmla="*/ 2232248 w 2232248"/>
                <a:gd name="connsiteY5" fmla="*/ 178580 h 357160"/>
                <a:gd name="connsiteX6" fmla="*/ 2232248 w 2232248"/>
                <a:gd name="connsiteY6" fmla="*/ 178580 h 357160"/>
                <a:gd name="connsiteX7" fmla="*/ 2179943 w 2232248"/>
                <a:gd name="connsiteY7" fmla="*/ 304855 h 357160"/>
                <a:gd name="connsiteX8" fmla="*/ 2053668 w 2232248"/>
                <a:gd name="connsiteY8" fmla="*/ 357160 h 357160"/>
                <a:gd name="connsiteX9" fmla="*/ 52305 w 2232248"/>
                <a:gd name="connsiteY9" fmla="*/ 304855 h 357160"/>
                <a:gd name="connsiteX10" fmla="*/ 0 w 2232248"/>
                <a:gd name="connsiteY10" fmla="*/ 178580 h 357160"/>
                <a:gd name="connsiteX0" fmla="*/ 0 w 2232248"/>
                <a:gd name="connsiteY0" fmla="*/ 178580 h 357160"/>
                <a:gd name="connsiteX1" fmla="*/ 52305 w 2232248"/>
                <a:gd name="connsiteY1" fmla="*/ 52305 h 357160"/>
                <a:gd name="connsiteX2" fmla="*/ 178580 w 2232248"/>
                <a:gd name="connsiteY2" fmla="*/ 0 h 357160"/>
                <a:gd name="connsiteX3" fmla="*/ 2053668 w 2232248"/>
                <a:gd name="connsiteY3" fmla="*/ 0 h 357160"/>
                <a:gd name="connsiteX4" fmla="*/ 2179943 w 2232248"/>
                <a:gd name="connsiteY4" fmla="*/ 52305 h 357160"/>
                <a:gd name="connsiteX5" fmla="*/ 2232248 w 2232248"/>
                <a:gd name="connsiteY5" fmla="*/ 178580 h 357160"/>
                <a:gd name="connsiteX6" fmla="*/ 2232248 w 2232248"/>
                <a:gd name="connsiteY6" fmla="*/ 178580 h 357160"/>
                <a:gd name="connsiteX7" fmla="*/ 2179943 w 2232248"/>
                <a:gd name="connsiteY7" fmla="*/ 304855 h 357160"/>
                <a:gd name="connsiteX8" fmla="*/ 2053668 w 2232248"/>
                <a:gd name="connsiteY8" fmla="*/ 357160 h 357160"/>
                <a:gd name="connsiteX9" fmla="*/ 0 w 2232248"/>
                <a:gd name="connsiteY9" fmla="*/ 178580 h 35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2248" h="357160">
                  <a:moveTo>
                    <a:pt x="0" y="178580"/>
                  </a:moveTo>
                  <a:cubicBezTo>
                    <a:pt x="0" y="131218"/>
                    <a:pt x="18815" y="85795"/>
                    <a:pt x="52305" y="52305"/>
                  </a:cubicBezTo>
                  <a:cubicBezTo>
                    <a:pt x="85795" y="18815"/>
                    <a:pt x="131218" y="0"/>
                    <a:pt x="178580" y="0"/>
                  </a:cubicBezTo>
                  <a:lnTo>
                    <a:pt x="2053668" y="0"/>
                  </a:lnTo>
                  <a:cubicBezTo>
                    <a:pt x="2101030" y="0"/>
                    <a:pt x="2146453" y="18815"/>
                    <a:pt x="2179943" y="52305"/>
                  </a:cubicBezTo>
                  <a:cubicBezTo>
                    <a:pt x="2213433" y="85795"/>
                    <a:pt x="2232248" y="131218"/>
                    <a:pt x="2232248" y="178580"/>
                  </a:cubicBezTo>
                  <a:lnTo>
                    <a:pt x="2232248" y="178580"/>
                  </a:lnTo>
                  <a:cubicBezTo>
                    <a:pt x="2232248" y="225942"/>
                    <a:pt x="2213433" y="271365"/>
                    <a:pt x="2179943" y="304855"/>
                  </a:cubicBezTo>
                  <a:cubicBezTo>
                    <a:pt x="2146453" y="338345"/>
                    <a:pt x="2101030" y="357160"/>
                    <a:pt x="2053668" y="357160"/>
                  </a:cubicBezTo>
                  <a:lnTo>
                    <a:pt x="0" y="17858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6" name="자유형 365"/>
          <p:cNvSpPr/>
          <p:nvPr/>
        </p:nvSpPr>
        <p:spPr>
          <a:xfrm>
            <a:off x="5365441" y="3907596"/>
            <a:ext cx="3369350" cy="252653"/>
          </a:xfrm>
          <a:custGeom>
            <a:avLst/>
            <a:gdLst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1594800 w 1594800"/>
              <a:gd name="connsiteY2" fmla="*/ 288032 h 288032"/>
              <a:gd name="connsiteX3" fmla="*/ 0 w 1594800"/>
              <a:gd name="connsiteY3" fmla="*/ 288032 h 288032"/>
              <a:gd name="connsiteX4" fmla="*/ 0 w 1594800"/>
              <a:gd name="connsiteY4" fmla="*/ 0 h 288032"/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0 w 1594800"/>
              <a:gd name="connsiteY2" fmla="*/ 288032 h 288032"/>
              <a:gd name="connsiteX3" fmla="*/ 0 w 1594800"/>
              <a:gd name="connsiteY3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800" h="288032">
                <a:moveTo>
                  <a:pt x="0" y="0"/>
                </a:moveTo>
                <a:lnTo>
                  <a:pt x="1594800" y="0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76200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Rectangle 261"/>
          <p:cNvSpPr>
            <a:spLocks noChangeArrowheads="1"/>
          </p:cNvSpPr>
          <p:nvPr/>
        </p:nvSpPr>
        <p:spPr bwMode="auto">
          <a:xfrm>
            <a:off x="6502356" y="4228522"/>
            <a:ext cx="1193206" cy="2651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IT Service </a:t>
            </a:r>
            <a:r>
              <a:rPr lang="en-US" altLang="en-US" sz="11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plainning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68" name="그룹 367"/>
          <p:cNvGrpSpPr/>
          <p:nvPr/>
        </p:nvGrpSpPr>
        <p:grpSpPr>
          <a:xfrm flipH="1">
            <a:off x="6220652" y="3918942"/>
            <a:ext cx="1756614" cy="237063"/>
            <a:chOff x="683568" y="2780928"/>
            <a:chExt cx="2232248" cy="357160"/>
          </a:xfrm>
        </p:grpSpPr>
        <p:sp>
          <p:nvSpPr>
            <p:cNvPr id="369" name="모서리가 둥근 직사각형 368"/>
            <p:cNvSpPr/>
            <p:nvPr/>
          </p:nvSpPr>
          <p:spPr>
            <a:xfrm>
              <a:off x="683568" y="2780928"/>
              <a:ext cx="2232248" cy="3571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EDCDC"/>
                </a:gs>
                <a:gs pos="100000">
                  <a:srgbClr val="2D909D"/>
                </a:gs>
              </a:gsLst>
              <a:lin ang="5400000" scaled="0"/>
            </a:gradFill>
            <a:ln w="9525">
              <a:solidFill>
                <a:srgbClr val="22727A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자유형 369"/>
            <p:cNvSpPr/>
            <p:nvPr/>
          </p:nvSpPr>
          <p:spPr>
            <a:xfrm>
              <a:off x="683568" y="2780928"/>
              <a:ext cx="2232248" cy="357160"/>
            </a:xfrm>
            <a:custGeom>
              <a:avLst/>
              <a:gdLst>
                <a:gd name="connsiteX0" fmla="*/ 0 w 2232248"/>
                <a:gd name="connsiteY0" fmla="*/ 178580 h 357160"/>
                <a:gd name="connsiteX1" fmla="*/ 52305 w 2232248"/>
                <a:gd name="connsiteY1" fmla="*/ 52305 h 357160"/>
                <a:gd name="connsiteX2" fmla="*/ 178580 w 2232248"/>
                <a:gd name="connsiteY2" fmla="*/ 0 h 357160"/>
                <a:gd name="connsiteX3" fmla="*/ 2053668 w 2232248"/>
                <a:gd name="connsiteY3" fmla="*/ 0 h 357160"/>
                <a:gd name="connsiteX4" fmla="*/ 2179943 w 2232248"/>
                <a:gd name="connsiteY4" fmla="*/ 52305 h 357160"/>
                <a:gd name="connsiteX5" fmla="*/ 2232248 w 2232248"/>
                <a:gd name="connsiteY5" fmla="*/ 178580 h 357160"/>
                <a:gd name="connsiteX6" fmla="*/ 2232248 w 2232248"/>
                <a:gd name="connsiteY6" fmla="*/ 178580 h 357160"/>
                <a:gd name="connsiteX7" fmla="*/ 2179943 w 2232248"/>
                <a:gd name="connsiteY7" fmla="*/ 304855 h 357160"/>
                <a:gd name="connsiteX8" fmla="*/ 2053668 w 2232248"/>
                <a:gd name="connsiteY8" fmla="*/ 357160 h 357160"/>
                <a:gd name="connsiteX9" fmla="*/ 178580 w 2232248"/>
                <a:gd name="connsiteY9" fmla="*/ 357160 h 357160"/>
                <a:gd name="connsiteX10" fmla="*/ 52305 w 2232248"/>
                <a:gd name="connsiteY10" fmla="*/ 304855 h 357160"/>
                <a:gd name="connsiteX11" fmla="*/ 0 w 2232248"/>
                <a:gd name="connsiteY11" fmla="*/ 178580 h 357160"/>
                <a:gd name="connsiteX0" fmla="*/ 0 w 2232248"/>
                <a:gd name="connsiteY0" fmla="*/ 178580 h 357160"/>
                <a:gd name="connsiteX1" fmla="*/ 52305 w 2232248"/>
                <a:gd name="connsiteY1" fmla="*/ 52305 h 357160"/>
                <a:gd name="connsiteX2" fmla="*/ 178580 w 2232248"/>
                <a:gd name="connsiteY2" fmla="*/ 0 h 357160"/>
                <a:gd name="connsiteX3" fmla="*/ 2053668 w 2232248"/>
                <a:gd name="connsiteY3" fmla="*/ 0 h 357160"/>
                <a:gd name="connsiteX4" fmla="*/ 2179943 w 2232248"/>
                <a:gd name="connsiteY4" fmla="*/ 52305 h 357160"/>
                <a:gd name="connsiteX5" fmla="*/ 2232248 w 2232248"/>
                <a:gd name="connsiteY5" fmla="*/ 178580 h 357160"/>
                <a:gd name="connsiteX6" fmla="*/ 2232248 w 2232248"/>
                <a:gd name="connsiteY6" fmla="*/ 178580 h 357160"/>
                <a:gd name="connsiteX7" fmla="*/ 2179943 w 2232248"/>
                <a:gd name="connsiteY7" fmla="*/ 304855 h 357160"/>
                <a:gd name="connsiteX8" fmla="*/ 2053668 w 2232248"/>
                <a:gd name="connsiteY8" fmla="*/ 357160 h 357160"/>
                <a:gd name="connsiteX9" fmla="*/ 52305 w 2232248"/>
                <a:gd name="connsiteY9" fmla="*/ 304855 h 357160"/>
                <a:gd name="connsiteX10" fmla="*/ 0 w 2232248"/>
                <a:gd name="connsiteY10" fmla="*/ 178580 h 357160"/>
                <a:gd name="connsiteX0" fmla="*/ 0 w 2232248"/>
                <a:gd name="connsiteY0" fmla="*/ 178580 h 357160"/>
                <a:gd name="connsiteX1" fmla="*/ 52305 w 2232248"/>
                <a:gd name="connsiteY1" fmla="*/ 52305 h 357160"/>
                <a:gd name="connsiteX2" fmla="*/ 178580 w 2232248"/>
                <a:gd name="connsiteY2" fmla="*/ 0 h 357160"/>
                <a:gd name="connsiteX3" fmla="*/ 2053668 w 2232248"/>
                <a:gd name="connsiteY3" fmla="*/ 0 h 357160"/>
                <a:gd name="connsiteX4" fmla="*/ 2179943 w 2232248"/>
                <a:gd name="connsiteY4" fmla="*/ 52305 h 357160"/>
                <a:gd name="connsiteX5" fmla="*/ 2232248 w 2232248"/>
                <a:gd name="connsiteY5" fmla="*/ 178580 h 357160"/>
                <a:gd name="connsiteX6" fmla="*/ 2232248 w 2232248"/>
                <a:gd name="connsiteY6" fmla="*/ 178580 h 357160"/>
                <a:gd name="connsiteX7" fmla="*/ 2179943 w 2232248"/>
                <a:gd name="connsiteY7" fmla="*/ 304855 h 357160"/>
                <a:gd name="connsiteX8" fmla="*/ 2053668 w 2232248"/>
                <a:gd name="connsiteY8" fmla="*/ 357160 h 357160"/>
                <a:gd name="connsiteX9" fmla="*/ 0 w 2232248"/>
                <a:gd name="connsiteY9" fmla="*/ 178580 h 35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2248" h="357160">
                  <a:moveTo>
                    <a:pt x="0" y="178580"/>
                  </a:moveTo>
                  <a:cubicBezTo>
                    <a:pt x="0" y="131218"/>
                    <a:pt x="18815" y="85795"/>
                    <a:pt x="52305" y="52305"/>
                  </a:cubicBezTo>
                  <a:cubicBezTo>
                    <a:pt x="85795" y="18815"/>
                    <a:pt x="131218" y="0"/>
                    <a:pt x="178580" y="0"/>
                  </a:cubicBezTo>
                  <a:lnTo>
                    <a:pt x="2053668" y="0"/>
                  </a:lnTo>
                  <a:cubicBezTo>
                    <a:pt x="2101030" y="0"/>
                    <a:pt x="2146453" y="18815"/>
                    <a:pt x="2179943" y="52305"/>
                  </a:cubicBezTo>
                  <a:cubicBezTo>
                    <a:pt x="2213433" y="85795"/>
                    <a:pt x="2232248" y="131218"/>
                    <a:pt x="2232248" y="178580"/>
                  </a:cubicBezTo>
                  <a:lnTo>
                    <a:pt x="2232248" y="178580"/>
                  </a:lnTo>
                  <a:cubicBezTo>
                    <a:pt x="2232248" y="225942"/>
                    <a:pt x="2213433" y="271365"/>
                    <a:pt x="2179943" y="304855"/>
                  </a:cubicBezTo>
                  <a:cubicBezTo>
                    <a:pt x="2146453" y="338345"/>
                    <a:pt x="2101030" y="357160"/>
                    <a:pt x="2053668" y="357160"/>
                  </a:cubicBezTo>
                  <a:lnTo>
                    <a:pt x="0" y="17858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1" name="Rectangle 260"/>
          <p:cNvSpPr>
            <a:spLocks noChangeArrowheads="1"/>
          </p:cNvSpPr>
          <p:nvPr/>
        </p:nvSpPr>
        <p:spPr bwMode="auto">
          <a:xfrm>
            <a:off x="6660232" y="3900006"/>
            <a:ext cx="807286" cy="2651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IT </a:t>
            </a:r>
            <a:r>
              <a:rPr lang="en-US" alt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strategy</a:t>
            </a:r>
            <a:endParaRPr lang="en-US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2" name="Freeform 286"/>
          <p:cNvSpPr>
            <a:spLocks/>
          </p:cNvSpPr>
          <p:nvPr/>
        </p:nvSpPr>
        <p:spPr bwMode="auto">
          <a:xfrm>
            <a:off x="5662543" y="4499630"/>
            <a:ext cx="1052763" cy="243686"/>
          </a:xfrm>
          <a:custGeom>
            <a:avLst/>
            <a:gdLst>
              <a:gd name="T0" fmla="*/ 0 w 204"/>
              <a:gd name="T1" fmla="*/ 136 h 136"/>
              <a:gd name="T2" fmla="*/ 0 w 204"/>
              <a:gd name="T3" fmla="*/ 68 h 136"/>
              <a:gd name="T4" fmla="*/ 115 w 204"/>
              <a:gd name="T5" fmla="*/ 68 h 136"/>
              <a:gd name="T6" fmla="*/ 115 w 204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136"/>
              <a:gd name="T14" fmla="*/ 204 w 204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136">
                <a:moveTo>
                  <a:pt x="0" y="136"/>
                </a:moveTo>
                <a:lnTo>
                  <a:pt x="0" y="68"/>
                </a:lnTo>
                <a:lnTo>
                  <a:pt x="204" y="68"/>
                </a:lnTo>
                <a:lnTo>
                  <a:pt x="204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Freeform 286"/>
          <p:cNvSpPr>
            <a:spLocks/>
          </p:cNvSpPr>
          <p:nvPr/>
        </p:nvSpPr>
        <p:spPr bwMode="auto">
          <a:xfrm flipH="1">
            <a:off x="7445076" y="4480672"/>
            <a:ext cx="783129" cy="243686"/>
          </a:xfrm>
          <a:custGeom>
            <a:avLst/>
            <a:gdLst>
              <a:gd name="T0" fmla="*/ 0 w 204"/>
              <a:gd name="T1" fmla="*/ 136 h 136"/>
              <a:gd name="T2" fmla="*/ 0 w 204"/>
              <a:gd name="T3" fmla="*/ 68 h 136"/>
              <a:gd name="T4" fmla="*/ 115 w 204"/>
              <a:gd name="T5" fmla="*/ 68 h 136"/>
              <a:gd name="T6" fmla="*/ 115 w 204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136"/>
              <a:gd name="T14" fmla="*/ 204 w 204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136">
                <a:moveTo>
                  <a:pt x="0" y="136"/>
                </a:moveTo>
                <a:lnTo>
                  <a:pt x="0" y="68"/>
                </a:lnTo>
                <a:lnTo>
                  <a:pt x="204" y="68"/>
                </a:lnTo>
                <a:lnTo>
                  <a:pt x="204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Freeform 287"/>
          <p:cNvSpPr>
            <a:spLocks/>
          </p:cNvSpPr>
          <p:nvPr/>
        </p:nvSpPr>
        <p:spPr bwMode="auto">
          <a:xfrm>
            <a:off x="6234628" y="5391637"/>
            <a:ext cx="132395" cy="816218"/>
          </a:xfrm>
          <a:custGeom>
            <a:avLst/>
            <a:gdLst>
              <a:gd name="T0" fmla="*/ 195 w 340"/>
              <a:gd name="T1" fmla="*/ 0 h 159"/>
              <a:gd name="T2" fmla="*/ 195 w 340"/>
              <a:gd name="T3" fmla="*/ 159 h 159"/>
              <a:gd name="T4" fmla="*/ 0 w 340"/>
              <a:gd name="T5" fmla="*/ 159 h 159"/>
              <a:gd name="T6" fmla="*/ 0 60000 65536"/>
              <a:gd name="T7" fmla="*/ 0 60000 65536"/>
              <a:gd name="T8" fmla="*/ 0 60000 65536"/>
              <a:gd name="T9" fmla="*/ 0 w 340"/>
              <a:gd name="T10" fmla="*/ 0 h 159"/>
              <a:gd name="T11" fmla="*/ 340 w 340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" h="159">
                <a:moveTo>
                  <a:pt x="340" y="0"/>
                </a:moveTo>
                <a:lnTo>
                  <a:pt x="340" y="159"/>
                </a:lnTo>
                <a:lnTo>
                  <a:pt x="0" y="159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Freeform 287"/>
          <p:cNvSpPr>
            <a:spLocks/>
          </p:cNvSpPr>
          <p:nvPr/>
        </p:nvSpPr>
        <p:spPr bwMode="auto">
          <a:xfrm>
            <a:off x="7427132" y="5391636"/>
            <a:ext cx="149983" cy="800937"/>
          </a:xfrm>
          <a:custGeom>
            <a:avLst/>
            <a:gdLst>
              <a:gd name="T0" fmla="*/ 195 w 340"/>
              <a:gd name="T1" fmla="*/ 0 h 159"/>
              <a:gd name="T2" fmla="*/ 195 w 340"/>
              <a:gd name="T3" fmla="*/ 159 h 159"/>
              <a:gd name="T4" fmla="*/ 0 w 340"/>
              <a:gd name="T5" fmla="*/ 159 h 159"/>
              <a:gd name="T6" fmla="*/ 0 60000 65536"/>
              <a:gd name="T7" fmla="*/ 0 60000 65536"/>
              <a:gd name="T8" fmla="*/ 0 60000 65536"/>
              <a:gd name="T9" fmla="*/ 0 w 340"/>
              <a:gd name="T10" fmla="*/ 0 h 159"/>
              <a:gd name="T11" fmla="*/ 340 w 340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" h="159">
                <a:moveTo>
                  <a:pt x="340" y="0"/>
                </a:moveTo>
                <a:lnTo>
                  <a:pt x="340" y="159"/>
                </a:lnTo>
                <a:lnTo>
                  <a:pt x="0" y="159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365127" y="1316184"/>
            <a:ext cx="5214985" cy="38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  <a:effectLst>
            <a:outerShdw blurRad="76200" dist="127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859257" y="1331475"/>
            <a:ext cx="5441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ko-KR" sz="2000" b="1" spc="-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Based on ISO 20000 certificate(’05. 11)</a:t>
            </a:r>
          </a:p>
        </p:txBody>
      </p:sp>
      <p:pic>
        <p:nvPicPr>
          <p:cNvPr id="181" name="Picture 2" descr="C:\Users\Flapino\Desktop\2013.09.04_조달청_회의ppt\이미지\1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0" y="1295247"/>
            <a:ext cx="353368" cy="387275"/>
          </a:xfrm>
          <a:prstGeom prst="rect">
            <a:avLst/>
          </a:prstGeom>
          <a:noFill/>
          <a:effectLst>
            <a:outerShdw blurRad="50800" dist="38100" dir="5400000" sx="97000" sy="97000" algn="t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직사각형 181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ko-KR" sz="24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system</a:t>
            </a:r>
            <a:endParaRPr lang="en-US" altLang="ko-KR" sz="24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330200" y="1299989"/>
            <a:ext cx="80847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Prepare manpower and budget for system operation and maintenance</a:t>
            </a:r>
          </a:p>
          <a:p>
            <a:pPr marL="285750" indent="-19050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HW</a:t>
            </a:r>
            <a:r>
              <a:rPr lang="en-US" altLang="ko-KR" spc="-80" dirty="0">
                <a:latin typeface="Arial" pitchFamily="34" charset="0"/>
                <a:cs typeface="Arial" pitchFamily="34" charset="0"/>
              </a:rPr>
              <a:t>, System SW, 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Application SW</a:t>
            </a:r>
            <a:endParaRPr lang="en-US" altLang="ko-KR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Call center and service desk to resolve user inconvenience in the 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front-line</a:t>
            </a:r>
            <a:endParaRPr lang="en-US" altLang="ko-KR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2. Operation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maintenance organization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376122" y="3054316"/>
            <a:ext cx="8314249" cy="3063007"/>
            <a:chOff x="364365" y="3054316"/>
            <a:chExt cx="8314249" cy="3063007"/>
          </a:xfrm>
        </p:grpSpPr>
        <p:grpSp>
          <p:nvGrpSpPr>
            <p:cNvPr id="127" name="Group 2"/>
            <p:cNvGrpSpPr>
              <a:grpSpLocks/>
            </p:cNvGrpSpPr>
            <p:nvPr/>
          </p:nvGrpSpPr>
          <p:grpSpPr bwMode="auto">
            <a:xfrm>
              <a:off x="6754689" y="3055830"/>
              <a:ext cx="1923925" cy="501699"/>
              <a:chOff x="-1322" y="3249"/>
              <a:chExt cx="1096" cy="332"/>
            </a:xfrm>
          </p:grpSpPr>
          <p:sp>
            <p:nvSpPr>
              <p:cNvPr id="128" name="AutoShape 3"/>
              <p:cNvSpPr>
                <a:spLocks noChangeArrowheads="1"/>
              </p:cNvSpPr>
              <p:nvPr/>
            </p:nvSpPr>
            <p:spPr bwMode="auto">
              <a:xfrm>
                <a:off x="-1322" y="3249"/>
                <a:ext cx="1096" cy="33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98210"/>
                  </a:gs>
                  <a:gs pos="100000">
                    <a:srgbClr val="0C4616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AutoShape 4"/>
              <p:cNvSpPr>
                <a:spLocks noChangeArrowheads="1"/>
              </p:cNvSpPr>
              <p:nvPr/>
            </p:nvSpPr>
            <p:spPr bwMode="auto">
              <a:xfrm>
                <a:off x="-1301" y="3258"/>
                <a:ext cx="1055" cy="74"/>
              </a:xfrm>
              <a:prstGeom prst="roundRect">
                <a:avLst>
                  <a:gd name="adj" fmla="val 44444"/>
                </a:avLst>
              </a:prstGeom>
              <a:gradFill rotWithShape="1">
                <a:gsLst>
                  <a:gs pos="0">
                    <a:schemeClr val="bg1">
                      <a:alpha val="48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0" name="Group 5"/>
            <p:cNvGrpSpPr>
              <a:grpSpLocks/>
            </p:cNvGrpSpPr>
            <p:nvPr/>
          </p:nvGrpSpPr>
          <p:grpSpPr bwMode="auto">
            <a:xfrm>
              <a:off x="6754689" y="3514877"/>
              <a:ext cx="1923925" cy="1461665"/>
              <a:chOff x="2641" y="1253"/>
              <a:chExt cx="1270" cy="914"/>
            </a:xfrm>
          </p:grpSpPr>
          <p:sp>
            <p:nvSpPr>
              <p:cNvPr id="131" name="AutoShape 6"/>
              <p:cNvSpPr>
                <a:spLocks noChangeArrowheads="1"/>
              </p:cNvSpPr>
              <p:nvPr/>
            </p:nvSpPr>
            <p:spPr bwMode="auto">
              <a:xfrm>
                <a:off x="2641" y="1334"/>
                <a:ext cx="1270" cy="833"/>
              </a:xfrm>
              <a:prstGeom prst="roundRect">
                <a:avLst>
                  <a:gd name="adj" fmla="val 3958"/>
                </a:avLst>
              </a:prstGeom>
              <a:gradFill rotWithShape="1">
                <a:gsLst>
                  <a:gs pos="0">
                    <a:srgbClr val="CDCDCD"/>
                  </a:gs>
                  <a:gs pos="50000">
                    <a:srgbClr val="F5F5F5"/>
                  </a:gs>
                  <a:gs pos="100000">
                    <a:srgbClr val="CDCDCD"/>
                  </a:gs>
                </a:gsLst>
                <a:lin ang="5400000" scaled="1"/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>
                <a:outerShdw dist="40161" dir="4293903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2" name="Group 7"/>
              <p:cNvGrpSpPr>
                <a:grpSpLocks/>
              </p:cNvGrpSpPr>
              <p:nvPr/>
            </p:nvGrpSpPr>
            <p:grpSpPr bwMode="auto">
              <a:xfrm>
                <a:off x="2926" y="1253"/>
                <a:ext cx="684" cy="113"/>
                <a:chOff x="1215" y="1253"/>
                <a:chExt cx="684" cy="113"/>
              </a:xfrm>
            </p:grpSpPr>
            <p:sp>
              <p:nvSpPr>
                <p:cNvPr id="133" name="AutoShape 8"/>
                <p:cNvSpPr>
                  <a:spLocks noChangeArrowheads="1"/>
                </p:cNvSpPr>
                <p:nvPr/>
              </p:nvSpPr>
              <p:spPr bwMode="auto">
                <a:xfrm>
                  <a:off x="1215" y="1263"/>
                  <a:ext cx="2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AAAAA"/>
                    </a:gs>
                    <a:gs pos="50000">
                      <a:srgbClr val="E2E2E2"/>
                    </a:gs>
                    <a:gs pos="100000">
                      <a:srgbClr val="AAAAAA"/>
                    </a:gs>
                  </a:gsLst>
                  <a:lin ang="5400000" scaled="1"/>
                </a:gradFill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AutoShape 9"/>
                <p:cNvSpPr>
                  <a:spLocks noChangeArrowheads="1"/>
                </p:cNvSpPr>
                <p:nvPr/>
              </p:nvSpPr>
              <p:spPr bwMode="auto">
                <a:xfrm>
                  <a:off x="1876" y="1253"/>
                  <a:ext cx="2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AAAAA"/>
                    </a:gs>
                    <a:gs pos="50000">
                      <a:srgbClr val="E2E2E2"/>
                    </a:gs>
                    <a:gs pos="100000">
                      <a:srgbClr val="AAAAAA"/>
                    </a:gs>
                  </a:gsLst>
                  <a:lin ang="5400000" scaled="1"/>
                </a:gradFill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5" name="Text Box 10"/>
            <p:cNvSpPr txBox="1">
              <a:spLocks noChangeArrowheads="1"/>
            </p:cNvSpPr>
            <p:nvPr/>
          </p:nvSpPr>
          <p:spPr bwMode="auto">
            <a:xfrm>
              <a:off x="6784057" y="3095115"/>
              <a:ext cx="1821332" cy="73866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System </a:t>
              </a:r>
              <a:r>
                <a:rPr kumimoji="1"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Operation and</a:t>
              </a:r>
            </a:p>
            <a:p>
              <a:pPr algn="ctr"/>
              <a:r>
                <a:rPr kumimoji="1"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Maintenance</a:t>
              </a:r>
              <a:endParaRPr kumimoji="1"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eaLnBrk="1" latinLnBrk="1" hangingPunct="1"/>
              <a:endParaRPr kumimoji="1" lang="ko-KR" altLang="en-US" sz="1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6" name="Group 11"/>
            <p:cNvGrpSpPr>
              <a:grpSpLocks/>
            </p:cNvGrpSpPr>
            <p:nvPr/>
          </p:nvGrpSpPr>
          <p:grpSpPr bwMode="auto">
            <a:xfrm>
              <a:off x="4515525" y="3055829"/>
              <a:ext cx="1856675" cy="519832"/>
              <a:chOff x="-1322" y="3249"/>
              <a:chExt cx="1096" cy="344"/>
            </a:xfrm>
          </p:grpSpPr>
          <p:sp>
            <p:nvSpPr>
              <p:cNvPr id="137" name="AutoShape 12"/>
              <p:cNvSpPr>
                <a:spLocks noChangeArrowheads="1"/>
              </p:cNvSpPr>
              <p:nvPr/>
            </p:nvSpPr>
            <p:spPr bwMode="auto">
              <a:xfrm>
                <a:off x="-1322" y="3249"/>
                <a:ext cx="1096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98210"/>
                  </a:gs>
                  <a:gs pos="100000">
                    <a:srgbClr val="0C4616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AutoShape 13"/>
              <p:cNvSpPr>
                <a:spLocks noChangeArrowheads="1"/>
              </p:cNvSpPr>
              <p:nvPr/>
            </p:nvSpPr>
            <p:spPr bwMode="auto">
              <a:xfrm>
                <a:off x="-1301" y="3258"/>
                <a:ext cx="1055" cy="74"/>
              </a:xfrm>
              <a:prstGeom prst="roundRect">
                <a:avLst>
                  <a:gd name="adj" fmla="val 44444"/>
                </a:avLst>
              </a:prstGeom>
              <a:gradFill rotWithShape="1">
                <a:gsLst>
                  <a:gs pos="0">
                    <a:schemeClr val="bg1">
                      <a:alpha val="48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9" name="Group 14"/>
            <p:cNvGrpSpPr>
              <a:grpSpLocks/>
            </p:cNvGrpSpPr>
            <p:nvPr/>
          </p:nvGrpSpPr>
          <p:grpSpPr bwMode="auto">
            <a:xfrm>
              <a:off x="4515525" y="3514876"/>
              <a:ext cx="1856675" cy="1461665"/>
              <a:chOff x="2641" y="1253"/>
              <a:chExt cx="1270" cy="914"/>
            </a:xfrm>
          </p:grpSpPr>
          <p:sp>
            <p:nvSpPr>
              <p:cNvPr id="140" name="AutoShape 15"/>
              <p:cNvSpPr>
                <a:spLocks noChangeArrowheads="1"/>
              </p:cNvSpPr>
              <p:nvPr/>
            </p:nvSpPr>
            <p:spPr bwMode="auto">
              <a:xfrm>
                <a:off x="2641" y="1334"/>
                <a:ext cx="1270" cy="833"/>
              </a:xfrm>
              <a:prstGeom prst="roundRect">
                <a:avLst>
                  <a:gd name="adj" fmla="val 3958"/>
                </a:avLst>
              </a:prstGeom>
              <a:gradFill rotWithShape="1">
                <a:gsLst>
                  <a:gs pos="0">
                    <a:srgbClr val="CDCDCD"/>
                  </a:gs>
                  <a:gs pos="50000">
                    <a:srgbClr val="F5F5F5"/>
                  </a:gs>
                  <a:gs pos="100000">
                    <a:srgbClr val="CDCDCD"/>
                  </a:gs>
                </a:gsLst>
                <a:lin ang="5400000" scaled="1"/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>
                <a:outerShdw dist="40161" dir="4293903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1" name="Group 16"/>
              <p:cNvGrpSpPr>
                <a:grpSpLocks/>
              </p:cNvGrpSpPr>
              <p:nvPr/>
            </p:nvGrpSpPr>
            <p:grpSpPr bwMode="auto">
              <a:xfrm>
                <a:off x="2914" y="1253"/>
                <a:ext cx="667" cy="103"/>
                <a:chOff x="1203" y="1253"/>
                <a:chExt cx="667" cy="103"/>
              </a:xfrm>
            </p:grpSpPr>
            <p:sp>
              <p:nvSpPr>
                <p:cNvPr id="142" name="AutoShape 17"/>
                <p:cNvSpPr>
                  <a:spLocks noChangeArrowheads="1"/>
                </p:cNvSpPr>
                <p:nvPr/>
              </p:nvSpPr>
              <p:spPr bwMode="auto">
                <a:xfrm>
                  <a:off x="1203" y="1253"/>
                  <a:ext cx="2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AAAAA"/>
                    </a:gs>
                    <a:gs pos="50000">
                      <a:srgbClr val="E2E2E2"/>
                    </a:gs>
                    <a:gs pos="100000">
                      <a:srgbClr val="AAAAAA"/>
                    </a:gs>
                  </a:gsLst>
                  <a:lin ang="5400000" scaled="1"/>
                </a:gradFill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" name="AutoShape 18"/>
                <p:cNvSpPr>
                  <a:spLocks noChangeArrowheads="1"/>
                </p:cNvSpPr>
                <p:nvPr/>
              </p:nvSpPr>
              <p:spPr bwMode="auto">
                <a:xfrm>
                  <a:off x="1847" y="1253"/>
                  <a:ext cx="2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AAAAA"/>
                    </a:gs>
                    <a:gs pos="50000">
                      <a:srgbClr val="E2E2E2"/>
                    </a:gs>
                    <a:gs pos="100000">
                      <a:srgbClr val="AAAAAA"/>
                    </a:gs>
                  </a:gsLst>
                  <a:lin ang="5400000" scaled="1"/>
                </a:gradFill>
                <a:ln w="9525" algn="ctr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44" name="Text Box 19"/>
            <p:cNvSpPr txBox="1">
              <a:spLocks noChangeArrowheads="1"/>
            </p:cNvSpPr>
            <p:nvPr/>
          </p:nvSpPr>
          <p:spPr bwMode="auto">
            <a:xfrm>
              <a:off x="4588622" y="3095115"/>
              <a:ext cx="1503938" cy="4616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latinLnBrk="1" hangingPunct="1"/>
              <a:r>
                <a:rPr kumimoji="1"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 Operation and</a:t>
              </a:r>
            </a:p>
            <a:p>
              <a:pPr algn="ctr" eaLnBrk="1" latinLnBrk="1" hangingPunct="1"/>
              <a:r>
                <a:rPr kumimoji="1"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Maintenance</a:t>
              </a:r>
              <a:endParaRPr kumimoji="1"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AutoShape 20"/>
            <p:cNvSpPr>
              <a:spLocks noChangeArrowheads="1"/>
            </p:cNvSpPr>
            <p:nvPr/>
          </p:nvSpPr>
          <p:spPr bwMode="auto">
            <a:xfrm>
              <a:off x="2014129" y="3645024"/>
              <a:ext cx="1856675" cy="1331518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21"/>
            <p:cNvSpPr>
              <a:spLocks noChangeArrowheads="1"/>
            </p:cNvSpPr>
            <p:nvPr/>
          </p:nvSpPr>
          <p:spPr bwMode="auto">
            <a:xfrm>
              <a:off x="2071146" y="3695036"/>
              <a:ext cx="1765777" cy="11741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rgbClr val="8051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algn="l" eaLnBrk="1" latinLnBrk="1" hangingPunct="1">
                <a:buFontTx/>
                <a:buChar char="•"/>
              </a:pP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Developer(6)</a:t>
              </a:r>
            </a:p>
            <a:p>
              <a:pPr>
                <a:buFontTx/>
                <a:buChar char="•"/>
              </a:pP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Num. of transferred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  <a:p>
              <a:pPr algn="l" eaLnBrk="1" latinLnBrk="1" hangingPunct="1"/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  service: 16,000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</p:txBody>
        </p:sp>
        <p:sp>
          <p:nvSpPr>
            <p:cNvPr id="148" name="Rectangle 23"/>
            <p:cNvSpPr>
              <a:spLocks noChangeArrowheads="1"/>
            </p:cNvSpPr>
            <p:nvPr/>
          </p:nvSpPr>
          <p:spPr bwMode="auto">
            <a:xfrm>
              <a:off x="4600317" y="3695036"/>
              <a:ext cx="1720714" cy="11741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rgbClr val="8051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algn="l" eaLnBrk="1" latinLnBrk="1" hangingPunct="1">
                <a:buFontTx/>
                <a:buChar char="•"/>
              </a:pP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Developer(70)</a:t>
              </a:r>
              <a:endParaRPr lang="en-US" altLang="ko-KR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  <a:p>
              <a:pPr algn="l" eaLnBrk="1" latinLnBrk="1" hangingPunct="1">
                <a:buFontTx/>
                <a:buChar char="•"/>
              </a:pP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Num.  of </a:t>
              </a: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program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change</a:t>
              </a:r>
            </a:p>
            <a:p>
              <a:pPr algn="l" eaLnBrk="1" latinLnBrk="1" hangingPunct="1"/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request: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1,674</a:t>
              </a:r>
            </a:p>
            <a:p>
              <a:pPr marL="85725" indent="-85725" algn="l" eaLnBrk="1" latinLnBrk="1" hangingPunct="1">
                <a:buFont typeface="Arial" pitchFamily="34" charset="0"/>
                <a:buChar char="•"/>
              </a:pP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Budget:  4.5M$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</p:txBody>
        </p:sp>
        <p:sp>
          <p:nvSpPr>
            <p:cNvPr id="150" name="Rectangle 25"/>
            <p:cNvSpPr>
              <a:spLocks noChangeArrowheads="1"/>
            </p:cNvSpPr>
            <p:nvPr/>
          </p:nvSpPr>
          <p:spPr bwMode="auto">
            <a:xfrm>
              <a:off x="6819015" y="3695035"/>
              <a:ext cx="1801121" cy="11741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rgbClr val="8051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algn="l" eaLnBrk="1" latinLnBrk="1" hangingPunct="1">
                <a:buFontTx/>
                <a:buChar char="•"/>
              </a:pP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System Engineer</a:t>
              </a:r>
            </a:p>
            <a:p>
              <a:pPr algn="l" eaLnBrk="1" latinLnBrk="1" hangingPunct="1"/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- HW, DB, WAS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b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</a:b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   management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Budget</a:t>
              </a:r>
            </a:p>
            <a:p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 HW: 4.5M$</a:t>
              </a:r>
            </a:p>
            <a:p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 Network: 1.6M$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</p:txBody>
        </p:sp>
        <p:cxnSp>
          <p:nvCxnSpPr>
            <p:cNvPr id="152" name="AutoShape 27"/>
            <p:cNvCxnSpPr>
              <a:cxnSpLocks noChangeShapeType="1"/>
              <a:stCxn id="145" idx="3"/>
              <a:endCxn id="140" idx="1"/>
            </p:cNvCxnSpPr>
            <p:nvPr/>
          </p:nvCxnSpPr>
          <p:spPr bwMode="auto">
            <a:xfrm flipV="1">
              <a:off x="3870804" y="4310476"/>
              <a:ext cx="644721" cy="30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AutoShape 29"/>
            <p:cNvCxnSpPr>
              <a:cxnSpLocks noChangeShapeType="1"/>
            </p:cNvCxnSpPr>
            <p:nvPr/>
          </p:nvCxnSpPr>
          <p:spPr bwMode="auto">
            <a:xfrm>
              <a:off x="5525029" y="4976542"/>
              <a:ext cx="0" cy="2844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AutoShape 31"/>
            <p:cNvCxnSpPr>
              <a:cxnSpLocks noChangeShapeType="1"/>
              <a:stCxn id="140" idx="3"/>
              <a:endCxn id="131" idx="1"/>
            </p:cNvCxnSpPr>
            <p:nvPr/>
          </p:nvCxnSpPr>
          <p:spPr bwMode="auto">
            <a:xfrm>
              <a:off x="6372200" y="4310476"/>
              <a:ext cx="382489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AutoShape 33"/>
            <p:cNvCxnSpPr>
              <a:cxnSpLocks noChangeShapeType="1"/>
              <a:stCxn id="131" idx="2"/>
            </p:cNvCxnSpPr>
            <p:nvPr/>
          </p:nvCxnSpPr>
          <p:spPr bwMode="auto">
            <a:xfrm>
              <a:off x="7716652" y="4976542"/>
              <a:ext cx="2924" cy="2863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AutoShape 35"/>
            <p:cNvCxnSpPr>
              <a:cxnSpLocks noChangeShapeType="1"/>
              <a:stCxn id="145" idx="2"/>
            </p:cNvCxnSpPr>
            <p:nvPr/>
          </p:nvCxnSpPr>
          <p:spPr bwMode="auto">
            <a:xfrm>
              <a:off x="2942467" y="4976542"/>
              <a:ext cx="11568" cy="2844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" name="Text Box 36"/>
            <p:cNvSpPr txBox="1">
              <a:spLocks noChangeArrowheads="1"/>
            </p:cNvSpPr>
            <p:nvPr/>
          </p:nvSpPr>
          <p:spPr bwMode="auto">
            <a:xfrm>
              <a:off x="2954035" y="5013176"/>
              <a:ext cx="7232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Decision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</p:txBody>
        </p:sp>
        <p:sp>
          <p:nvSpPr>
            <p:cNvPr id="204" name="AutoShape 44"/>
            <p:cNvSpPr>
              <a:spLocks noChangeArrowheads="1"/>
            </p:cNvSpPr>
            <p:nvPr/>
          </p:nvSpPr>
          <p:spPr bwMode="auto">
            <a:xfrm>
              <a:off x="1484094" y="4404885"/>
              <a:ext cx="532149" cy="719302"/>
            </a:xfrm>
            <a:prstGeom prst="rightArrow">
              <a:avLst>
                <a:gd name="adj1" fmla="val 72269"/>
                <a:gd name="adj2" fmla="val 42032"/>
              </a:avLst>
            </a:prstGeom>
            <a:gradFill rotWithShape="1">
              <a:gsLst>
                <a:gs pos="0">
                  <a:srgbClr val="003366">
                    <a:gamma/>
                    <a:shade val="25490"/>
                    <a:invGamma/>
                    <a:alpha val="0"/>
                  </a:srgbClr>
                </a:gs>
                <a:gs pos="100000">
                  <a:srgbClr val="00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5" name="Group 47"/>
            <p:cNvGrpSpPr>
              <a:grpSpLocks/>
            </p:cNvGrpSpPr>
            <p:nvPr/>
          </p:nvGrpSpPr>
          <p:grpSpPr bwMode="auto">
            <a:xfrm>
              <a:off x="434684" y="3054316"/>
              <a:ext cx="1075994" cy="521343"/>
              <a:chOff x="-1081" y="997"/>
              <a:chExt cx="736" cy="345"/>
            </a:xfrm>
          </p:grpSpPr>
          <p:sp>
            <p:nvSpPr>
              <p:cNvPr id="206" name="AutoShape 48"/>
              <p:cNvSpPr>
                <a:spLocks noChangeArrowheads="1"/>
              </p:cNvSpPr>
              <p:nvPr/>
            </p:nvSpPr>
            <p:spPr bwMode="auto">
              <a:xfrm>
                <a:off x="-1081" y="997"/>
                <a:ext cx="736" cy="3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A47A12"/>
                  </a:gs>
                  <a:gs pos="100000">
                    <a:srgbClr val="46400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AutoShape 49"/>
              <p:cNvSpPr>
                <a:spLocks noChangeArrowheads="1"/>
              </p:cNvSpPr>
              <p:nvPr/>
            </p:nvSpPr>
            <p:spPr bwMode="auto">
              <a:xfrm>
                <a:off x="-1061" y="1006"/>
                <a:ext cx="709" cy="74"/>
              </a:xfrm>
              <a:prstGeom prst="roundRect">
                <a:avLst>
                  <a:gd name="adj" fmla="val 44444"/>
                </a:avLst>
              </a:prstGeom>
              <a:gradFill rotWithShape="1">
                <a:gsLst>
                  <a:gs pos="0">
                    <a:schemeClr val="bg1">
                      <a:alpha val="48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8" name="Text Box 50"/>
            <p:cNvSpPr txBox="1">
              <a:spLocks noChangeArrowheads="1"/>
            </p:cNvSpPr>
            <p:nvPr/>
          </p:nvSpPr>
          <p:spPr bwMode="auto">
            <a:xfrm>
              <a:off x="579416" y="3095115"/>
              <a:ext cx="664862" cy="4616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latinLnBrk="1" hangingPunct="1"/>
              <a:r>
                <a:rPr kumimoji="1"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Call </a:t>
              </a:r>
            </a:p>
            <a:p>
              <a:pPr algn="ctr" eaLnBrk="1" latinLnBrk="1" hangingPunct="1"/>
              <a:r>
                <a:rPr kumimoji="1"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kumimoji="1"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AutoShape 51"/>
            <p:cNvSpPr>
              <a:spLocks noChangeArrowheads="1"/>
            </p:cNvSpPr>
            <p:nvPr/>
          </p:nvSpPr>
          <p:spPr bwMode="auto">
            <a:xfrm>
              <a:off x="434684" y="3645025"/>
              <a:ext cx="1256996" cy="2448272"/>
            </a:xfrm>
            <a:prstGeom prst="roundRect">
              <a:avLst>
                <a:gd name="adj" fmla="val 3958"/>
              </a:avLst>
            </a:prstGeom>
            <a:gradFill rotWithShape="1">
              <a:gsLst>
                <a:gs pos="0">
                  <a:srgbClr val="CDCDCD"/>
                </a:gs>
                <a:gs pos="50000">
                  <a:srgbClr val="F5F5F5"/>
                </a:gs>
                <a:gs pos="100000">
                  <a:srgbClr val="CDCDCD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AutoShape 52"/>
            <p:cNvSpPr>
              <a:spLocks noChangeArrowheads="1"/>
            </p:cNvSpPr>
            <p:nvPr/>
          </p:nvSpPr>
          <p:spPr bwMode="auto">
            <a:xfrm>
              <a:off x="590382" y="3539390"/>
              <a:ext cx="33624" cy="1556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AAAAA"/>
                </a:gs>
                <a:gs pos="50000">
                  <a:srgbClr val="E2E2E2"/>
                </a:gs>
                <a:gs pos="100000">
                  <a:srgbClr val="AAAAAA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AutoShape 53"/>
            <p:cNvSpPr>
              <a:spLocks noChangeArrowheads="1"/>
            </p:cNvSpPr>
            <p:nvPr/>
          </p:nvSpPr>
          <p:spPr bwMode="auto">
            <a:xfrm>
              <a:off x="1276673" y="3539389"/>
              <a:ext cx="33624" cy="1556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AAAAA"/>
                </a:gs>
                <a:gs pos="50000">
                  <a:srgbClr val="E2E2E2"/>
                </a:gs>
                <a:gs pos="100000">
                  <a:srgbClr val="AAAAAA"/>
                </a:gs>
              </a:gsLst>
              <a:lin ang="5400000" scaled="1"/>
            </a:gra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3" name="Group 54"/>
            <p:cNvGrpSpPr>
              <a:grpSpLocks/>
            </p:cNvGrpSpPr>
            <p:nvPr/>
          </p:nvGrpSpPr>
          <p:grpSpPr bwMode="auto">
            <a:xfrm>
              <a:off x="2014129" y="3055829"/>
              <a:ext cx="1856675" cy="519832"/>
              <a:chOff x="-1322" y="3249"/>
              <a:chExt cx="1096" cy="344"/>
            </a:xfrm>
          </p:grpSpPr>
          <p:sp>
            <p:nvSpPr>
              <p:cNvPr id="214" name="AutoShape 55"/>
              <p:cNvSpPr>
                <a:spLocks noChangeArrowheads="1"/>
              </p:cNvSpPr>
              <p:nvPr/>
            </p:nvSpPr>
            <p:spPr bwMode="auto">
              <a:xfrm>
                <a:off x="-1322" y="3249"/>
                <a:ext cx="1096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98210"/>
                  </a:gs>
                  <a:gs pos="100000">
                    <a:srgbClr val="0C4616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AutoShape 56"/>
              <p:cNvSpPr>
                <a:spLocks noChangeArrowheads="1"/>
              </p:cNvSpPr>
              <p:nvPr/>
            </p:nvSpPr>
            <p:spPr bwMode="auto">
              <a:xfrm>
                <a:off x="-1301" y="3258"/>
                <a:ext cx="1055" cy="74"/>
              </a:xfrm>
              <a:prstGeom prst="roundRect">
                <a:avLst>
                  <a:gd name="adj" fmla="val 44444"/>
                </a:avLst>
              </a:prstGeom>
              <a:gradFill rotWithShape="1">
                <a:gsLst>
                  <a:gs pos="0">
                    <a:schemeClr val="bg1">
                      <a:alpha val="48000"/>
                    </a:schemeClr>
                  </a:gs>
                  <a:gs pos="100000">
                    <a:schemeClr val="bg1">
                      <a:gamma/>
                      <a:shade val="87843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6" name="Text Box 57"/>
            <p:cNvSpPr txBox="1">
              <a:spLocks noChangeArrowheads="1"/>
            </p:cNvSpPr>
            <p:nvPr/>
          </p:nvSpPr>
          <p:spPr bwMode="auto">
            <a:xfrm>
              <a:off x="364365" y="4732328"/>
              <a:ext cx="1397633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 algn="l" eaLnBrk="1" latinLnBrk="1" hangingPunct="1">
                <a:buFont typeface="Wingdings" pitchFamily="2" charset="2"/>
                <a:buChar char="l"/>
              </a:pP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request </a:t>
              </a: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/>
              </a:r>
              <a:b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</a:b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information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  <a:p>
              <a:pPr marL="171450" indent="-171450" algn="l" eaLnBrk="1" latinLnBrk="1" hangingPunct="1">
                <a:buFont typeface="Wingdings" pitchFamily="2" charset="2"/>
                <a:buChar char="l"/>
              </a:pP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Inquiry  related </a:t>
              </a:r>
              <a:b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</a:b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system and </a:t>
              </a:r>
              <a:b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</a:b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Business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  <a:p>
              <a:pPr marL="171450" indent="-171450" algn="l" eaLnBrk="1" latinLnBrk="1" hangingPunct="1">
                <a:buFont typeface="Wingdings" pitchFamily="2" charset="2"/>
                <a:buChar char="l"/>
              </a:pPr>
              <a:r>
                <a:rPr lang="ko-KR" altLang="en-US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Improvement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/>
              </a:r>
              <a:b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</a:b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request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</p:txBody>
        </p:sp>
        <p:grpSp>
          <p:nvGrpSpPr>
            <p:cNvPr id="217" name="Group 58"/>
            <p:cNvGrpSpPr>
              <a:grpSpLocks/>
            </p:cNvGrpSpPr>
            <p:nvPr/>
          </p:nvGrpSpPr>
          <p:grpSpPr bwMode="auto">
            <a:xfrm>
              <a:off x="2430785" y="3527301"/>
              <a:ext cx="957576" cy="167736"/>
              <a:chOff x="1215" y="1266"/>
              <a:chExt cx="655" cy="111"/>
            </a:xfrm>
          </p:grpSpPr>
          <p:sp>
            <p:nvSpPr>
              <p:cNvPr id="218" name="AutoShape 59"/>
              <p:cNvSpPr>
                <a:spLocks noChangeArrowheads="1"/>
              </p:cNvSpPr>
              <p:nvPr/>
            </p:nvSpPr>
            <p:spPr bwMode="auto">
              <a:xfrm>
                <a:off x="1215" y="1274"/>
                <a:ext cx="2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AAAAA"/>
                  </a:gs>
                  <a:gs pos="50000">
                    <a:srgbClr val="E2E2E2"/>
                  </a:gs>
                  <a:gs pos="100000">
                    <a:srgbClr val="AAAAAA"/>
                  </a:gs>
                </a:gsLst>
                <a:lin ang="5400000" scaled="1"/>
              </a:gradFill>
              <a:ln w="9525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AutoShape 60"/>
              <p:cNvSpPr>
                <a:spLocks noChangeArrowheads="1"/>
              </p:cNvSpPr>
              <p:nvPr/>
            </p:nvSpPr>
            <p:spPr bwMode="auto">
              <a:xfrm>
                <a:off x="1847" y="1266"/>
                <a:ext cx="2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AAAAA"/>
                  </a:gs>
                  <a:gs pos="50000">
                    <a:srgbClr val="E2E2E2"/>
                  </a:gs>
                  <a:gs pos="100000">
                    <a:srgbClr val="AAAAAA"/>
                  </a:gs>
                </a:gsLst>
                <a:lin ang="5400000" scaled="1"/>
              </a:gradFill>
              <a:ln w="9525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0" name="Text Box 61"/>
            <p:cNvSpPr txBox="1">
              <a:spLocks noChangeArrowheads="1"/>
            </p:cNvSpPr>
            <p:nvPr/>
          </p:nvSpPr>
          <p:spPr bwMode="auto">
            <a:xfrm>
              <a:off x="2471034" y="3077725"/>
              <a:ext cx="729687" cy="4616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latinLnBrk="1" hangingPunct="1"/>
              <a:r>
                <a:rPr kumimoji="1"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Service</a:t>
              </a:r>
            </a:p>
            <a:p>
              <a:pPr algn="ctr" eaLnBrk="1" latinLnBrk="1" hangingPunct="1"/>
              <a:r>
                <a:rPr kumimoji="1"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Desk</a:t>
              </a:r>
              <a:endParaRPr kumimoji="1"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Rectangle 21"/>
            <p:cNvSpPr>
              <a:spLocks noChangeArrowheads="1"/>
            </p:cNvSpPr>
            <p:nvPr/>
          </p:nvSpPr>
          <p:spPr bwMode="auto">
            <a:xfrm>
              <a:off x="477946" y="3695036"/>
              <a:ext cx="1141726" cy="977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rgbClr val="8051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marL="85725" indent="-85725" algn="l" eaLnBrk="1" latinLnBrk="1" hangingPunct="1">
                <a:buFont typeface="Arial" pitchFamily="34" charset="0"/>
                <a:buChar char="•"/>
              </a:pP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Operator</a:t>
              </a:r>
              <a:endParaRPr lang="en-US" altLang="ko-KR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  <a:p>
              <a:pPr algn="l" eaLnBrk="1" latinLnBrk="1" hangingPunct="1"/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(60~70)</a:t>
              </a:r>
            </a:p>
            <a:p>
              <a:pPr marL="85725" indent="-85725" algn="l" eaLnBrk="1" latinLnBrk="1" hangingPunct="1">
                <a:buFont typeface="Arial" pitchFamily="34" charset="0"/>
                <a:buChar char="•"/>
              </a:pP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Num</a:t>
              </a:r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. of Call: </a:t>
              </a:r>
              <a:endParaRPr lang="en-US" altLang="ko-KR" sz="1200" b="1" spc="-100" dirty="0" smtClean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  <a:p>
              <a:pPr algn="l" eaLnBrk="1" latinLnBrk="1" hangingPunct="1"/>
              <a:r>
                <a:rPr lang="en-US" altLang="ko-KR" sz="1200" b="1" spc="-100" dirty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</a:t>
              </a:r>
              <a:r>
                <a:rPr lang="en-US" altLang="ko-KR" sz="1200" b="1" spc="-100" dirty="0" smtClean="0">
                  <a:latin typeface="Arial" pitchFamily="34" charset="0"/>
                  <a:ea typeface="Rix고딕 M" pitchFamily="18" charset="-127"/>
                  <a:cs typeface="Arial" pitchFamily="34" charset="0"/>
                </a:rPr>
                <a:t> 1,200,000</a:t>
              </a:r>
              <a:endParaRPr lang="ko-KR" altLang="en-US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endParaRPr>
            </a:p>
          </p:txBody>
        </p:sp>
      </p:grp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5505715" y="5013176"/>
            <a:ext cx="723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ko-KR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rPr>
              <a:t>Decision</a:t>
            </a:r>
            <a:endParaRPr lang="ko-KR" altLang="en-US" sz="1200" b="1" spc="-100" dirty="0">
              <a:latin typeface="Arial" pitchFamily="34" charset="0"/>
              <a:ea typeface="Rix고딕 M" pitchFamily="18" charset="-127"/>
              <a:cs typeface="Arial" pitchFamily="34" charset="0"/>
            </a:endParaRP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7821940" y="4994806"/>
            <a:ext cx="7232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ko-KR" sz="1200" b="1" spc="-100" dirty="0">
                <a:latin typeface="Arial" pitchFamily="34" charset="0"/>
                <a:ea typeface="Rix고딕 M" pitchFamily="18" charset="-127"/>
                <a:cs typeface="Arial" pitchFamily="34" charset="0"/>
              </a:rPr>
              <a:t>Decision</a:t>
            </a:r>
            <a:endParaRPr lang="ko-KR" altLang="en-US" sz="1200" b="1" spc="-100" dirty="0">
              <a:latin typeface="Arial" pitchFamily="34" charset="0"/>
              <a:ea typeface="Rix고딕 M" pitchFamily="18" charset="-127"/>
              <a:cs typeface="Arial" pitchFamily="34" charset="0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2095691" y="5260969"/>
            <a:ext cx="4288266" cy="832328"/>
          </a:xfrm>
          <a:prstGeom prst="roundRect">
            <a:avLst>
              <a:gd name="adj" fmla="val 5502"/>
            </a:avLst>
          </a:prstGeom>
          <a:solidFill>
            <a:schemeClr val="bg2">
              <a:lumMod val="75000"/>
            </a:schemeClr>
          </a:solidFill>
          <a:ln w="317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management officer of PPS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strategy plan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Security, Control, Policy decision </a:t>
            </a:r>
            <a:endParaRPr lang="ko-KR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6755358" y="5262934"/>
            <a:ext cx="1923255" cy="832328"/>
          </a:xfrm>
          <a:prstGeom prst="roundRect">
            <a:avLst>
              <a:gd name="adj" fmla="val 5502"/>
            </a:avLst>
          </a:prstGeom>
          <a:solidFill>
            <a:schemeClr val="bg2">
              <a:lumMod val="75000"/>
            </a:schemeClr>
          </a:solidFill>
          <a:ln w="317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Computing &amp; Information </a:t>
            </a:r>
            <a:r>
              <a:rPr lang="en-US" altLang="ko-K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Agency</a:t>
            </a:r>
            <a:endParaRPr lang="en-US" altLang="ko-K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Program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change management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process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536577" y="2525197"/>
            <a:ext cx="1643074" cy="5755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i="0" u="none" strike="noStrike" kern="0" cap="none" spc="-30" normalizeH="0" baseline="0" noProof="0" dirty="0" smtClean="0">
                <a:ln>
                  <a:noFill/>
                </a:ln>
                <a:solidFill>
                  <a:srgbClr val="377790"/>
                </a:solidFill>
                <a:effectLst/>
                <a:uLnTx/>
                <a:uFillTx/>
                <a:latin typeface="+mj-lt"/>
                <a:ea typeface="나눔고딕" pitchFamily="50" charset="-127"/>
              </a:rPr>
              <a:t> Requirements Analysis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0" spc="-30" dirty="0" smtClean="0">
                <a:solidFill>
                  <a:srgbClr val="377790"/>
                </a:solidFill>
                <a:latin typeface="+mj-lt"/>
                <a:ea typeface="나눔고딕" pitchFamily="50" charset="-127"/>
              </a:rPr>
              <a:t> Functional Requirements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kern="0" spc="-30" dirty="0" smtClean="0">
                <a:solidFill>
                  <a:srgbClr val="377790"/>
                </a:solidFill>
                <a:latin typeface="+mj-lt"/>
                <a:ea typeface="나눔고딕" pitchFamily="50" charset="-127"/>
              </a:rPr>
              <a:t>  Definition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363037" y="2525197"/>
            <a:ext cx="1388250" cy="7786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i="0" u="none" strike="noStrike" kern="0" cap="none" spc="-30" normalizeH="0" baseline="0" noProof="0" dirty="0" smtClean="0">
                <a:ln>
                  <a:noFill/>
                </a:ln>
                <a:solidFill>
                  <a:srgbClr val="189A80"/>
                </a:solidFill>
                <a:effectLst/>
                <a:uLnTx/>
                <a:uFillTx/>
                <a:latin typeface="+mj-lt"/>
                <a:ea typeface="나눔고딕" pitchFamily="50" charset="-127"/>
              </a:rPr>
              <a:t> High-level Design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kern="0" spc="-30" dirty="0" smtClean="0">
                <a:solidFill>
                  <a:srgbClr val="189A80"/>
                </a:solidFill>
                <a:latin typeface="+mj-lt"/>
                <a:ea typeface="나눔고딕" pitchFamily="50" charset="-127"/>
              </a:rPr>
              <a:t>  (preliminary)</a:t>
            </a:r>
          </a:p>
          <a:p>
            <a:pPr lvl="0" latinLnBrk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kern="0" spc="-30" dirty="0" smtClean="0">
                <a:solidFill>
                  <a:srgbClr val="189A80"/>
                </a:solidFill>
                <a:latin typeface="+mj-lt"/>
                <a:ea typeface="나눔고딕" pitchFamily="50" charset="-127"/>
              </a:rPr>
              <a:t> Module Design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0" spc="-30" dirty="0" smtClean="0">
                <a:solidFill>
                  <a:srgbClr val="189A80"/>
                </a:solidFill>
                <a:latin typeface="+mj-lt"/>
                <a:ea typeface="나눔고딕" pitchFamily="50" charset="-127"/>
              </a:rPr>
              <a:t> Data Design</a:t>
            </a:r>
            <a:endParaRPr kumimoji="0" lang="en-US" sz="900" i="0" u="none" strike="noStrike" kern="0" cap="none" spc="-3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+mj-lt"/>
              <a:ea typeface="나눔고딕" pitchFamily="50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03723" y="2525197"/>
            <a:ext cx="1219200" cy="3724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i="0" u="none" strike="noStrike" kern="0" cap="none" spc="-30" normalizeH="0" baseline="0" noProof="0" dirty="0" smtClean="0">
                <a:ln>
                  <a:noFill/>
                </a:ln>
                <a:solidFill>
                  <a:srgbClr val="F09C2A"/>
                </a:solidFill>
                <a:effectLst/>
                <a:uLnTx/>
                <a:uFillTx/>
                <a:latin typeface="+mj-lt"/>
                <a:ea typeface="나눔고딕" pitchFamily="50" charset="-127"/>
              </a:rPr>
              <a:t> Source Coding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0" spc="-30" dirty="0" smtClean="0">
                <a:solidFill>
                  <a:srgbClr val="F09C2A"/>
                </a:solidFill>
                <a:latin typeface="+mj-lt"/>
                <a:ea typeface="나눔고딕" pitchFamily="50" charset="-127"/>
              </a:rPr>
              <a:t> Unit Testing</a:t>
            </a:r>
            <a:endParaRPr kumimoji="0" lang="en-US" sz="900" i="0" u="none" strike="noStrike" kern="0" cap="none" spc="-3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+mj-lt"/>
              <a:ea typeface="나눔고딕" pitchFamily="50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51551" y="2525197"/>
            <a:ext cx="1214446" cy="7786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0" spc="-30" dirty="0" smtClean="0">
                <a:solidFill>
                  <a:srgbClr val="D24132"/>
                </a:solidFill>
                <a:latin typeface="+mj-lt"/>
                <a:ea typeface="나눔고딕" pitchFamily="50" charset="-127"/>
              </a:rPr>
              <a:t> </a:t>
            </a:r>
            <a:r>
              <a:rPr kumimoji="0" lang="en-US" sz="1100" i="0" u="none" strike="noStrike" kern="0" cap="none" spc="-30" normalizeH="0" baseline="0" noProof="0" dirty="0" smtClean="0">
                <a:ln>
                  <a:noFill/>
                </a:ln>
                <a:solidFill>
                  <a:srgbClr val="D24132"/>
                </a:solidFill>
                <a:effectLst/>
                <a:uLnTx/>
                <a:uFillTx/>
                <a:latin typeface="+mj-lt"/>
                <a:ea typeface="나눔고딕" pitchFamily="50" charset="-127"/>
              </a:rPr>
              <a:t>Functional Testing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0" spc="-30" dirty="0" smtClean="0">
                <a:solidFill>
                  <a:srgbClr val="D24132"/>
                </a:solidFill>
                <a:latin typeface="+mj-lt"/>
                <a:ea typeface="나눔고딕" pitchFamily="50" charset="-127"/>
              </a:rPr>
              <a:t> System Testing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i="0" u="none" strike="noStrike" kern="0" cap="none" spc="-30" normalizeH="0" baseline="0" noProof="0" dirty="0" smtClean="0">
                <a:ln>
                  <a:noFill/>
                </a:ln>
                <a:solidFill>
                  <a:srgbClr val="D24132"/>
                </a:solidFill>
                <a:effectLst/>
                <a:uLnTx/>
                <a:uFillTx/>
                <a:latin typeface="+mj-lt"/>
                <a:ea typeface="나눔고딕" pitchFamily="50" charset="-127"/>
              </a:rPr>
              <a:t> User-Acceptance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kern="0" spc="-30" dirty="0" smtClean="0">
                <a:solidFill>
                  <a:srgbClr val="D24132"/>
                </a:solidFill>
                <a:latin typeface="+mj-lt"/>
                <a:ea typeface="나눔고딕" pitchFamily="50" charset="-127"/>
              </a:rPr>
              <a:t>  Testing</a:t>
            </a:r>
            <a:endParaRPr kumimoji="0" lang="en-US" sz="900" i="0" u="none" strike="noStrike" kern="0" cap="none" spc="-3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+mj-lt"/>
              <a:ea typeface="나눔고딕" pitchFamily="50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80311" y="2525197"/>
            <a:ext cx="1357322" cy="3724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i="0" u="none" strike="noStrike" kern="0" cap="none" spc="-30" normalizeH="0" baseline="0" noProof="0" dirty="0" smtClean="0">
                <a:ln>
                  <a:noFill/>
                </a:ln>
                <a:solidFill>
                  <a:srgbClr val="564266"/>
                </a:solidFill>
                <a:effectLst/>
                <a:uLnTx/>
                <a:uFillTx/>
                <a:latin typeface="+mj-lt"/>
                <a:ea typeface="나눔고딕" pitchFamily="50" charset="-127"/>
              </a:rPr>
              <a:t> Integration Build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0" spc="-30" dirty="0" smtClean="0">
                <a:solidFill>
                  <a:srgbClr val="564266"/>
                </a:solidFill>
                <a:latin typeface="+mj-lt"/>
                <a:ea typeface="나눔고딕" pitchFamily="50" charset="-127"/>
              </a:rPr>
              <a:t> Server Deployment</a:t>
            </a:r>
            <a:endParaRPr kumimoji="0" lang="en-US" sz="900" i="0" u="none" strike="noStrike" kern="0" cap="none" spc="-3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+mj-lt"/>
              <a:ea typeface="나눔고딕" pitchFamily="50" charset="-127"/>
            </a:endParaRPr>
          </a:p>
        </p:txBody>
      </p:sp>
      <p:sp>
        <p:nvSpPr>
          <p:cNvPr id="124" name="Rectangle 64"/>
          <p:cNvSpPr/>
          <p:nvPr/>
        </p:nvSpPr>
        <p:spPr>
          <a:xfrm>
            <a:off x="465140" y="1810817"/>
            <a:ext cx="1803758" cy="642943"/>
          </a:xfrm>
          <a:prstGeom prst="rect">
            <a:avLst/>
          </a:prstGeom>
          <a:solidFill>
            <a:srgbClr val="15A1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65"/>
          <p:cNvSpPr/>
          <p:nvPr/>
        </p:nvSpPr>
        <p:spPr>
          <a:xfrm>
            <a:off x="2271475" y="1810817"/>
            <a:ext cx="1546581" cy="642943"/>
          </a:xfrm>
          <a:prstGeom prst="rect">
            <a:avLst/>
          </a:prstGeom>
          <a:solidFill>
            <a:srgbClr val="9BBC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66"/>
          <p:cNvSpPr/>
          <p:nvPr/>
        </p:nvSpPr>
        <p:spPr>
          <a:xfrm>
            <a:off x="3816917" y="1810817"/>
            <a:ext cx="1908000" cy="642943"/>
          </a:xfrm>
          <a:prstGeom prst="rect">
            <a:avLst/>
          </a:prstGeom>
          <a:solidFill>
            <a:srgbClr val="F49D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67"/>
          <p:cNvSpPr/>
          <p:nvPr/>
        </p:nvSpPr>
        <p:spPr>
          <a:xfrm>
            <a:off x="5680113" y="1810817"/>
            <a:ext cx="1377511" cy="642943"/>
          </a:xfrm>
          <a:prstGeom prst="rect">
            <a:avLst/>
          </a:prstGeom>
          <a:solidFill>
            <a:srgbClr val="C039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72"/>
          <p:cNvSpPr/>
          <p:nvPr/>
        </p:nvSpPr>
        <p:spPr>
          <a:xfrm>
            <a:off x="7056486" y="1810817"/>
            <a:ext cx="1546581" cy="642943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1" name="그룹 281"/>
          <p:cNvGrpSpPr/>
          <p:nvPr/>
        </p:nvGrpSpPr>
        <p:grpSpPr>
          <a:xfrm>
            <a:off x="5507127" y="1972196"/>
            <a:ext cx="358725" cy="358725"/>
            <a:chOff x="5248950" y="3751756"/>
            <a:chExt cx="358725" cy="358725"/>
          </a:xfrm>
        </p:grpSpPr>
        <p:sp>
          <p:nvSpPr>
            <p:cNvPr id="153" name="Chord 6"/>
            <p:cNvSpPr/>
            <p:nvPr/>
          </p:nvSpPr>
          <p:spPr>
            <a:xfrm rot="13276931">
              <a:off x="5248950" y="3751756"/>
              <a:ext cx="358725" cy="358725"/>
            </a:xfrm>
            <a:prstGeom prst="chord">
              <a:avLst>
                <a:gd name="adj1" fmla="val 2700000"/>
                <a:gd name="adj2" fmla="val 14059399"/>
              </a:avLst>
            </a:prstGeom>
            <a:solidFill>
              <a:srgbClr val="F49D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endParaRPr lang="bg-BG" sz="1600" kern="0">
                <a:solidFill>
                  <a:srgbClr val="297F9D"/>
                </a:solidFill>
                <a:latin typeface="Calibri"/>
              </a:endParaRPr>
            </a:p>
          </p:txBody>
        </p:sp>
        <p:sp>
          <p:nvSpPr>
            <p:cNvPr id="155" name="Freeform 587"/>
            <p:cNvSpPr>
              <a:spLocks noEditPoints="1"/>
            </p:cNvSpPr>
            <p:nvPr/>
          </p:nvSpPr>
          <p:spPr bwMode="auto">
            <a:xfrm rot="13500000">
              <a:off x="5286053" y="3776609"/>
              <a:ext cx="299424" cy="300486"/>
            </a:xfrm>
            <a:custGeom>
              <a:avLst/>
              <a:gdLst>
                <a:gd name="T0" fmla="*/ 256 w 512"/>
                <a:gd name="T1" fmla="*/ 512 h 512"/>
                <a:gd name="T2" fmla="*/ 512 w 512"/>
                <a:gd name="T3" fmla="*/ 256 h 512"/>
                <a:gd name="T4" fmla="*/ 256 w 512"/>
                <a:gd name="T5" fmla="*/ 0 h 512"/>
                <a:gd name="T6" fmla="*/ 0 w 512"/>
                <a:gd name="T7" fmla="*/ 256 h 512"/>
                <a:gd name="T8" fmla="*/ 256 w 512"/>
                <a:gd name="T9" fmla="*/ 512 h 512"/>
                <a:gd name="T10" fmla="*/ 256 w 512"/>
                <a:gd name="T11" fmla="*/ 48 h 512"/>
                <a:gd name="T12" fmla="*/ 464 w 512"/>
                <a:gd name="T13" fmla="*/ 256 h 512"/>
                <a:gd name="T14" fmla="*/ 256 w 512"/>
                <a:gd name="T15" fmla="*/ 464 h 512"/>
                <a:gd name="T16" fmla="*/ 48 w 512"/>
                <a:gd name="T17" fmla="*/ 256 h 512"/>
                <a:gd name="T18" fmla="*/ 256 w 512"/>
                <a:gd name="T19" fmla="*/ 48 h 512"/>
                <a:gd name="T20" fmla="*/ 320 w 512"/>
                <a:gd name="T21" fmla="*/ 384 h 512"/>
                <a:gd name="T22" fmla="*/ 352 w 512"/>
                <a:gd name="T23" fmla="*/ 352 h 512"/>
                <a:gd name="T24" fmla="*/ 320 w 512"/>
                <a:gd name="T25" fmla="*/ 320 h 512"/>
                <a:gd name="T26" fmla="*/ 237 w 512"/>
                <a:gd name="T27" fmla="*/ 320 h 512"/>
                <a:gd name="T28" fmla="*/ 375 w 512"/>
                <a:gd name="T29" fmla="*/ 183 h 512"/>
                <a:gd name="T30" fmla="*/ 375 w 512"/>
                <a:gd name="T31" fmla="*/ 137 h 512"/>
                <a:gd name="T32" fmla="*/ 352 w 512"/>
                <a:gd name="T33" fmla="*/ 128 h 512"/>
                <a:gd name="T34" fmla="*/ 329 w 512"/>
                <a:gd name="T35" fmla="*/ 137 h 512"/>
                <a:gd name="T36" fmla="*/ 192 w 512"/>
                <a:gd name="T37" fmla="*/ 275 h 512"/>
                <a:gd name="T38" fmla="*/ 192 w 512"/>
                <a:gd name="T39" fmla="*/ 192 h 512"/>
                <a:gd name="T40" fmla="*/ 160 w 512"/>
                <a:gd name="T41" fmla="*/ 160 h 512"/>
                <a:gd name="T42" fmla="*/ 128 w 512"/>
                <a:gd name="T43" fmla="*/ 192 h 512"/>
                <a:gd name="T44" fmla="*/ 128 w 512"/>
                <a:gd name="T45" fmla="*/ 384 h 512"/>
                <a:gd name="T46" fmla="*/ 320 w 512"/>
                <a:gd name="T47" fmla="*/ 38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512"/>
                  </a:move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lose/>
                  <a:moveTo>
                    <a:pt x="256" y="48"/>
                  </a:moveTo>
                  <a:cubicBezTo>
                    <a:pt x="371" y="48"/>
                    <a:pt x="464" y="141"/>
                    <a:pt x="464" y="256"/>
                  </a:cubicBezTo>
                  <a:cubicBezTo>
                    <a:pt x="464" y="371"/>
                    <a:pt x="371" y="464"/>
                    <a:pt x="256" y="464"/>
                  </a:cubicBezTo>
                  <a:cubicBezTo>
                    <a:pt x="141" y="464"/>
                    <a:pt x="48" y="371"/>
                    <a:pt x="48" y="256"/>
                  </a:cubicBezTo>
                  <a:cubicBezTo>
                    <a:pt x="48" y="141"/>
                    <a:pt x="141" y="48"/>
                    <a:pt x="256" y="48"/>
                  </a:cubicBezTo>
                  <a:close/>
                  <a:moveTo>
                    <a:pt x="320" y="384"/>
                  </a:moveTo>
                  <a:cubicBezTo>
                    <a:pt x="338" y="384"/>
                    <a:pt x="352" y="370"/>
                    <a:pt x="352" y="352"/>
                  </a:cubicBezTo>
                  <a:cubicBezTo>
                    <a:pt x="352" y="334"/>
                    <a:pt x="338" y="320"/>
                    <a:pt x="320" y="320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87" y="170"/>
                    <a:pt x="387" y="150"/>
                    <a:pt x="375" y="137"/>
                  </a:cubicBezTo>
                  <a:cubicBezTo>
                    <a:pt x="368" y="131"/>
                    <a:pt x="360" y="128"/>
                    <a:pt x="352" y="128"/>
                  </a:cubicBezTo>
                  <a:cubicBezTo>
                    <a:pt x="344" y="128"/>
                    <a:pt x="336" y="131"/>
                    <a:pt x="329" y="137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74"/>
                    <a:pt x="178" y="160"/>
                    <a:pt x="160" y="160"/>
                  </a:cubicBezTo>
                  <a:cubicBezTo>
                    <a:pt x="142" y="160"/>
                    <a:pt x="128" y="174"/>
                    <a:pt x="128" y="192"/>
                  </a:cubicBezTo>
                  <a:cubicBezTo>
                    <a:pt x="128" y="384"/>
                    <a:pt x="128" y="384"/>
                    <a:pt x="128" y="384"/>
                  </a:cubicBezTo>
                  <a:lnTo>
                    <a:pt x="320" y="384"/>
                  </a:lnTo>
                  <a:close/>
                </a:path>
              </a:pathLst>
            </a:cu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endParaRPr lang="en-US" sz="1600" kern="0">
                <a:solidFill>
                  <a:srgbClr val="297F9D"/>
                </a:solidFill>
                <a:latin typeface="Calibri"/>
              </a:endParaRPr>
            </a:p>
          </p:txBody>
        </p:sp>
      </p:grpSp>
      <p:grpSp>
        <p:nvGrpSpPr>
          <p:cNvPr id="157" name="그룹 280"/>
          <p:cNvGrpSpPr/>
          <p:nvPr/>
        </p:nvGrpSpPr>
        <p:grpSpPr>
          <a:xfrm>
            <a:off x="3642355" y="1972196"/>
            <a:ext cx="358725" cy="358725"/>
            <a:chOff x="3603721" y="3744721"/>
            <a:chExt cx="358725" cy="358725"/>
          </a:xfrm>
        </p:grpSpPr>
        <p:sp>
          <p:nvSpPr>
            <p:cNvPr id="159" name="Chord 76"/>
            <p:cNvSpPr/>
            <p:nvPr/>
          </p:nvSpPr>
          <p:spPr>
            <a:xfrm rot="13276931">
              <a:off x="3603721" y="3744721"/>
              <a:ext cx="358725" cy="358725"/>
            </a:xfrm>
            <a:prstGeom prst="chord">
              <a:avLst>
                <a:gd name="adj1" fmla="val 2700000"/>
                <a:gd name="adj2" fmla="val 14059399"/>
              </a:avLst>
            </a:prstGeom>
            <a:solidFill>
              <a:srgbClr val="9BBC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587"/>
            <p:cNvSpPr>
              <a:spLocks noEditPoints="1"/>
            </p:cNvSpPr>
            <p:nvPr/>
          </p:nvSpPr>
          <p:spPr bwMode="auto">
            <a:xfrm rot="13500000">
              <a:off x="3634257" y="3776609"/>
              <a:ext cx="299424" cy="300486"/>
            </a:xfrm>
            <a:custGeom>
              <a:avLst/>
              <a:gdLst>
                <a:gd name="T0" fmla="*/ 256 w 512"/>
                <a:gd name="T1" fmla="*/ 512 h 512"/>
                <a:gd name="T2" fmla="*/ 512 w 512"/>
                <a:gd name="T3" fmla="*/ 256 h 512"/>
                <a:gd name="T4" fmla="*/ 256 w 512"/>
                <a:gd name="T5" fmla="*/ 0 h 512"/>
                <a:gd name="T6" fmla="*/ 0 w 512"/>
                <a:gd name="T7" fmla="*/ 256 h 512"/>
                <a:gd name="T8" fmla="*/ 256 w 512"/>
                <a:gd name="T9" fmla="*/ 512 h 512"/>
                <a:gd name="T10" fmla="*/ 256 w 512"/>
                <a:gd name="T11" fmla="*/ 48 h 512"/>
                <a:gd name="T12" fmla="*/ 464 w 512"/>
                <a:gd name="T13" fmla="*/ 256 h 512"/>
                <a:gd name="T14" fmla="*/ 256 w 512"/>
                <a:gd name="T15" fmla="*/ 464 h 512"/>
                <a:gd name="T16" fmla="*/ 48 w 512"/>
                <a:gd name="T17" fmla="*/ 256 h 512"/>
                <a:gd name="T18" fmla="*/ 256 w 512"/>
                <a:gd name="T19" fmla="*/ 48 h 512"/>
                <a:gd name="T20" fmla="*/ 320 w 512"/>
                <a:gd name="T21" fmla="*/ 384 h 512"/>
                <a:gd name="T22" fmla="*/ 352 w 512"/>
                <a:gd name="T23" fmla="*/ 352 h 512"/>
                <a:gd name="T24" fmla="*/ 320 w 512"/>
                <a:gd name="T25" fmla="*/ 320 h 512"/>
                <a:gd name="T26" fmla="*/ 237 w 512"/>
                <a:gd name="T27" fmla="*/ 320 h 512"/>
                <a:gd name="T28" fmla="*/ 375 w 512"/>
                <a:gd name="T29" fmla="*/ 183 h 512"/>
                <a:gd name="T30" fmla="*/ 375 w 512"/>
                <a:gd name="T31" fmla="*/ 137 h 512"/>
                <a:gd name="T32" fmla="*/ 352 w 512"/>
                <a:gd name="T33" fmla="*/ 128 h 512"/>
                <a:gd name="T34" fmla="*/ 329 w 512"/>
                <a:gd name="T35" fmla="*/ 137 h 512"/>
                <a:gd name="T36" fmla="*/ 192 w 512"/>
                <a:gd name="T37" fmla="*/ 275 h 512"/>
                <a:gd name="T38" fmla="*/ 192 w 512"/>
                <a:gd name="T39" fmla="*/ 192 h 512"/>
                <a:gd name="T40" fmla="*/ 160 w 512"/>
                <a:gd name="T41" fmla="*/ 160 h 512"/>
                <a:gd name="T42" fmla="*/ 128 w 512"/>
                <a:gd name="T43" fmla="*/ 192 h 512"/>
                <a:gd name="T44" fmla="*/ 128 w 512"/>
                <a:gd name="T45" fmla="*/ 384 h 512"/>
                <a:gd name="T46" fmla="*/ 320 w 512"/>
                <a:gd name="T47" fmla="*/ 38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512"/>
                  </a:move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lose/>
                  <a:moveTo>
                    <a:pt x="256" y="48"/>
                  </a:moveTo>
                  <a:cubicBezTo>
                    <a:pt x="371" y="48"/>
                    <a:pt x="464" y="141"/>
                    <a:pt x="464" y="256"/>
                  </a:cubicBezTo>
                  <a:cubicBezTo>
                    <a:pt x="464" y="371"/>
                    <a:pt x="371" y="464"/>
                    <a:pt x="256" y="464"/>
                  </a:cubicBezTo>
                  <a:cubicBezTo>
                    <a:pt x="141" y="464"/>
                    <a:pt x="48" y="371"/>
                    <a:pt x="48" y="256"/>
                  </a:cubicBezTo>
                  <a:cubicBezTo>
                    <a:pt x="48" y="141"/>
                    <a:pt x="141" y="48"/>
                    <a:pt x="256" y="48"/>
                  </a:cubicBezTo>
                  <a:close/>
                  <a:moveTo>
                    <a:pt x="320" y="384"/>
                  </a:moveTo>
                  <a:cubicBezTo>
                    <a:pt x="338" y="384"/>
                    <a:pt x="352" y="370"/>
                    <a:pt x="352" y="352"/>
                  </a:cubicBezTo>
                  <a:cubicBezTo>
                    <a:pt x="352" y="334"/>
                    <a:pt x="338" y="320"/>
                    <a:pt x="320" y="320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87" y="170"/>
                    <a:pt x="387" y="150"/>
                    <a:pt x="375" y="137"/>
                  </a:cubicBezTo>
                  <a:cubicBezTo>
                    <a:pt x="368" y="131"/>
                    <a:pt x="360" y="128"/>
                    <a:pt x="352" y="128"/>
                  </a:cubicBezTo>
                  <a:cubicBezTo>
                    <a:pt x="344" y="128"/>
                    <a:pt x="336" y="131"/>
                    <a:pt x="329" y="137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74"/>
                    <a:pt x="178" y="160"/>
                    <a:pt x="160" y="160"/>
                  </a:cubicBezTo>
                  <a:cubicBezTo>
                    <a:pt x="142" y="160"/>
                    <a:pt x="128" y="174"/>
                    <a:pt x="128" y="192"/>
                  </a:cubicBezTo>
                  <a:cubicBezTo>
                    <a:pt x="128" y="384"/>
                    <a:pt x="128" y="384"/>
                    <a:pt x="128" y="384"/>
                  </a:cubicBezTo>
                  <a:lnTo>
                    <a:pt x="320" y="384"/>
                  </a:lnTo>
                  <a:close/>
                </a:path>
              </a:pathLst>
            </a:custGeom>
            <a:solidFill>
              <a:srgbClr val="F49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2" name="그룹 282"/>
          <p:cNvGrpSpPr/>
          <p:nvPr/>
        </p:nvGrpSpPr>
        <p:grpSpPr>
          <a:xfrm>
            <a:off x="6888262" y="1972196"/>
            <a:ext cx="358725" cy="358725"/>
            <a:chOff x="6821295" y="3744719"/>
            <a:chExt cx="358725" cy="358725"/>
          </a:xfrm>
        </p:grpSpPr>
        <p:sp>
          <p:nvSpPr>
            <p:cNvPr id="163" name="Chord 83"/>
            <p:cNvSpPr/>
            <p:nvPr/>
          </p:nvSpPr>
          <p:spPr>
            <a:xfrm rot="13276931">
              <a:off x="6821295" y="3744719"/>
              <a:ext cx="358725" cy="358725"/>
            </a:xfrm>
            <a:prstGeom prst="chord">
              <a:avLst>
                <a:gd name="adj1" fmla="val 2700000"/>
                <a:gd name="adj2" fmla="val 14059399"/>
              </a:avLst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587"/>
            <p:cNvSpPr>
              <a:spLocks noEditPoints="1"/>
            </p:cNvSpPr>
            <p:nvPr/>
          </p:nvSpPr>
          <p:spPr bwMode="auto">
            <a:xfrm rot="13500000">
              <a:off x="6848965" y="3772893"/>
              <a:ext cx="299424" cy="300486"/>
            </a:xfrm>
            <a:custGeom>
              <a:avLst/>
              <a:gdLst>
                <a:gd name="T0" fmla="*/ 256 w 512"/>
                <a:gd name="T1" fmla="*/ 512 h 512"/>
                <a:gd name="T2" fmla="*/ 512 w 512"/>
                <a:gd name="T3" fmla="*/ 256 h 512"/>
                <a:gd name="T4" fmla="*/ 256 w 512"/>
                <a:gd name="T5" fmla="*/ 0 h 512"/>
                <a:gd name="T6" fmla="*/ 0 w 512"/>
                <a:gd name="T7" fmla="*/ 256 h 512"/>
                <a:gd name="T8" fmla="*/ 256 w 512"/>
                <a:gd name="T9" fmla="*/ 512 h 512"/>
                <a:gd name="T10" fmla="*/ 256 w 512"/>
                <a:gd name="T11" fmla="*/ 48 h 512"/>
                <a:gd name="T12" fmla="*/ 464 w 512"/>
                <a:gd name="T13" fmla="*/ 256 h 512"/>
                <a:gd name="T14" fmla="*/ 256 w 512"/>
                <a:gd name="T15" fmla="*/ 464 h 512"/>
                <a:gd name="T16" fmla="*/ 48 w 512"/>
                <a:gd name="T17" fmla="*/ 256 h 512"/>
                <a:gd name="T18" fmla="*/ 256 w 512"/>
                <a:gd name="T19" fmla="*/ 48 h 512"/>
                <a:gd name="T20" fmla="*/ 320 w 512"/>
                <a:gd name="T21" fmla="*/ 384 h 512"/>
                <a:gd name="T22" fmla="*/ 352 w 512"/>
                <a:gd name="T23" fmla="*/ 352 h 512"/>
                <a:gd name="T24" fmla="*/ 320 w 512"/>
                <a:gd name="T25" fmla="*/ 320 h 512"/>
                <a:gd name="T26" fmla="*/ 237 w 512"/>
                <a:gd name="T27" fmla="*/ 320 h 512"/>
                <a:gd name="T28" fmla="*/ 375 w 512"/>
                <a:gd name="T29" fmla="*/ 183 h 512"/>
                <a:gd name="T30" fmla="*/ 375 w 512"/>
                <a:gd name="T31" fmla="*/ 137 h 512"/>
                <a:gd name="T32" fmla="*/ 352 w 512"/>
                <a:gd name="T33" fmla="*/ 128 h 512"/>
                <a:gd name="T34" fmla="*/ 329 w 512"/>
                <a:gd name="T35" fmla="*/ 137 h 512"/>
                <a:gd name="T36" fmla="*/ 192 w 512"/>
                <a:gd name="T37" fmla="*/ 275 h 512"/>
                <a:gd name="T38" fmla="*/ 192 w 512"/>
                <a:gd name="T39" fmla="*/ 192 h 512"/>
                <a:gd name="T40" fmla="*/ 160 w 512"/>
                <a:gd name="T41" fmla="*/ 160 h 512"/>
                <a:gd name="T42" fmla="*/ 128 w 512"/>
                <a:gd name="T43" fmla="*/ 192 h 512"/>
                <a:gd name="T44" fmla="*/ 128 w 512"/>
                <a:gd name="T45" fmla="*/ 384 h 512"/>
                <a:gd name="T46" fmla="*/ 320 w 512"/>
                <a:gd name="T47" fmla="*/ 38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512"/>
                  </a:move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lose/>
                  <a:moveTo>
                    <a:pt x="256" y="48"/>
                  </a:moveTo>
                  <a:cubicBezTo>
                    <a:pt x="371" y="48"/>
                    <a:pt x="464" y="141"/>
                    <a:pt x="464" y="256"/>
                  </a:cubicBezTo>
                  <a:cubicBezTo>
                    <a:pt x="464" y="371"/>
                    <a:pt x="371" y="464"/>
                    <a:pt x="256" y="464"/>
                  </a:cubicBezTo>
                  <a:cubicBezTo>
                    <a:pt x="141" y="464"/>
                    <a:pt x="48" y="371"/>
                    <a:pt x="48" y="256"/>
                  </a:cubicBezTo>
                  <a:cubicBezTo>
                    <a:pt x="48" y="141"/>
                    <a:pt x="141" y="48"/>
                    <a:pt x="256" y="48"/>
                  </a:cubicBezTo>
                  <a:close/>
                  <a:moveTo>
                    <a:pt x="320" y="384"/>
                  </a:moveTo>
                  <a:cubicBezTo>
                    <a:pt x="338" y="384"/>
                    <a:pt x="352" y="370"/>
                    <a:pt x="352" y="352"/>
                  </a:cubicBezTo>
                  <a:cubicBezTo>
                    <a:pt x="352" y="334"/>
                    <a:pt x="338" y="320"/>
                    <a:pt x="320" y="320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87" y="170"/>
                    <a:pt x="387" y="150"/>
                    <a:pt x="375" y="137"/>
                  </a:cubicBezTo>
                  <a:cubicBezTo>
                    <a:pt x="368" y="131"/>
                    <a:pt x="360" y="128"/>
                    <a:pt x="352" y="128"/>
                  </a:cubicBezTo>
                  <a:cubicBezTo>
                    <a:pt x="344" y="128"/>
                    <a:pt x="336" y="131"/>
                    <a:pt x="329" y="137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74"/>
                    <a:pt x="178" y="160"/>
                    <a:pt x="160" y="160"/>
                  </a:cubicBezTo>
                  <a:cubicBezTo>
                    <a:pt x="142" y="160"/>
                    <a:pt x="128" y="174"/>
                    <a:pt x="128" y="192"/>
                  </a:cubicBezTo>
                  <a:cubicBezTo>
                    <a:pt x="128" y="384"/>
                    <a:pt x="128" y="384"/>
                    <a:pt x="128" y="384"/>
                  </a:cubicBezTo>
                  <a:lnTo>
                    <a:pt x="320" y="384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5" name="Rectangle 98"/>
          <p:cNvSpPr/>
          <p:nvPr/>
        </p:nvSpPr>
        <p:spPr>
          <a:xfrm>
            <a:off x="679453" y="1963219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noProof="0" smtClean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kumimoji="0" lang="bg-BG" sz="1400" b="1" i="0" u="none" strike="noStrike" kern="0" cap="none" spc="-50" normalizeH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6" name="Rectangle 99"/>
          <p:cNvSpPr/>
          <p:nvPr/>
        </p:nvSpPr>
        <p:spPr>
          <a:xfrm>
            <a:off x="2436828" y="1963219"/>
            <a:ext cx="1214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noProof="0" smtClean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Design</a:t>
            </a:r>
            <a:endParaRPr kumimoji="0" lang="bg-BG" sz="1400" b="1" i="0" u="none" strike="noStrike" kern="0" cap="none" spc="-50" normalizeH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7" name="Rectangle 100"/>
          <p:cNvSpPr/>
          <p:nvPr/>
        </p:nvSpPr>
        <p:spPr>
          <a:xfrm>
            <a:off x="3965601" y="1963219"/>
            <a:ext cx="1571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noProof="0" smtClean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Implementation</a:t>
            </a:r>
            <a:endParaRPr kumimoji="0" lang="bg-BG" sz="1400" b="1" i="0" u="none" strike="noStrike" kern="0" cap="none" spc="-50" normalizeH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8" name="Rectangle 101"/>
          <p:cNvSpPr/>
          <p:nvPr/>
        </p:nvSpPr>
        <p:spPr>
          <a:xfrm>
            <a:off x="5722976" y="1963219"/>
            <a:ext cx="114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spc="-50" smtClean="0">
                <a:solidFill>
                  <a:srgbClr val="FAFAFA"/>
                </a:solidFill>
                <a:latin typeface="+mj-lt"/>
              </a:rPr>
              <a:t>Test</a:t>
            </a:r>
            <a:endParaRPr kumimoji="0" lang="bg-BG" sz="1400" b="1" i="0" u="none" strike="noStrike" kern="0" cap="none" spc="-50" normalizeH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9" name="Rectangle 102"/>
          <p:cNvSpPr/>
          <p:nvPr/>
        </p:nvSpPr>
        <p:spPr>
          <a:xfrm>
            <a:off x="7294612" y="1963219"/>
            <a:ext cx="1214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noProof="0" smtClean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Deploy</a:t>
            </a:r>
            <a:endParaRPr kumimoji="0" lang="bg-BG" sz="1400" b="1" i="0" u="none" strike="noStrike" kern="0" cap="none" spc="-50" normalizeH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70" name="그룹 279"/>
          <p:cNvGrpSpPr/>
          <p:nvPr/>
        </p:nvGrpSpPr>
        <p:grpSpPr>
          <a:xfrm>
            <a:off x="2101916" y="1972196"/>
            <a:ext cx="358725" cy="358725"/>
            <a:chOff x="2034241" y="3751756"/>
            <a:chExt cx="358725" cy="358725"/>
          </a:xfrm>
        </p:grpSpPr>
        <p:sp>
          <p:nvSpPr>
            <p:cNvPr id="171" name="Chord 6"/>
            <p:cNvSpPr/>
            <p:nvPr/>
          </p:nvSpPr>
          <p:spPr>
            <a:xfrm rot="13276931">
              <a:off x="2034241" y="3751756"/>
              <a:ext cx="358725" cy="358725"/>
            </a:xfrm>
            <a:prstGeom prst="chord">
              <a:avLst>
                <a:gd name="adj1" fmla="val 2700000"/>
                <a:gd name="adj2" fmla="val 14059399"/>
              </a:avLst>
            </a:prstGeom>
            <a:solidFill>
              <a:srgbClr val="15A1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endParaRPr lang="bg-BG" sz="1600" kern="0">
                <a:solidFill>
                  <a:srgbClr val="297F9D"/>
                </a:solidFill>
                <a:latin typeface="Calibri"/>
              </a:endParaRPr>
            </a:p>
          </p:txBody>
        </p:sp>
        <p:sp>
          <p:nvSpPr>
            <p:cNvPr id="172" name="Freeform 587"/>
            <p:cNvSpPr>
              <a:spLocks noEditPoints="1"/>
            </p:cNvSpPr>
            <p:nvPr/>
          </p:nvSpPr>
          <p:spPr bwMode="auto">
            <a:xfrm rot="13500000">
              <a:off x="2062620" y="3776609"/>
              <a:ext cx="299424" cy="300486"/>
            </a:xfrm>
            <a:custGeom>
              <a:avLst/>
              <a:gdLst>
                <a:gd name="T0" fmla="*/ 256 w 512"/>
                <a:gd name="T1" fmla="*/ 512 h 512"/>
                <a:gd name="T2" fmla="*/ 512 w 512"/>
                <a:gd name="T3" fmla="*/ 256 h 512"/>
                <a:gd name="T4" fmla="*/ 256 w 512"/>
                <a:gd name="T5" fmla="*/ 0 h 512"/>
                <a:gd name="T6" fmla="*/ 0 w 512"/>
                <a:gd name="T7" fmla="*/ 256 h 512"/>
                <a:gd name="T8" fmla="*/ 256 w 512"/>
                <a:gd name="T9" fmla="*/ 512 h 512"/>
                <a:gd name="T10" fmla="*/ 256 w 512"/>
                <a:gd name="T11" fmla="*/ 48 h 512"/>
                <a:gd name="T12" fmla="*/ 464 w 512"/>
                <a:gd name="T13" fmla="*/ 256 h 512"/>
                <a:gd name="T14" fmla="*/ 256 w 512"/>
                <a:gd name="T15" fmla="*/ 464 h 512"/>
                <a:gd name="T16" fmla="*/ 48 w 512"/>
                <a:gd name="T17" fmla="*/ 256 h 512"/>
                <a:gd name="T18" fmla="*/ 256 w 512"/>
                <a:gd name="T19" fmla="*/ 48 h 512"/>
                <a:gd name="T20" fmla="*/ 320 w 512"/>
                <a:gd name="T21" fmla="*/ 384 h 512"/>
                <a:gd name="T22" fmla="*/ 352 w 512"/>
                <a:gd name="T23" fmla="*/ 352 h 512"/>
                <a:gd name="T24" fmla="*/ 320 w 512"/>
                <a:gd name="T25" fmla="*/ 320 h 512"/>
                <a:gd name="T26" fmla="*/ 237 w 512"/>
                <a:gd name="T27" fmla="*/ 320 h 512"/>
                <a:gd name="T28" fmla="*/ 375 w 512"/>
                <a:gd name="T29" fmla="*/ 183 h 512"/>
                <a:gd name="T30" fmla="*/ 375 w 512"/>
                <a:gd name="T31" fmla="*/ 137 h 512"/>
                <a:gd name="T32" fmla="*/ 352 w 512"/>
                <a:gd name="T33" fmla="*/ 128 h 512"/>
                <a:gd name="T34" fmla="*/ 329 w 512"/>
                <a:gd name="T35" fmla="*/ 137 h 512"/>
                <a:gd name="T36" fmla="*/ 192 w 512"/>
                <a:gd name="T37" fmla="*/ 275 h 512"/>
                <a:gd name="T38" fmla="*/ 192 w 512"/>
                <a:gd name="T39" fmla="*/ 192 h 512"/>
                <a:gd name="T40" fmla="*/ 160 w 512"/>
                <a:gd name="T41" fmla="*/ 160 h 512"/>
                <a:gd name="T42" fmla="*/ 128 w 512"/>
                <a:gd name="T43" fmla="*/ 192 h 512"/>
                <a:gd name="T44" fmla="*/ 128 w 512"/>
                <a:gd name="T45" fmla="*/ 384 h 512"/>
                <a:gd name="T46" fmla="*/ 320 w 512"/>
                <a:gd name="T47" fmla="*/ 38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512"/>
                  </a:move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lose/>
                  <a:moveTo>
                    <a:pt x="256" y="48"/>
                  </a:moveTo>
                  <a:cubicBezTo>
                    <a:pt x="371" y="48"/>
                    <a:pt x="464" y="141"/>
                    <a:pt x="464" y="256"/>
                  </a:cubicBezTo>
                  <a:cubicBezTo>
                    <a:pt x="464" y="371"/>
                    <a:pt x="371" y="464"/>
                    <a:pt x="256" y="464"/>
                  </a:cubicBezTo>
                  <a:cubicBezTo>
                    <a:pt x="141" y="464"/>
                    <a:pt x="48" y="371"/>
                    <a:pt x="48" y="256"/>
                  </a:cubicBezTo>
                  <a:cubicBezTo>
                    <a:pt x="48" y="141"/>
                    <a:pt x="141" y="48"/>
                    <a:pt x="256" y="48"/>
                  </a:cubicBezTo>
                  <a:close/>
                  <a:moveTo>
                    <a:pt x="320" y="384"/>
                  </a:moveTo>
                  <a:cubicBezTo>
                    <a:pt x="338" y="384"/>
                    <a:pt x="352" y="370"/>
                    <a:pt x="352" y="352"/>
                  </a:cubicBezTo>
                  <a:cubicBezTo>
                    <a:pt x="352" y="334"/>
                    <a:pt x="338" y="320"/>
                    <a:pt x="320" y="320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87" y="170"/>
                    <a:pt x="387" y="150"/>
                    <a:pt x="375" y="137"/>
                  </a:cubicBezTo>
                  <a:cubicBezTo>
                    <a:pt x="368" y="131"/>
                    <a:pt x="360" y="128"/>
                    <a:pt x="352" y="128"/>
                  </a:cubicBezTo>
                  <a:cubicBezTo>
                    <a:pt x="344" y="128"/>
                    <a:pt x="336" y="131"/>
                    <a:pt x="329" y="137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74"/>
                    <a:pt x="178" y="160"/>
                    <a:pt x="160" y="160"/>
                  </a:cubicBezTo>
                  <a:cubicBezTo>
                    <a:pt x="142" y="160"/>
                    <a:pt x="128" y="174"/>
                    <a:pt x="128" y="192"/>
                  </a:cubicBezTo>
                  <a:cubicBezTo>
                    <a:pt x="128" y="384"/>
                    <a:pt x="128" y="384"/>
                    <a:pt x="128" y="384"/>
                  </a:cubicBezTo>
                  <a:lnTo>
                    <a:pt x="320" y="384"/>
                  </a:lnTo>
                  <a:close/>
                </a:path>
              </a:pathLst>
            </a:custGeom>
            <a:solidFill>
              <a:srgbClr val="9BBC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endParaRPr lang="en-US" sz="1600" kern="0">
                <a:solidFill>
                  <a:srgbClr val="297F9D"/>
                </a:solidFill>
                <a:latin typeface="Calibri"/>
              </a:endParaRPr>
            </a:p>
          </p:txBody>
        </p:sp>
      </p:grpSp>
      <p:sp>
        <p:nvSpPr>
          <p:cNvPr id="173" name="Rounded Rectangle 77"/>
          <p:cNvSpPr/>
          <p:nvPr/>
        </p:nvSpPr>
        <p:spPr>
          <a:xfrm>
            <a:off x="179387" y="1468847"/>
            <a:ext cx="8786874" cy="2000264"/>
          </a:xfrm>
          <a:prstGeom prst="roundRect">
            <a:avLst>
              <a:gd name="adj" fmla="val 14638"/>
            </a:avLst>
          </a:prstGeom>
          <a:noFill/>
          <a:ln w="19050" cap="flat" cmpd="sng" algn="ctr">
            <a:solidFill>
              <a:srgbClr val="262626">
                <a:lumMod val="50000"/>
                <a:lumOff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174" name="Right Arrow 79"/>
          <p:cNvSpPr/>
          <p:nvPr/>
        </p:nvSpPr>
        <p:spPr>
          <a:xfrm>
            <a:off x="1322395" y="1245011"/>
            <a:ext cx="1239010" cy="457200"/>
          </a:xfrm>
          <a:prstGeom prst="rightArrow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175" name="Right Arrow 80"/>
          <p:cNvSpPr/>
          <p:nvPr/>
        </p:nvSpPr>
        <p:spPr>
          <a:xfrm rot="10800000">
            <a:off x="7108873" y="3235747"/>
            <a:ext cx="1239010" cy="457200"/>
          </a:xfrm>
          <a:prstGeom prst="rightArrow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367762" y="3378623"/>
            <a:ext cx="866810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en-US" sz="1050" b="1" kern="0" smtClean="0">
                <a:solidFill>
                  <a:schemeClr val="bg1"/>
                </a:solidFill>
              </a:rPr>
              <a:t>Monitoring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389219" y="1387884"/>
            <a:ext cx="866810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en-US" sz="1050" b="1" kern="0" smtClean="0">
                <a:solidFill>
                  <a:schemeClr val="bg1"/>
                </a:solidFill>
              </a:rPr>
              <a:t>Monitoring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8" name="Right Arrow 79"/>
          <p:cNvSpPr/>
          <p:nvPr/>
        </p:nvSpPr>
        <p:spPr>
          <a:xfrm>
            <a:off x="4298227" y="1245011"/>
            <a:ext cx="1239010" cy="457200"/>
          </a:xfrm>
          <a:prstGeom prst="rightArrow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+mn-ea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365051" y="1387884"/>
            <a:ext cx="866810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en-US" sz="1050" b="1" kern="0" smtClean="0">
                <a:solidFill>
                  <a:schemeClr val="bg1"/>
                </a:solidFill>
              </a:rPr>
              <a:t>Monitoring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80" name="Straight Connector 21"/>
          <p:cNvCxnSpPr/>
          <p:nvPr/>
        </p:nvCxnSpPr>
        <p:spPr>
          <a:xfrm>
            <a:off x="465139" y="4040615"/>
            <a:ext cx="2500330" cy="158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Straight Connector 21"/>
          <p:cNvCxnSpPr/>
          <p:nvPr/>
        </p:nvCxnSpPr>
        <p:spPr>
          <a:xfrm>
            <a:off x="6352873" y="4040615"/>
            <a:ext cx="756000" cy="158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2" name="Straight Connector 21"/>
          <p:cNvCxnSpPr/>
          <p:nvPr/>
        </p:nvCxnSpPr>
        <p:spPr>
          <a:xfrm>
            <a:off x="2984519" y="4610531"/>
            <a:ext cx="4140000" cy="15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21"/>
          <p:cNvCxnSpPr/>
          <p:nvPr/>
        </p:nvCxnSpPr>
        <p:spPr>
          <a:xfrm>
            <a:off x="7169071" y="4612119"/>
            <a:ext cx="1440000" cy="15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4" name="Round Same Side Corner Rectangle 55"/>
          <p:cNvSpPr/>
          <p:nvPr/>
        </p:nvSpPr>
        <p:spPr>
          <a:xfrm rot="5400000">
            <a:off x="1418577" y="2836301"/>
            <a:ext cx="285752" cy="1980000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ectangle 58"/>
          <p:cNvSpPr/>
          <p:nvPr/>
        </p:nvSpPr>
        <p:spPr>
          <a:xfrm>
            <a:off x="679453" y="3683425"/>
            <a:ext cx="1714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Operation </a:t>
            </a:r>
            <a:r>
              <a:rPr lang="en-US" sz="1400" kern="0" smtClean="0">
                <a:solidFill>
                  <a:schemeClr val="accent5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6" name="그룹 312"/>
          <p:cNvGrpSpPr/>
          <p:nvPr/>
        </p:nvGrpSpPr>
        <p:grpSpPr>
          <a:xfrm>
            <a:off x="7180311" y="4040615"/>
            <a:ext cx="1368000" cy="500067"/>
            <a:chOff x="6438519" y="2614608"/>
            <a:chExt cx="1697145" cy="500067"/>
          </a:xfrm>
        </p:grpSpPr>
        <p:sp>
          <p:nvSpPr>
            <p:cNvPr id="187" name="Round Same Side Corner Rectangle 68"/>
            <p:cNvSpPr/>
            <p:nvPr/>
          </p:nvSpPr>
          <p:spPr>
            <a:xfrm rot="5400000">
              <a:off x="7037057" y="2016070"/>
              <a:ext cx="500067" cy="1697143"/>
            </a:xfrm>
            <a:prstGeom prst="round2SameRect">
              <a:avLst>
                <a:gd name="adj1" fmla="val 33031"/>
                <a:gd name="adj2" fmla="val 2697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Rectangle 72"/>
            <p:cNvSpPr/>
            <p:nvPr/>
          </p:nvSpPr>
          <p:spPr>
            <a:xfrm>
              <a:off x="6438522" y="2643182"/>
              <a:ext cx="16971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Infrastructure</a:t>
              </a:r>
              <a:r>
                <a:rPr kumimoji="0" lang="en-US" sz="1100" b="0" i="0" u="none" strike="noStrike" kern="0" cap="none" spc="0" normalizeH="0" noProof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noProof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Operation Support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189" name="Straight Connector 21"/>
          <p:cNvCxnSpPr/>
          <p:nvPr/>
        </p:nvCxnSpPr>
        <p:spPr>
          <a:xfrm>
            <a:off x="2984519" y="4040615"/>
            <a:ext cx="3348000" cy="1588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0" name="Round Same Side Corner Rectangle 55"/>
          <p:cNvSpPr/>
          <p:nvPr/>
        </p:nvSpPr>
        <p:spPr>
          <a:xfrm rot="5400000">
            <a:off x="4261485" y="3407805"/>
            <a:ext cx="285752" cy="1980000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58"/>
          <p:cNvSpPr/>
          <p:nvPr/>
        </p:nvSpPr>
        <p:spPr>
          <a:xfrm>
            <a:off x="3536973" y="4254929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Development </a:t>
            </a:r>
            <a:r>
              <a:rPr lang="en-US" sz="1400" kern="0" smtClean="0">
                <a:solidFill>
                  <a:schemeClr val="accent5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3251221" y="4895181"/>
            <a:ext cx="54292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</a:t>
            </a:r>
            <a:r>
              <a:rPr lang="en-US" sz="1200" b="1" u="sng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Module Design</a:t>
            </a:r>
            <a:r>
              <a:rPr lang="en-US" sz="12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, which might be (high-level) designed by operation team</a:t>
            </a:r>
          </a:p>
          <a:p>
            <a:pPr lvl="0" latinLnBrk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1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The different modules present in the high level designed separately. </a:t>
            </a:r>
          </a:p>
          <a:p>
            <a:pPr lvl="0" latinLnBrk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1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The modules are designed in as much as detail as possible</a:t>
            </a:r>
          </a:p>
          <a:p>
            <a:pPr lvl="0"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</a:t>
            </a:r>
            <a:r>
              <a:rPr lang="en-US" sz="1200" b="1" u="sng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Source coding</a:t>
            </a:r>
            <a:r>
              <a:rPr lang="en-US" sz="12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, according to the high level design and the module design</a:t>
            </a:r>
          </a:p>
          <a:p>
            <a:pPr lvl="0"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</a:t>
            </a:r>
            <a:r>
              <a:rPr lang="en-US" sz="1200" b="1" u="sng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Unit testing</a:t>
            </a:r>
            <a:r>
              <a:rPr lang="en-US" sz="1200" kern="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, is a software testing method by which individual units of source code.</a:t>
            </a:r>
            <a:endParaRPr lang="en-US" sz="1200" kern="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cs typeface="Open Sans Light" panose="020B0306030504020204" pitchFamily="34" charset="0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50825" y="4274602"/>
            <a:ext cx="3071834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</a:t>
            </a:r>
            <a:r>
              <a:rPr lang="en-US" sz="1200" b="1" u="sng" kern="0" dirty="0" smtClean="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Define functional requirements</a:t>
            </a:r>
          </a:p>
          <a:p>
            <a:pPr lvl="0"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Create </a:t>
            </a:r>
            <a:r>
              <a:rPr lang="en-US" sz="1200" b="1" u="sng" kern="0" dirty="0" smtClean="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High level design</a:t>
            </a:r>
          </a:p>
          <a:p>
            <a:pPr lvl="0" latinLnBrk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200" kern="0" dirty="0" smtClean="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</a:t>
            </a:r>
            <a:r>
              <a:rPr lang="en-US" sz="1100" kern="0" dirty="0" smtClean="0">
                <a:solidFill>
                  <a:schemeClr val="accent5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A basic layout of software is created this design does not contain very much detail about modules. Just briefly describe </a:t>
            </a:r>
          </a:p>
          <a:p>
            <a:pPr lvl="0" latinLnBrk="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200" b="1" kern="0" dirty="0" smtClean="0">
                <a:solidFill>
                  <a:srgbClr val="4BACC6">
                    <a:lumMod val="50000"/>
                  </a:srgb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 </a:t>
            </a:r>
            <a:r>
              <a:rPr lang="en-US" sz="1200" b="1" u="sng" kern="0" dirty="0" smtClean="0">
                <a:solidFill>
                  <a:srgbClr val="4BACC6">
                    <a:lumMod val="50000"/>
                  </a:srgb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System Test </a:t>
            </a:r>
            <a:r>
              <a:rPr lang="en-US" sz="1200" kern="0" dirty="0" smtClean="0">
                <a:solidFill>
                  <a:srgbClr val="4BACC6">
                    <a:lumMod val="50000"/>
                  </a:srgbClr>
                </a:solidFill>
                <a:latin typeface="나눔고딕" pitchFamily="50" charset="-127"/>
                <a:ea typeface="나눔고딕" pitchFamily="50" charset="-127"/>
                <a:cs typeface="Open Sans Light" panose="020B0306030504020204" pitchFamily="34" charset="0"/>
              </a:rPr>
              <a:t>is performed on the entire system in the context of a functional requirement specifications.</a:t>
            </a:r>
            <a:endParaRPr lang="en-US" sz="1200" kern="0" dirty="0" smtClean="0">
              <a:solidFill>
                <a:schemeClr val="accent5">
                  <a:lumMod val="50000"/>
                </a:schemeClr>
              </a:solidFill>
              <a:latin typeface="나눔고딕" pitchFamily="50" charset="-127"/>
              <a:ea typeface="나눔고딕" pitchFamily="50" charset="-127"/>
              <a:cs typeface="Open Sans Light" panose="020B0306030504020204" pitchFamily="34" charset="0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14"/>
            <a:ext cx="8065591" cy="463846"/>
            <a:chOff x="250825" y="804914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14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4. Development framework of KONEPS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4" name="직사각형 193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2" name="그룹 171"/>
          <p:cNvGrpSpPr/>
          <p:nvPr/>
        </p:nvGrpSpPr>
        <p:grpSpPr>
          <a:xfrm>
            <a:off x="467544" y="1416177"/>
            <a:ext cx="8279700" cy="5186281"/>
            <a:chOff x="343442" y="543740"/>
            <a:chExt cx="8683931" cy="6299209"/>
          </a:xfrm>
        </p:grpSpPr>
        <p:sp>
          <p:nvSpPr>
            <p:cNvPr id="173" name="TextBox 172"/>
            <p:cNvSpPr txBox="1"/>
            <p:nvPr/>
          </p:nvSpPr>
          <p:spPr>
            <a:xfrm>
              <a:off x="756372" y="2141883"/>
              <a:ext cx="728324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eclipse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cxnSp>
          <p:nvCxnSpPr>
            <p:cNvPr id="174" name="직선 화살표 연결선 173"/>
            <p:cNvCxnSpPr/>
            <p:nvPr/>
          </p:nvCxnSpPr>
          <p:spPr>
            <a:xfrm>
              <a:off x="2271440" y="1796937"/>
              <a:ext cx="719800" cy="276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3043646" y="3105255"/>
              <a:ext cx="1456312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SCM/CI Server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cxnSp>
          <p:nvCxnSpPr>
            <p:cNvPr id="176" name="직선 연결선 175"/>
            <p:cNvCxnSpPr/>
            <p:nvPr/>
          </p:nvCxnSpPr>
          <p:spPr>
            <a:xfrm>
              <a:off x="2650101" y="1090116"/>
              <a:ext cx="0" cy="5376868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/>
            <p:cNvCxnSpPr/>
            <p:nvPr/>
          </p:nvCxnSpPr>
          <p:spPr>
            <a:xfrm>
              <a:off x="5223637" y="1090116"/>
              <a:ext cx="0" cy="288976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74411" y="3338465"/>
              <a:ext cx="872846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Browser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815245" y="543740"/>
              <a:ext cx="1377292" cy="44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Deveploper</a:t>
              </a:r>
              <a:endParaRPr lang="ko-KR" altLang="en-US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010181" y="544862"/>
              <a:ext cx="1908572" cy="44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CI/SCM Servers</a:t>
              </a:r>
              <a:endParaRPr lang="ko-KR" altLang="en-US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519778" y="548662"/>
              <a:ext cx="2980210" cy="44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Dev/IT/Production Servers</a:t>
              </a:r>
              <a:endParaRPr lang="ko-KR" altLang="en-US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109255" y="2175160"/>
              <a:ext cx="1163772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Dev Servers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717342" y="2969517"/>
              <a:ext cx="538341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AP#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cxnSp>
          <p:nvCxnSpPr>
            <p:cNvPr id="184" name="직선 화살표 연결선 183"/>
            <p:cNvCxnSpPr/>
            <p:nvPr/>
          </p:nvCxnSpPr>
          <p:spPr>
            <a:xfrm flipV="1">
              <a:off x="2271440" y="2861747"/>
              <a:ext cx="719800" cy="3240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화살표 연결선 184"/>
            <p:cNvCxnSpPr/>
            <p:nvPr/>
          </p:nvCxnSpPr>
          <p:spPr>
            <a:xfrm flipV="1">
              <a:off x="4544959" y="1819005"/>
              <a:ext cx="1567722" cy="26898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7150240" y="4354013"/>
              <a:ext cx="1088048" cy="63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Production</a:t>
              </a:r>
            </a:p>
            <a:p>
              <a:pPr algn="ctr"/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SCM</a:t>
              </a:r>
              <a:r>
                <a:rPr lang="en-US" altLang="ko-KR" sz="1200" dirty="0">
                  <a:latin typeface="D2Coding" panose="020B0609020101020101" pitchFamily="49" charset="-127"/>
                  <a:ea typeface="D2Coding" panose="020B0609020101020101" pitchFamily="49" charset="-127"/>
                </a:rPr>
                <a:t> </a:t>
              </a:r>
              <a:endParaRPr lang="en-US" altLang="ko-KR" sz="1200" dirty="0" smtClean="0">
                <a:latin typeface="D2Coding" panose="020B0609020101020101" pitchFamily="49" charset="-127"/>
                <a:ea typeface="D2Coding" panose="020B0609020101020101" pitchFamily="49" charset="-127"/>
              </a:endParaRPr>
            </a:p>
          </p:txBody>
        </p:sp>
        <p:cxnSp>
          <p:nvCxnSpPr>
            <p:cNvPr id="187" name="직선 화살표 연결선 186"/>
            <p:cNvCxnSpPr/>
            <p:nvPr/>
          </p:nvCxnSpPr>
          <p:spPr>
            <a:xfrm>
              <a:off x="2271440" y="4653915"/>
              <a:ext cx="925506" cy="34693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화살표 연결선 187"/>
            <p:cNvCxnSpPr/>
            <p:nvPr/>
          </p:nvCxnSpPr>
          <p:spPr>
            <a:xfrm>
              <a:off x="6670924" y="3806325"/>
              <a:ext cx="0" cy="4181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7126701" y="6207451"/>
              <a:ext cx="1135123" cy="63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Production </a:t>
              </a:r>
            </a:p>
            <a:p>
              <a:pPr algn="ctr"/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Servers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cxnSp>
          <p:nvCxnSpPr>
            <p:cNvPr id="190" name="직선 화살표 연결선 189"/>
            <p:cNvCxnSpPr/>
            <p:nvPr/>
          </p:nvCxnSpPr>
          <p:spPr>
            <a:xfrm flipV="1">
              <a:off x="6688396" y="5086363"/>
              <a:ext cx="0" cy="6038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1101931" y="4186068"/>
              <a:ext cx="1587451" cy="33644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Specified Source List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86110" y="2539602"/>
              <a:ext cx="714874" cy="56073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Build</a:t>
              </a:r>
            </a:p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/Deploy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22526" y="1197461"/>
              <a:ext cx="948570" cy="78502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Check-Out/</a:t>
              </a:r>
            </a:p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Commit/</a:t>
              </a:r>
            </a:p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update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cxnSp>
          <p:nvCxnSpPr>
            <p:cNvPr id="195" name="직선 화살표 연결선 194"/>
            <p:cNvCxnSpPr/>
            <p:nvPr/>
          </p:nvCxnSpPr>
          <p:spPr>
            <a:xfrm flipH="1">
              <a:off x="6931684" y="2875704"/>
              <a:ext cx="719748" cy="13103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 flipH="1" flipV="1">
              <a:off x="2650101" y="3977722"/>
              <a:ext cx="6377272" cy="7186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화살표 연결선 196"/>
            <p:cNvCxnSpPr/>
            <p:nvPr/>
          </p:nvCxnSpPr>
          <p:spPr>
            <a:xfrm flipV="1">
              <a:off x="2271440" y="5481145"/>
              <a:ext cx="925506" cy="32085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직선 화살표 연결선 197"/>
            <p:cNvCxnSpPr/>
            <p:nvPr/>
          </p:nvCxnSpPr>
          <p:spPr>
            <a:xfrm>
              <a:off x="4572000" y="2673745"/>
              <a:ext cx="1505732" cy="5041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직사각형 198"/>
            <p:cNvSpPr/>
            <p:nvPr/>
          </p:nvSpPr>
          <p:spPr>
            <a:xfrm>
              <a:off x="8651268" y="1097892"/>
              <a:ext cx="334115" cy="2766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D2Coding" panose="020B0609020101020101" pitchFamily="49" charset="-127"/>
                  <a:ea typeface="D2Coding" panose="020B0609020101020101" pitchFamily="49" charset="-127"/>
                </a:rPr>
                <a:t>DEV/IT</a:t>
              </a:r>
              <a:endParaRPr lang="ko-KR" altLang="en-US" sz="1400" dirty="0">
                <a:solidFill>
                  <a:schemeClr val="tx1"/>
                </a:solidFill>
                <a:latin typeface="D2Coding" panose="020B0609020101020101" pitchFamily="49" charset="-127"/>
                <a:ea typeface="D2Coding" panose="020B0609020101020101" pitchFamily="49" charset="-127"/>
              </a:endParaRPr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59362" y="4095192"/>
              <a:ext cx="334115" cy="24861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D2Coding" panose="020B0609020101020101" pitchFamily="49" charset="-127"/>
                  <a:ea typeface="D2Coding" panose="020B0609020101020101" pitchFamily="49" charset="-127"/>
                </a:rPr>
                <a:t>PRODUCTION</a:t>
              </a:r>
              <a:endParaRPr lang="ko-KR" altLang="en-US" sz="1400" dirty="0">
                <a:solidFill>
                  <a:schemeClr val="tx1"/>
                </a:solidFill>
                <a:latin typeface="D2Coding" panose="020B0609020101020101" pitchFamily="49" charset="-127"/>
                <a:ea typeface="D2Coding" panose="020B0609020101020101" pitchFamily="49" charset="-127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154442" y="3556084"/>
              <a:ext cx="1046015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IT Servers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pic>
          <p:nvPicPr>
            <p:cNvPr id="202" name="그림 2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378" y="1451137"/>
              <a:ext cx="609779" cy="609779"/>
            </a:xfrm>
            <a:prstGeom prst="rect">
              <a:avLst/>
            </a:prstGeom>
          </p:spPr>
        </p:pic>
        <p:pic>
          <p:nvPicPr>
            <p:cNvPr id="203" name="그림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638" y="2423766"/>
              <a:ext cx="578900" cy="499959"/>
            </a:xfrm>
            <a:prstGeom prst="rect">
              <a:avLst/>
            </a:prstGeom>
          </p:spPr>
        </p:pic>
        <p:pic>
          <p:nvPicPr>
            <p:cNvPr id="204" name="그림 2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550" y="2392000"/>
              <a:ext cx="633718" cy="633718"/>
            </a:xfrm>
            <a:prstGeom prst="rect">
              <a:avLst/>
            </a:prstGeom>
          </p:spPr>
        </p:pic>
        <p:pic>
          <p:nvPicPr>
            <p:cNvPr id="205" name="그림 20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300" y="4278662"/>
              <a:ext cx="598552" cy="717187"/>
            </a:xfrm>
            <a:prstGeom prst="rect">
              <a:avLst/>
            </a:prstGeom>
          </p:spPr>
        </p:pic>
        <p:pic>
          <p:nvPicPr>
            <p:cNvPr id="206" name="그림 2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74" y="5815970"/>
              <a:ext cx="598552" cy="717187"/>
            </a:xfrm>
            <a:prstGeom prst="rect">
              <a:avLst/>
            </a:prstGeom>
          </p:spPr>
        </p:pic>
        <p:pic>
          <p:nvPicPr>
            <p:cNvPr id="207" name="그림 2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037" y="2805774"/>
              <a:ext cx="598552" cy="717187"/>
            </a:xfrm>
            <a:prstGeom prst="rect">
              <a:avLst/>
            </a:prstGeom>
          </p:spPr>
        </p:pic>
        <p:pic>
          <p:nvPicPr>
            <p:cNvPr id="208" name="그림 2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300" y="1400751"/>
              <a:ext cx="598552" cy="717187"/>
            </a:xfrm>
            <a:prstGeom prst="rect">
              <a:avLst/>
            </a:prstGeom>
          </p:spPr>
        </p:pic>
        <p:pic>
          <p:nvPicPr>
            <p:cNvPr id="209" name="그림 2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0" y="1690713"/>
              <a:ext cx="598552" cy="717187"/>
            </a:xfrm>
            <a:prstGeom prst="rect">
              <a:avLst/>
            </a:prstGeom>
          </p:spPr>
        </p:pic>
        <p:pic>
          <p:nvPicPr>
            <p:cNvPr id="210" name="그림 2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817" y="2124927"/>
              <a:ext cx="598552" cy="717187"/>
            </a:xfrm>
            <a:prstGeom prst="rect">
              <a:avLst/>
            </a:prstGeom>
          </p:spPr>
        </p:pic>
        <p:sp>
          <p:nvSpPr>
            <p:cNvPr id="211" name="TextBox 210"/>
            <p:cNvSpPr txBox="1"/>
            <p:nvPr/>
          </p:nvSpPr>
          <p:spPr>
            <a:xfrm>
              <a:off x="5288356" y="1313335"/>
              <a:ext cx="1032633" cy="56073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Compressed </a:t>
              </a:r>
            </a:p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Package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pic>
          <p:nvPicPr>
            <p:cNvPr id="212" name="그림 2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42" y="3026601"/>
              <a:ext cx="1635470" cy="325143"/>
            </a:xfrm>
            <a:prstGeom prst="rect">
              <a:avLst/>
            </a:prstGeom>
          </p:spPr>
        </p:pic>
        <p:pic>
          <p:nvPicPr>
            <p:cNvPr id="213" name="그림 2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0" y="4882118"/>
              <a:ext cx="598552" cy="717187"/>
            </a:xfrm>
            <a:prstGeom prst="rect">
              <a:avLst/>
            </a:prstGeom>
          </p:spPr>
        </p:pic>
        <p:cxnSp>
          <p:nvCxnSpPr>
            <p:cNvPr id="214" name="직선 화살표 연결선 213"/>
            <p:cNvCxnSpPr/>
            <p:nvPr/>
          </p:nvCxnSpPr>
          <p:spPr>
            <a:xfrm flipV="1">
              <a:off x="4228373" y="4653915"/>
              <a:ext cx="1884308" cy="28413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774508" y="4759632"/>
              <a:ext cx="872846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Browser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pic>
          <p:nvPicPr>
            <p:cNvPr id="216" name="그림 2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9" y="4459416"/>
              <a:ext cx="1635470" cy="325143"/>
            </a:xfrm>
            <a:prstGeom prst="rect">
              <a:avLst/>
            </a:prstGeom>
          </p:spPr>
        </p:pic>
        <p:sp>
          <p:nvSpPr>
            <p:cNvPr id="217" name="TextBox 216"/>
            <p:cNvSpPr txBox="1"/>
            <p:nvPr/>
          </p:nvSpPr>
          <p:spPr>
            <a:xfrm>
              <a:off x="4384034" y="4329056"/>
              <a:ext cx="1506750" cy="56073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Commit Source List</a:t>
              </a:r>
            </a:p>
            <a:p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/Impact Analysis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777653" y="5208445"/>
              <a:ext cx="1517914" cy="33644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Transfer Source List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553211" y="5607664"/>
              <a:ext cx="1056171" cy="37382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SR System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67607" y="5322775"/>
              <a:ext cx="2465070" cy="33644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Apply Source to Production Server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80656" y="5937509"/>
              <a:ext cx="872846" cy="37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Browser</a:t>
              </a:r>
              <a:endParaRPr lang="ko-KR" altLang="en-US" sz="1400" b="1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pic>
          <p:nvPicPr>
            <p:cNvPr id="222" name="그림 2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87" y="5637293"/>
              <a:ext cx="1635470" cy="325143"/>
            </a:xfrm>
            <a:prstGeom prst="rect">
              <a:avLst/>
            </a:prstGeom>
          </p:spPr>
        </p:pic>
        <p:cxnSp>
          <p:nvCxnSpPr>
            <p:cNvPr id="223" name="직선 화살표 연결선 222"/>
            <p:cNvCxnSpPr/>
            <p:nvPr/>
          </p:nvCxnSpPr>
          <p:spPr>
            <a:xfrm flipV="1">
              <a:off x="4268093" y="4900137"/>
              <a:ext cx="1928719" cy="2974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/>
            <p:cNvSpPr txBox="1"/>
            <p:nvPr/>
          </p:nvSpPr>
          <p:spPr>
            <a:xfrm>
              <a:off x="4862239" y="5149745"/>
              <a:ext cx="1676422" cy="33644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Source Transfer Signal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288356" y="3175617"/>
              <a:ext cx="1032633" cy="56073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Compressed </a:t>
              </a:r>
            </a:p>
            <a:p>
              <a:pPr algn="ctr"/>
              <a:r>
                <a:rPr lang="en-US" altLang="ko-KR" sz="1200" dirty="0" smtClean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Package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pic>
          <p:nvPicPr>
            <p:cNvPr id="226" name="그림 2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45" y="1367966"/>
              <a:ext cx="683709" cy="683709"/>
            </a:xfrm>
            <a:prstGeom prst="rect">
              <a:avLst/>
            </a:prstGeom>
          </p:spPr>
        </p:pic>
        <p:sp>
          <p:nvSpPr>
            <p:cNvPr id="227" name="TextBox 226"/>
            <p:cNvSpPr txBox="1"/>
            <p:nvPr/>
          </p:nvSpPr>
          <p:spPr>
            <a:xfrm>
              <a:off x="7467069" y="3373577"/>
              <a:ext cx="758587" cy="560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Impact</a:t>
              </a:r>
            </a:p>
            <a:p>
              <a:pPr algn="ctr"/>
              <a:r>
                <a:rPr lang="en-US" altLang="ko-KR" sz="1200" dirty="0">
                  <a:latin typeface="Times New Roman" pitchFamily="18" charset="0"/>
                  <a:ea typeface="D2Coding" panose="020B0609020101020101" pitchFamily="49" charset="-127"/>
                  <a:cs typeface="Times New Roman" pitchFamily="18" charset="0"/>
                </a:rPr>
                <a:t>Analysis</a:t>
              </a:r>
              <a:endParaRPr lang="ko-KR" altLang="en-US" sz="1200" dirty="0">
                <a:latin typeface="Times New Roman" pitchFamily="18" charset="0"/>
                <a:ea typeface="D2Coding" panose="020B0609020101020101" pitchFamily="49" charset="-127"/>
                <a:cs typeface="Times New Roman" pitchFamily="18" charset="0"/>
              </a:endParaRPr>
            </a:p>
          </p:txBody>
        </p:sp>
        <p:pic>
          <p:nvPicPr>
            <p:cNvPr id="228" name="그림 2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37" y="3336392"/>
              <a:ext cx="253836" cy="253836"/>
            </a:xfrm>
            <a:prstGeom prst="rect">
              <a:avLst/>
            </a:prstGeom>
          </p:spPr>
        </p:pic>
        <p:pic>
          <p:nvPicPr>
            <p:cNvPr id="229" name="그림 2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317" y="1506365"/>
              <a:ext cx="253836" cy="253836"/>
            </a:xfrm>
            <a:prstGeom prst="rect">
              <a:avLst/>
            </a:prstGeom>
          </p:spPr>
        </p:pic>
        <p:pic>
          <p:nvPicPr>
            <p:cNvPr id="230" name="그림 2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090" y="2146862"/>
              <a:ext cx="609346" cy="609346"/>
            </a:xfrm>
            <a:prstGeom prst="rect">
              <a:avLst/>
            </a:prstGeom>
          </p:spPr>
        </p:pic>
        <p:pic>
          <p:nvPicPr>
            <p:cNvPr id="231" name="그림 2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90" t="27416" r="11152" b="45079"/>
            <a:stretch/>
          </p:blipFill>
          <p:spPr>
            <a:xfrm>
              <a:off x="6911235" y="5815970"/>
              <a:ext cx="783028" cy="26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5. Quality management process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4" name="직사각형 193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9"/>
          <p:cNvSpPr/>
          <p:nvPr/>
        </p:nvSpPr>
        <p:spPr>
          <a:xfrm>
            <a:off x="1716101" y="2556923"/>
            <a:ext cx="5220000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8" name="Block Arc 25"/>
          <p:cNvSpPr/>
          <p:nvPr/>
        </p:nvSpPr>
        <p:spPr>
          <a:xfrm rot="5400000">
            <a:off x="6812988" y="2556923"/>
            <a:ext cx="239697" cy="239697"/>
          </a:xfrm>
          <a:prstGeom prst="blockArc">
            <a:avLst>
              <a:gd name="adj1" fmla="val 10701552"/>
              <a:gd name="adj2" fmla="val 16135570"/>
              <a:gd name="adj3" fmla="val 18467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Block Arc 26"/>
          <p:cNvSpPr/>
          <p:nvPr/>
        </p:nvSpPr>
        <p:spPr>
          <a:xfrm>
            <a:off x="1623397" y="2556922"/>
            <a:ext cx="239697" cy="239697"/>
          </a:xfrm>
          <a:prstGeom prst="blockArc">
            <a:avLst>
              <a:gd name="adj1" fmla="val 10701552"/>
              <a:gd name="adj2" fmla="val 16135570"/>
              <a:gd name="adj3" fmla="val 18467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27"/>
          <p:cNvSpPr/>
          <p:nvPr/>
        </p:nvSpPr>
        <p:spPr>
          <a:xfrm rot="16200000">
            <a:off x="4192353" y="2174064"/>
            <a:ext cx="720000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124"/>
          <p:cNvSpPr/>
          <p:nvPr/>
        </p:nvSpPr>
        <p:spPr>
          <a:xfrm>
            <a:off x="4023732" y="4960432"/>
            <a:ext cx="1028324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Block Arc 125"/>
          <p:cNvSpPr/>
          <p:nvPr/>
        </p:nvSpPr>
        <p:spPr>
          <a:xfrm rot="5400000">
            <a:off x="4928171" y="4960433"/>
            <a:ext cx="239697" cy="239697"/>
          </a:xfrm>
          <a:prstGeom prst="blockArc">
            <a:avLst>
              <a:gd name="adj1" fmla="val 10701552"/>
              <a:gd name="adj2" fmla="val 16135570"/>
              <a:gd name="adj3" fmla="val 18467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Block Arc 126"/>
          <p:cNvSpPr/>
          <p:nvPr/>
        </p:nvSpPr>
        <p:spPr>
          <a:xfrm>
            <a:off x="3909410" y="4960432"/>
            <a:ext cx="239697" cy="239697"/>
          </a:xfrm>
          <a:prstGeom prst="blockArc">
            <a:avLst>
              <a:gd name="adj1" fmla="val 10701552"/>
              <a:gd name="adj2" fmla="val 16135570"/>
              <a:gd name="adj3" fmla="val 18467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127"/>
          <p:cNvSpPr/>
          <p:nvPr/>
        </p:nvSpPr>
        <p:spPr>
          <a:xfrm rot="16200000">
            <a:off x="4444353" y="4854956"/>
            <a:ext cx="216000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95231" y="1952383"/>
            <a:ext cx="278608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Is to manage the quality of software and of its development process</a:t>
            </a:r>
            <a:endParaRPr lang="bg-BG" sz="12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41"/>
          <p:cNvSpPr/>
          <p:nvPr/>
        </p:nvSpPr>
        <p:spPr>
          <a:xfrm>
            <a:off x="3195033" y="1342478"/>
            <a:ext cx="2571768" cy="432000"/>
          </a:xfrm>
          <a:prstGeom prst="roundRect">
            <a:avLst>
              <a:gd name="adj" fmla="val 7260"/>
            </a:avLst>
          </a:prstGeom>
          <a:solidFill>
            <a:srgbClr val="C039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rgbClr val="F2F2F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Q</a:t>
            </a:r>
            <a:r>
              <a:rPr lang="en-US" dirty="0" smtClean="0">
                <a:solidFill>
                  <a:srgbClr val="F2F2F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uality </a:t>
            </a:r>
            <a:r>
              <a:rPr lang="en-US" b="1" dirty="0" smtClean="0">
                <a:solidFill>
                  <a:srgbClr val="F2F2F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</a:t>
            </a:r>
            <a:r>
              <a:rPr lang="en-US" dirty="0" smtClean="0">
                <a:solidFill>
                  <a:srgbClr val="F2F2F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anagement</a:t>
            </a:r>
            <a:endParaRPr lang="bg-BG" dirty="0" smtClean="0">
              <a:solidFill>
                <a:srgbClr val="F2F2F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Rounded Rectangle 32"/>
          <p:cNvSpPr/>
          <p:nvPr/>
        </p:nvSpPr>
        <p:spPr>
          <a:xfrm>
            <a:off x="694703" y="2771236"/>
            <a:ext cx="1872000" cy="432000"/>
          </a:xfrm>
          <a:prstGeom prst="roundRect">
            <a:avLst>
              <a:gd name="adj" fmla="val 7260"/>
            </a:avLst>
          </a:prstGeom>
          <a:solidFill>
            <a:srgbClr val="297F9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Q</a:t>
            </a:r>
            <a:r>
              <a:rPr lang="en-US" sz="1600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uality </a:t>
            </a:r>
            <a:r>
              <a:rPr lang="en-US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P</a:t>
            </a:r>
            <a:r>
              <a:rPr lang="en-US" sz="1600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lanning</a:t>
            </a:r>
            <a:endParaRPr lang="bg-BG" sz="1600" b="1" dirty="0" smtClean="0">
              <a:solidFill>
                <a:srgbClr val="F2F2F2"/>
              </a:solidFill>
              <a:latin typeface="+mj-lt"/>
              <a:ea typeface="나눔고딕" pitchFamily="50" charset="-127"/>
              <a:cs typeface="Open Sans Light" panose="020B0306030504020204" pitchFamily="34" charset="0"/>
            </a:endParaRPr>
          </a:p>
        </p:txBody>
      </p:sp>
      <p:sp>
        <p:nvSpPr>
          <p:cNvPr id="68" name="Rounded Rectangle 35"/>
          <p:cNvSpPr/>
          <p:nvPr/>
        </p:nvSpPr>
        <p:spPr>
          <a:xfrm>
            <a:off x="6359693" y="2771238"/>
            <a:ext cx="1836000" cy="432000"/>
          </a:xfrm>
          <a:prstGeom prst="roundRect">
            <a:avLst>
              <a:gd name="adj" fmla="val 7260"/>
            </a:avLst>
          </a:prstGeom>
          <a:solidFill>
            <a:srgbClr val="297F9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Q</a:t>
            </a:r>
            <a:r>
              <a:rPr lang="en-US" sz="1600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uality </a:t>
            </a:r>
            <a:r>
              <a:rPr lang="en-US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C</a:t>
            </a:r>
            <a:r>
              <a:rPr lang="en-US" sz="1600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ontrol</a:t>
            </a:r>
            <a:endParaRPr lang="bg-BG" sz="1600" b="1" dirty="0" smtClean="0">
              <a:solidFill>
                <a:srgbClr val="F2F2F2"/>
              </a:solidFill>
              <a:latin typeface="+mj-lt"/>
              <a:ea typeface="나눔고딕" pitchFamily="50" charset="-127"/>
              <a:cs typeface="Open Sans Light" panose="020B0306030504020204" pitchFamily="34" charset="0"/>
            </a:endParaRPr>
          </a:p>
        </p:txBody>
      </p:sp>
      <p:sp>
        <p:nvSpPr>
          <p:cNvPr id="69" name="Rounded Rectangle 35"/>
          <p:cNvSpPr/>
          <p:nvPr/>
        </p:nvSpPr>
        <p:spPr>
          <a:xfrm>
            <a:off x="3437485" y="2771236"/>
            <a:ext cx="2232000" cy="432000"/>
          </a:xfrm>
          <a:prstGeom prst="roundRect">
            <a:avLst>
              <a:gd name="adj" fmla="val 726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F2F2F2"/>
                </a:solidFill>
                <a:latin typeface="+mj-lt"/>
                <a:ea typeface="나눔고딕" pitchFamily="50" charset="-127"/>
                <a:cs typeface="Open Sans Light" panose="020B0306030504020204" pitchFamily="34" charset="0"/>
              </a:rPr>
              <a:t>Quality Assurance</a:t>
            </a:r>
            <a:endParaRPr lang="bg-BG" b="1" dirty="0" smtClean="0">
              <a:solidFill>
                <a:srgbClr val="F2F2F2"/>
              </a:solidFill>
              <a:latin typeface="+mj-lt"/>
              <a:ea typeface="나눔고딕" pitchFamily="50" charset="-127"/>
              <a:cs typeface="Open Sans Light" panose="020B0306030504020204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4779038" y="5557323"/>
            <a:ext cx="1809186" cy="252000"/>
            <a:chOff x="4370058" y="4891512"/>
            <a:chExt cx="1548000" cy="252000"/>
          </a:xfrm>
        </p:grpSpPr>
        <p:sp>
          <p:nvSpPr>
            <p:cNvPr id="71" name="Round Same Side Corner Rectangle 94"/>
            <p:cNvSpPr/>
            <p:nvPr/>
          </p:nvSpPr>
          <p:spPr>
            <a:xfrm rot="5400000">
              <a:off x="5018058" y="4243512"/>
              <a:ext cx="252000" cy="1548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15A1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62"/>
            <p:cNvSpPr/>
            <p:nvPr/>
          </p:nvSpPr>
          <p:spPr>
            <a:xfrm>
              <a:off x="4429124" y="4932874"/>
              <a:ext cx="1404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Operating Procedure</a:t>
              </a:r>
              <a:endParaRPr lang="bg-BG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4779038" y="6169719"/>
            <a:ext cx="1809186" cy="252000"/>
            <a:chOff x="4370058" y="5463016"/>
            <a:chExt cx="1548000" cy="252000"/>
          </a:xfrm>
        </p:grpSpPr>
        <p:sp>
          <p:nvSpPr>
            <p:cNvPr id="74" name="Round Same Side Corner Rectangle 92"/>
            <p:cNvSpPr/>
            <p:nvPr/>
          </p:nvSpPr>
          <p:spPr>
            <a:xfrm rot="5400000">
              <a:off x="5018058" y="4815016"/>
              <a:ext cx="252000" cy="1548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64"/>
            <p:cNvSpPr/>
            <p:nvPr/>
          </p:nvSpPr>
          <p:spPr>
            <a:xfrm>
              <a:off x="4429124" y="5496354"/>
              <a:ext cx="1404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Documents</a:t>
              </a:r>
              <a:endParaRPr lang="bg-BG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779038" y="5859951"/>
            <a:ext cx="1809186" cy="252000"/>
            <a:chOff x="4370058" y="5177264"/>
            <a:chExt cx="1548000" cy="252000"/>
          </a:xfrm>
        </p:grpSpPr>
        <p:sp>
          <p:nvSpPr>
            <p:cNvPr id="77" name="Round Same Side Corner Rectangle 93"/>
            <p:cNvSpPr/>
            <p:nvPr/>
          </p:nvSpPr>
          <p:spPr>
            <a:xfrm rot="5400000">
              <a:off x="5018058" y="4529264"/>
              <a:ext cx="252000" cy="1548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297F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66"/>
            <p:cNvSpPr/>
            <p:nvPr/>
          </p:nvSpPr>
          <p:spPr>
            <a:xfrm>
              <a:off x="4429124" y="5205979"/>
              <a:ext cx="1404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  <a:endParaRPr lang="bg-BG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4695228" y="5271571"/>
            <a:ext cx="1965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Standard Management</a:t>
            </a:r>
            <a:endParaRPr lang="bg-BG" sz="1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694964" y="5271571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Service Level Agreement</a:t>
            </a:r>
            <a:endParaRPr lang="bg-BG" sz="1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2761637" y="5565848"/>
            <a:ext cx="1692000" cy="234950"/>
            <a:chOff x="2352657" y="4857760"/>
            <a:chExt cx="1692000" cy="234950"/>
          </a:xfrm>
        </p:grpSpPr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2352657" y="4857760"/>
              <a:ext cx="1692000" cy="234950"/>
            </a:xfrm>
            <a:custGeom>
              <a:avLst/>
              <a:gdLst>
                <a:gd name="T0" fmla="*/ 576 w 576"/>
                <a:gd name="T1" fmla="*/ 67 h 88"/>
                <a:gd name="T2" fmla="*/ 555 w 576"/>
                <a:gd name="T3" fmla="*/ 88 h 88"/>
                <a:gd name="T4" fmla="*/ 21 w 576"/>
                <a:gd name="T5" fmla="*/ 88 h 88"/>
                <a:gd name="T6" fmla="*/ 0 w 576"/>
                <a:gd name="T7" fmla="*/ 67 h 88"/>
                <a:gd name="T8" fmla="*/ 0 w 576"/>
                <a:gd name="T9" fmla="*/ 21 h 88"/>
                <a:gd name="T10" fmla="*/ 21 w 576"/>
                <a:gd name="T11" fmla="*/ 0 h 88"/>
                <a:gd name="T12" fmla="*/ 555 w 576"/>
                <a:gd name="T13" fmla="*/ 0 h 88"/>
                <a:gd name="T14" fmla="*/ 576 w 576"/>
                <a:gd name="T15" fmla="*/ 21 h 88"/>
                <a:gd name="T16" fmla="*/ 576 w 576"/>
                <a:gd name="T17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8">
                  <a:moveTo>
                    <a:pt x="576" y="67"/>
                  </a:moveTo>
                  <a:cubicBezTo>
                    <a:pt x="576" y="79"/>
                    <a:pt x="567" y="88"/>
                    <a:pt x="555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9" y="88"/>
                    <a:pt x="0" y="79"/>
                    <a:pt x="0" y="6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7" y="0"/>
                    <a:pt x="576" y="9"/>
                    <a:pt x="576" y="21"/>
                  </a:cubicBezTo>
                  <a:lnTo>
                    <a:pt x="576" y="67"/>
                  </a:lnTo>
                  <a:close/>
                </a:path>
              </a:pathLst>
            </a:custGeom>
            <a:solidFill>
              <a:srgbClr val="FAFAFA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</a:rPr>
                <a:t>   </a:t>
              </a:r>
              <a:r>
                <a:rPr lang="en-US" sz="12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Service Requests</a:t>
              </a:r>
              <a:endParaRPr lang="bg-BG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424096" y="4946660"/>
              <a:ext cx="53975" cy="52388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1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2761637" y="5868476"/>
            <a:ext cx="1692000" cy="234950"/>
            <a:chOff x="2352657" y="5143512"/>
            <a:chExt cx="1692000" cy="234950"/>
          </a:xfrm>
        </p:grpSpPr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2352657" y="5143512"/>
              <a:ext cx="1692000" cy="234950"/>
            </a:xfrm>
            <a:custGeom>
              <a:avLst/>
              <a:gdLst>
                <a:gd name="T0" fmla="*/ 576 w 576"/>
                <a:gd name="T1" fmla="*/ 67 h 88"/>
                <a:gd name="T2" fmla="*/ 555 w 576"/>
                <a:gd name="T3" fmla="*/ 88 h 88"/>
                <a:gd name="T4" fmla="*/ 21 w 576"/>
                <a:gd name="T5" fmla="*/ 88 h 88"/>
                <a:gd name="T6" fmla="*/ 0 w 576"/>
                <a:gd name="T7" fmla="*/ 67 h 88"/>
                <a:gd name="T8" fmla="*/ 0 w 576"/>
                <a:gd name="T9" fmla="*/ 21 h 88"/>
                <a:gd name="T10" fmla="*/ 21 w 576"/>
                <a:gd name="T11" fmla="*/ 0 h 88"/>
                <a:gd name="T12" fmla="*/ 555 w 576"/>
                <a:gd name="T13" fmla="*/ 0 h 88"/>
                <a:gd name="T14" fmla="*/ 576 w 576"/>
                <a:gd name="T15" fmla="*/ 21 h 88"/>
                <a:gd name="T16" fmla="*/ 576 w 576"/>
                <a:gd name="T17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8">
                  <a:moveTo>
                    <a:pt x="576" y="67"/>
                  </a:moveTo>
                  <a:cubicBezTo>
                    <a:pt x="576" y="79"/>
                    <a:pt x="567" y="88"/>
                    <a:pt x="555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9" y="88"/>
                    <a:pt x="0" y="79"/>
                    <a:pt x="0" y="6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7" y="0"/>
                    <a:pt x="576" y="9"/>
                    <a:pt x="576" y="21"/>
                  </a:cubicBezTo>
                  <a:lnTo>
                    <a:pt x="576" y="67"/>
                  </a:lnTo>
                  <a:close/>
                </a:path>
              </a:pathLst>
            </a:custGeom>
            <a:solidFill>
              <a:srgbClr val="FAFAFA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0"/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</a:rPr>
                <a:t>   </a:t>
              </a:r>
              <a:r>
                <a:rPr lang="en-US" sz="12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Change / Release</a:t>
              </a:r>
              <a:endParaRPr lang="bg-BG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24"/>
            <p:cNvSpPr>
              <a:spLocks noChangeArrowheads="1"/>
            </p:cNvSpPr>
            <p:nvPr/>
          </p:nvSpPr>
          <p:spPr bwMode="auto">
            <a:xfrm>
              <a:off x="2424096" y="5230828"/>
              <a:ext cx="53975" cy="539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1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2761637" y="6178244"/>
            <a:ext cx="1692000" cy="234950"/>
            <a:chOff x="2352657" y="5494347"/>
            <a:chExt cx="1692000" cy="234950"/>
          </a:xfrm>
        </p:grpSpPr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2352657" y="5494347"/>
              <a:ext cx="1692000" cy="234950"/>
            </a:xfrm>
            <a:custGeom>
              <a:avLst/>
              <a:gdLst>
                <a:gd name="T0" fmla="*/ 576 w 576"/>
                <a:gd name="T1" fmla="*/ 67 h 88"/>
                <a:gd name="T2" fmla="*/ 555 w 576"/>
                <a:gd name="T3" fmla="*/ 88 h 88"/>
                <a:gd name="T4" fmla="*/ 21 w 576"/>
                <a:gd name="T5" fmla="*/ 88 h 88"/>
                <a:gd name="T6" fmla="*/ 0 w 576"/>
                <a:gd name="T7" fmla="*/ 67 h 88"/>
                <a:gd name="T8" fmla="*/ 0 w 576"/>
                <a:gd name="T9" fmla="*/ 21 h 88"/>
                <a:gd name="T10" fmla="*/ 21 w 576"/>
                <a:gd name="T11" fmla="*/ 0 h 88"/>
                <a:gd name="T12" fmla="*/ 555 w 576"/>
                <a:gd name="T13" fmla="*/ 0 h 88"/>
                <a:gd name="T14" fmla="*/ 576 w 576"/>
                <a:gd name="T15" fmla="*/ 21 h 88"/>
                <a:gd name="T16" fmla="*/ 576 w 576"/>
                <a:gd name="T17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88">
                  <a:moveTo>
                    <a:pt x="576" y="67"/>
                  </a:moveTo>
                  <a:cubicBezTo>
                    <a:pt x="576" y="79"/>
                    <a:pt x="567" y="88"/>
                    <a:pt x="555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9" y="88"/>
                    <a:pt x="0" y="79"/>
                    <a:pt x="0" y="6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7" y="0"/>
                    <a:pt x="576" y="9"/>
                    <a:pt x="576" y="21"/>
                  </a:cubicBezTo>
                  <a:lnTo>
                    <a:pt x="576" y="67"/>
                  </a:lnTo>
                  <a:close/>
                </a:path>
              </a:pathLst>
            </a:custGeom>
            <a:solidFill>
              <a:srgbClr val="FAFAFA">
                <a:lumMod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0"/>
              <a:r>
                <a:rPr lang="en-US" sz="1100" kern="0" dirty="0" smtClean="0">
                  <a:solidFill>
                    <a:schemeClr val="accent5">
                      <a:lumMod val="75000"/>
                    </a:schemeClr>
                  </a:solidFill>
                </a:rPr>
                <a:t>   </a:t>
              </a:r>
              <a:r>
                <a:rPr lang="en-US" sz="12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Incident / Problem</a:t>
              </a:r>
              <a:endParaRPr lang="bg-BG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424096" y="5572138"/>
              <a:ext cx="53975" cy="539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1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Round Diagonal Corner Rectangle 61"/>
          <p:cNvSpPr/>
          <p:nvPr/>
        </p:nvSpPr>
        <p:spPr>
          <a:xfrm rot="5400000">
            <a:off x="2923556" y="4900098"/>
            <a:ext cx="1357325" cy="1957389"/>
          </a:xfrm>
          <a:prstGeom prst="round2DiagRect">
            <a:avLst>
              <a:gd name="adj1" fmla="val 19118"/>
              <a:gd name="adj2" fmla="val 0"/>
            </a:avLst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101"/>
          <p:cNvSpPr/>
          <p:nvPr/>
        </p:nvSpPr>
        <p:spPr>
          <a:xfrm>
            <a:off x="6123991" y="3381143"/>
            <a:ext cx="278608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-8572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for transcription errors in data input and reference</a:t>
            </a:r>
          </a:p>
          <a:p>
            <a:pPr marL="85725" marR="0" lvl="0" indent="-8572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Check for consistency in data</a:t>
            </a:r>
          </a:p>
          <a:p>
            <a:pPr marL="85725" marR="0" lvl="0" indent="-8572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Undertake review of internal documentation</a:t>
            </a:r>
          </a:p>
          <a:p>
            <a:pPr marL="85725" marR="0" lvl="0" indent="-8572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Compare results to previous review</a:t>
            </a:r>
          </a:p>
        </p:txBody>
      </p:sp>
      <p:sp>
        <p:nvSpPr>
          <p:cNvPr id="92" name="Rectangle 101"/>
          <p:cNvSpPr/>
          <p:nvPr/>
        </p:nvSpPr>
        <p:spPr>
          <a:xfrm>
            <a:off x="3337909" y="3381143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-8572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44546A"/>
                </a:solidFill>
                <a:latin typeface="+mj-lt"/>
              </a:rPr>
              <a:t> </a:t>
            </a: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Monitoring the processes and methods used to ensure quality</a:t>
            </a:r>
          </a:p>
        </p:txBody>
      </p:sp>
      <p:sp>
        <p:nvSpPr>
          <p:cNvPr id="93" name="Round Diagonal Corner Rectangle 61"/>
          <p:cNvSpPr/>
          <p:nvPr/>
        </p:nvSpPr>
        <p:spPr>
          <a:xfrm rot="16200000" flipH="1">
            <a:off x="4963350" y="4860575"/>
            <a:ext cx="1357323" cy="2036440"/>
          </a:xfrm>
          <a:prstGeom prst="round2DiagRect">
            <a:avLst>
              <a:gd name="adj1" fmla="val 19118"/>
              <a:gd name="adj2" fmla="val 0"/>
            </a:avLst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127"/>
          <p:cNvSpPr/>
          <p:nvPr/>
        </p:nvSpPr>
        <p:spPr>
          <a:xfrm rot="16200000">
            <a:off x="4354353" y="4050576"/>
            <a:ext cx="396000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4"/>
          <p:cNvSpPr/>
          <p:nvPr/>
        </p:nvSpPr>
        <p:spPr>
          <a:xfrm>
            <a:off x="4234111" y="4628463"/>
            <a:ext cx="712000" cy="45719"/>
          </a:xfrm>
          <a:prstGeom prst="roundRect">
            <a:avLst>
              <a:gd name="adj" fmla="val 50000"/>
            </a:avLst>
          </a:prstGeom>
          <a:solidFill>
            <a:srgbClr val="C039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4" b="0" i="0" u="none" strike="noStrike" kern="0" cap="none" spc="0" normalizeH="0" baseline="0" noProof="0">
              <a:ln>
                <a:noFill/>
              </a:ln>
              <a:solidFill>
                <a:srgbClr val="9BBC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266600" y="4308366"/>
            <a:ext cx="619079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ITSM</a:t>
            </a:r>
            <a:endParaRPr lang="bg-BG" sz="1400" b="1" dirty="0">
              <a:solidFill>
                <a:schemeClr val="accent5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7" name="Rectangle 101"/>
          <p:cNvSpPr/>
          <p:nvPr/>
        </p:nvSpPr>
        <p:spPr>
          <a:xfrm>
            <a:off x="408951" y="3381143"/>
            <a:ext cx="2714644" cy="1624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-8572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44546A"/>
                </a:solidFill>
                <a:latin typeface="+mj-lt"/>
              </a:rPr>
              <a:t> </a:t>
            </a: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Declaring project commitment to follow an applicable set of standards, regulations, procedures and tools during the development life cycle</a:t>
            </a:r>
          </a:p>
          <a:p>
            <a:pPr marL="85725" marR="0" lvl="0" indent="-8572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Setting up quality goals to be achieved expected risks and risk management </a:t>
            </a:r>
          </a:p>
        </p:txBody>
      </p:sp>
    </p:spTree>
    <p:extLst>
      <p:ext uri="{BB962C8B-B14F-4D97-AF65-F5344CB8AC3E}">
        <p14:creationId xmlns:p14="http://schemas.microsoft.com/office/powerpoint/2010/main" val="16551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6. Data management system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4" name="직사각형 193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450166" y="1412776"/>
            <a:ext cx="8370306" cy="4824535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endParaRPr lang="ko-KR" altLang="en-US" sz="1100">
              <a:solidFill>
                <a:prstClr val="white"/>
              </a:solidFill>
            </a:endParaRPr>
          </a:p>
        </p:txBody>
      </p:sp>
      <p:pic>
        <p:nvPicPr>
          <p:cNvPr id="1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2" y="1412776"/>
            <a:ext cx="8197472" cy="48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직사각형 232"/>
          <p:cNvSpPr/>
          <p:nvPr/>
        </p:nvSpPr>
        <p:spPr bwMode="auto">
          <a:xfrm>
            <a:off x="2069078" y="4221088"/>
            <a:ext cx="4860344" cy="1584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5" name="직사각형 154"/>
          <p:cNvSpPr/>
          <p:nvPr/>
        </p:nvSpPr>
        <p:spPr bwMode="auto">
          <a:xfrm>
            <a:off x="2208391" y="2108811"/>
            <a:ext cx="5787832" cy="15399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Operation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issues 1(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 security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AutoShape 9"/>
          <p:cNvCxnSpPr>
            <a:cxnSpLocks noChangeShapeType="1"/>
          </p:cNvCxnSpPr>
          <p:nvPr/>
        </p:nvCxnSpPr>
        <p:spPr bwMode="auto">
          <a:xfrm>
            <a:off x="2052622" y="2924241"/>
            <a:ext cx="4350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10"/>
          <p:cNvCxnSpPr>
            <a:cxnSpLocks noChangeShapeType="1"/>
            <a:stCxn id="185" idx="3"/>
          </p:cNvCxnSpPr>
          <p:nvPr/>
        </p:nvCxnSpPr>
        <p:spPr bwMode="auto">
          <a:xfrm>
            <a:off x="6699364" y="2895087"/>
            <a:ext cx="287781" cy="11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11"/>
          <p:cNvCxnSpPr>
            <a:cxnSpLocks noChangeShapeType="1"/>
            <a:stCxn id="192" idx="3"/>
          </p:cNvCxnSpPr>
          <p:nvPr/>
        </p:nvCxnSpPr>
        <p:spPr bwMode="auto">
          <a:xfrm flipH="1">
            <a:off x="1114055" y="2887669"/>
            <a:ext cx="6640581" cy="2093972"/>
          </a:xfrm>
          <a:prstGeom prst="bentConnector5">
            <a:avLst>
              <a:gd name="adj1" fmla="val -5354"/>
              <a:gd name="adj2" fmla="val 46893"/>
              <a:gd name="adj3" fmla="val 1034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467544" y="1556792"/>
            <a:ext cx="8290678" cy="4633894"/>
          </a:xfrm>
          <a:prstGeom prst="rect">
            <a:avLst/>
          </a:prstGeom>
          <a:noFill/>
          <a:ln w="2540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" name="Text Box 16"/>
          <p:cNvSpPr txBox="1">
            <a:spLocks noChangeArrowheads="1"/>
          </p:cNvSpPr>
          <p:nvPr/>
        </p:nvSpPr>
        <p:spPr bwMode="auto">
          <a:xfrm>
            <a:off x="996732" y="3629479"/>
            <a:ext cx="20979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ko-K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transfer</a:t>
            </a:r>
            <a:endParaRPr lang="en-US" altLang="ko-K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5" name="AutoShape 25"/>
          <p:cNvCxnSpPr>
            <a:cxnSpLocks noChangeShapeType="1"/>
          </p:cNvCxnSpPr>
          <p:nvPr/>
        </p:nvCxnSpPr>
        <p:spPr bwMode="auto">
          <a:xfrm>
            <a:off x="2022082" y="5014146"/>
            <a:ext cx="4290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Line 28"/>
          <p:cNvSpPr>
            <a:spLocks noChangeShapeType="1"/>
          </p:cNvSpPr>
          <p:nvPr/>
        </p:nvSpPr>
        <p:spPr bwMode="auto">
          <a:xfrm>
            <a:off x="3337952" y="2685486"/>
            <a:ext cx="23867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Line 29"/>
          <p:cNvSpPr>
            <a:spLocks noChangeShapeType="1"/>
          </p:cNvSpPr>
          <p:nvPr/>
        </p:nvSpPr>
        <p:spPr bwMode="auto">
          <a:xfrm flipV="1">
            <a:off x="4900054" y="2655667"/>
            <a:ext cx="202253" cy="1130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Line 30"/>
          <p:cNvSpPr>
            <a:spLocks noChangeShapeType="1"/>
          </p:cNvSpPr>
          <p:nvPr/>
        </p:nvSpPr>
        <p:spPr bwMode="auto">
          <a:xfrm>
            <a:off x="4900054" y="3224535"/>
            <a:ext cx="202253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Line 31"/>
          <p:cNvSpPr>
            <a:spLocks noChangeShapeType="1"/>
          </p:cNvSpPr>
          <p:nvPr/>
        </p:nvSpPr>
        <p:spPr bwMode="auto">
          <a:xfrm>
            <a:off x="3337952" y="3218886"/>
            <a:ext cx="23867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Line 33"/>
          <p:cNvSpPr>
            <a:spLocks noChangeShapeType="1"/>
          </p:cNvSpPr>
          <p:nvPr/>
        </p:nvSpPr>
        <p:spPr bwMode="auto">
          <a:xfrm>
            <a:off x="5148064" y="4742490"/>
            <a:ext cx="333557" cy="39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Line 34"/>
          <p:cNvSpPr>
            <a:spLocks noChangeShapeType="1"/>
          </p:cNvSpPr>
          <p:nvPr/>
        </p:nvSpPr>
        <p:spPr bwMode="auto">
          <a:xfrm>
            <a:off x="6610524" y="4742886"/>
            <a:ext cx="54749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Line 35"/>
          <p:cNvSpPr>
            <a:spLocks noChangeShapeType="1"/>
          </p:cNvSpPr>
          <p:nvPr/>
        </p:nvSpPr>
        <p:spPr bwMode="auto">
          <a:xfrm>
            <a:off x="6610524" y="5276286"/>
            <a:ext cx="54749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Line 36"/>
          <p:cNvSpPr>
            <a:spLocks noChangeShapeType="1"/>
          </p:cNvSpPr>
          <p:nvPr/>
        </p:nvSpPr>
        <p:spPr bwMode="auto">
          <a:xfrm>
            <a:off x="5148064" y="5301208"/>
            <a:ext cx="33355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그룹 148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51" name="직사각형 15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4" name="모서리가 둥근 직사각형 153"/>
          <p:cNvSpPr/>
          <p:nvPr/>
        </p:nvSpPr>
        <p:spPr>
          <a:xfrm>
            <a:off x="2295920" y="1949384"/>
            <a:ext cx="2214585" cy="3188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rgbClr val="285C9C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52400" prstMaterial="metal">
            <a:bevelT h="5080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creation</a:t>
            </a:r>
            <a:endParaRPr lang="ko-KR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2508035" y="2431642"/>
            <a:ext cx="839827" cy="93864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9525"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7" name="자유형 176"/>
          <p:cNvSpPr/>
          <p:nvPr/>
        </p:nvSpPr>
        <p:spPr>
          <a:xfrm>
            <a:off x="2411760" y="2409466"/>
            <a:ext cx="1092963" cy="938646"/>
          </a:xfrm>
          <a:custGeom>
            <a:avLst/>
            <a:gdLst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1594800 w 1594800"/>
              <a:gd name="connsiteY2" fmla="*/ 288032 h 288032"/>
              <a:gd name="connsiteX3" fmla="*/ 0 w 1594800"/>
              <a:gd name="connsiteY3" fmla="*/ 288032 h 288032"/>
              <a:gd name="connsiteX4" fmla="*/ 0 w 1594800"/>
              <a:gd name="connsiteY4" fmla="*/ 0 h 288032"/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0 w 1594800"/>
              <a:gd name="connsiteY2" fmla="*/ 288032 h 288032"/>
              <a:gd name="connsiteX3" fmla="*/ 0 w 1594800"/>
              <a:gd name="connsiteY3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800" h="288032">
                <a:moveTo>
                  <a:pt x="0" y="0"/>
                </a:moveTo>
                <a:lnTo>
                  <a:pt x="1594800" y="0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76200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e-document creation</a:t>
            </a:r>
            <a:endParaRPr lang="ko-KR" altLang="en-US" sz="1400" dirty="0" smtClean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3576622" y="2416382"/>
            <a:ext cx="1323432" cy="489874"/>
            <a:chOff x="5233893" y="5241044"/>
            <a:chExt cx="1594801" cy="294835"/>
          </a:xfrm>
        </p:grpSpPr>
        <p:sp>
          <p:nvSpPr>
            <p:cNvPr id="179" name="직사각형 178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0" name="자유형 179"/>
            <p:cNvSpPr/>
            <p:nvPr/>
          </p:nvSpPr>
          <p:spPr>
            <a:xfrm>
              <a:off x="5233893" y="5241044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XML Doc.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encryption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3563888" y="2973949"/>
            <a:ext cx="1323432" cy="489874"/>
            <a:chOff x="5233893" y="5241044"/>
            <a:chExt cx="1594801" cy="294835"/>
          </a:xfrm>
        </p:grpSpPr>
        <p:sp>
          <p:nvSpPr>
            <p:cNvPr id="182" name="직사각형 181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3" name="자유형 182"/>
            <p:cNvSpPr/>
            <p:nvPr/>
          </p:nvSpPr>
          <p:spPr>
            <a:xfrm>
              <a:off x="5233893" y="5241044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attached Doc.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encryption</a:t>
              </a:r>
            </a:p>
          </p:txBody>
        </p:sp>
      </p:grpSp>
      <p:grpSp>
        <p:nvGrpSpPr>
          <p:cNvPr id="184" name="그룹 183"/>
          <p:cNvGrpSpPr/>
          <p:nvPr/>
        </p:nvGrpSpPr>
        <p:grpSpPr>
          <a:xfrm>
            <a:off x="5939041" y="2403591"/>
            <a:ext cx="760323" cy="960819"/>
            <a:chOff x="5233895" y="5241043"/>
            <a:chExt cx="1706356" cy="294836"/>
          </a:xfrm>
        </p:grpSpPr>
        <p:sp>
          <p:nvSpPr>
            <p:cNvPr id="185" name="직사각형 184"/>
            <p:cNvSpPr/>
            <p:nvPr/>
          </p:nvSpPr>
          <p:spPr>
            <a:xfrm>
              <a:off x="5345450" y="5247847"/>
              <a:ext cx="1594801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6" name="자유형 185"/>
            <p:cNvSpPr/>
            <p:nvPr/>
          </p:nvSpPr>
          <p:spPr>
            <a:xfrm>
              <a:off x="5233895" y="5241043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SOAP creation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그룹 186"/>
          <p:cNvGrpSpPr/>
          <p:nvPr/>
        </p:nvGrpSpPr>
        <p:grpSpPr>
          <a:xfrm>
            <a:off x="5102307" y="2425848"/>
            <a:ext cx="621821" cy="960815"/>
            <a:chOff x="5233893" y="5241044"/>
            <a:chExt cx="1594801" cy="294835"/>
          </a:xfrm>
        </p:grpSpPr>
        <p:sp>
          <p:nvSpPr>
            <p:cNvPr id="188" name="직사각형 187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9" name="자유형 188"/>
            <p:cNvSpPr/>
            <p:nvPr/>
          </p:nvSpPr>
          <p:spPr>
            <a:xfrm>
              <a:off x="5233893" y="5241044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signature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90" name="Line 29"/>
          <p:cNvSpPr>
            <a:spLocks noChangeShapeType="1"/>
          </p:cNvSpPr>
          <p:nvPr/>
        </p:nvSpPr>
        <p:spPr bwMode="auto">
          <a:xfrm flipV="1">
            <a:off x="5747363" y="2936719"/>
            <a:ext cx="202253" cy="1130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1" name="그룹 190"/>
          <p:cNvGrpSpPr/>
          <p:nvPr/>
        </p:nvGrpSpPr>
        <p:grpSpPr>
          <a:xfrm>
            <a:off x="6929422" y="2396173"/>
            <a:ext cx="825214" cy="960819"/>
            <a:chOff x="5233895" y="5241043"/>
            <a:chExt cx="1594799" cy="294836"/>
          </a:xfrm>
        </p:grpSpPr>
        <p:sp>
          <p:nvSpPr>
            <p:cNvPr id="192" name="직사각형 191"/>
            <p:cNvSpPr/>
            <p:nvPr/>
          </p:nvSpPr>
          <p:spPr>
            <a:xfrm>
              <a:off x="5345450" y="5247847"/>
              <a:ext cx="1483244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93" name="자유형 192"/>
            <p:cNvSpPr/>
            <p:nvPr/>
          </p:nvSpPr>
          <p:spPr>
            <a:xfrm>
              <a:off x="5233895" y="5241043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packaging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Group 10"/>
          <p:cNvGrpSpPr>
            <a:grpSpLocks/>
          </p:cNvGrpSpPr>
          <p:nvPr/>
        </p:nvGrpSpPr>
        <p:grpSpPr bwMode="auto">
          <a:xfrm>
            <a:off x="1071377" y="4453292"/>
            <a:ext cx="850748" cy="1259216"/>
            <a:chOff x="3742" y="1480"/>
            <a:chExt cx="406" cy="418"/>
          </a:xfrm>
        </p:grpSpPr>
        <p:grpSp>
          <p:nvGrpSpPr>
            <p:cNvPr id="195" name="Group 11"/>
            <p:cNvGrpSpPr>
              <a:grpSpLocks/>
            </p:cNvGrpSpPr>
            <p:nvPr/>
          </p:nvGrpSpPr>
          <p:grpSpPr bwMode="auto">
            <a:xfrm>
              <a:off x="3742" y="1480"/>
              <a:ext cx="406" cy="418"/>
              <a:chOff x="500" y="1303"/>
              <a:chExt cx="342" cy="394"/>
            </a:xfrm>
          </p:grpSpPr>
          <p:sp>
            <p:nvSpPr>
              <p:cNvPr id="203" name="Freeform 12"/>
              <p:cNvSpPr>
                <a:spLocks/>
              </p:cNvSpPr>
              <p:nvPr/>
            </p:nvSpPr>
            <p:spPr bwMode="auto">
              <a:xfrm>
                <a:off x="528" y="1659"/>
                <a:ext cx="60" cy="38"/>
              </a:xfrm>
              <a:custGeom>
                <a:avLst/>
                <a:gdLst>
                  <a:gd name="T0" fmla="*/ 38 w 60"/>
                  <a:gd name="T1" fmla="*/ 0 h 38"/>
                  <a:gd name="T2" fmla="*/ 7 w 60"/>
                  <a:gd name="T3" fmla="*/ 4 h 38"/>
                  <a:gd name="T4" fmla="*/ 4 w 60"/>
                  <a:gd name="T5" fmla="*/ 6 h 38"/>
                  <a:gd name="T6" fmla="*/ 2 w 60"/>
                  <a:gd name="T7" fmla="*/ 9 h 38"/>
                  <a:gd name="T8" fmla="*/ 1 w 60"/>
                  <a:gd name="T9" fmla="*/ 12 h 38"/>
                  <a:gd name="T10" fmla="*/ 0 w 60"/>
                  <a:gd name="T11" fmla="*/ 17 h 38"/>
                  <a:gd name="T12" fmla="*/ 0 w 60"/>
                  <a:gd name="T13" fmla="*/ 23 h 38"/>
                  <a:gd name="T14" fmla="*/ 1 w 60"/>
                  <a:gd name="T15" fmla="*/ 27 h 38"/>
                  <a:gd name="T16" fmla="*/ 2 w 60"/>
                  <a:gd name="T17" fmla="*/ 30 h 38"/>
                  <a:gd name="T18" fmla="*/ 5 w 60"/>
                  <a:gd name="T19" fmla="*/ 34 h 38"/>
                  <a:gd name="T20" fmla="*/ 9 w 60"/>
                  <a:gd name="T21" fmla="*/ 36 h 38"/>
                  <a:gd name="T22" fmla="*/ 14 w 60"/>
                  <a:gd name="T23" fmla="*/ 37 h 38"/>
                  <a:gd name="T24" fmla="*/ 16 w 60"/>
                  <a:gd name="T25" fmla="*/ 38 h 38"/>
                  <a:gd name="T26" fmla="*/ 21 w 60"/>
                  <a:gd name="T27" fmla="*/ 38 h 38"/>
                  <a:gd name="T28" fmla="*/ 45 w 60"/>
                  <a:gd name="T29" fmla="*/ 36 h 38"/>
                  <a:gd name="T30" fmla="*/ 60 w 60"/>
                  <a:gd name="T31" fmla="*/ 0 h 38"/>
                  <a:gd name="T32" fmla="*/ 38 w 60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8">
                    <a:moveTo>
                      <a:pt x="38" y="0"/>
                    </a:moveTo>
                    <a:lnTo>
                      <a:pt x="7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2" y="30"/>
                    </a:lnTo>
                    <a:lnTo>
                      <a:pt x="5" y="34"/>
                    </a:lnTo>
                    <a:lnTo>
                      <a:pt x="9" y="36"/>
                    </a:lnTo>
                    <a:lnTo>
                      <a:pt x="14" y="37"/>
                    </a:lnTo>
                    <a:lnTo>
                      <a:pt x="16" y="38"/>
                    </a:lnTo>
                    <a:lnTo>
                      <a:pt x="21" y="38"/>
                    </a:lnTo>
                    <a:lnTo>
                      <a:pt x="45" y="36"/>
                    </a:lnTo>
                    <a:lnTo>
                      <a:pt x="6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3"/>
              <p:cNvSpPr>
                <a:spLocks/>
              </p:cNvSpPr>
              <p:nvPr/>
            </p:nvSpPr>
            <p:spPr bwMode="auto">
              <a:xfrm>
                <a:off x="500" y="1303"/>
                <a:ext cx="342" cy="394"/>
              </a:xfrm>
              <a:custGeom>
                <a:avLst/>
                <a:gdLst>
                  <a:gd name="T0" fmla="*/ 19 w 342"/>
                  <a:gd name="T1" fmla="*/ 2 h 394"/>
                  <a:gd name="T2" fmla="*/ 13 w 342"/>
                  <a:gd name="T3" fmla="*/ 7 h 394"/>
                  <a:gd name="T4" fmla="*/ 4 w 342"/>
                  <a:gd name="T5" fmla="*/ 17 h 394"/>
                  <a:gd name="T6" fmla="*/ 1 w 342"/>
                  <a:gd name="T7" fmla="*/ 29 h 394"/>
                  <a:gd name="T8" fmla="*/ 0 w 342"/>
                  <a:gd name="T9" fmla="*/ 43 h 394"/>
                  <a:gd name="T10" fmla="*/ 2 w 342"/>
                  <a:gd name="T11" fmla="*/ 54 h 394"/>
                  <a:gd name="T12" fmla="*/ 6 w 342"/>
                  <a:gd name="T13" fmla="*/ 73 h 394"/>
                  <a:gd name="T14" fmla="*/ 18 w 342"/>
                  <a:gd name="T15" fmla="*/ 104 h 394"/>
                  <a:gd name="T16" fmla="*/ 33 w 342"/>
                  <a:gd name="T17" fmla="*/ 139 h 394"/>
                  <a:gd name="T18" fmla="*/ 47 w 342"/>
                  <a:gd name="T19" fmla="*/ 175 h 394"/>
                  <a:gd name="T20" fmla="*/ 57 w 342"/>
                  <a:gd name="T21" fmla="*/ 221 h 394"/>
                  <a:gd name="T22" fmla="*/ 63 w 342"/>
                  <a:gd name="T23" fmla="*/ 278 h 394"/>
                  <a:gd name="T24" fmla="*/ 66 w 342"/>
                  <a:gd name="T25" fmla="*/ 319 h 394"/>
                  <a:gd name="T26" fmla="*/ 66 w 342"/>
                  <a:gd name="T27" fmla="*/ 350 h 394"/>
                  <a:gd name="T28" fmla="*/ 62 w 342"/>
                  <a:gd name="T29" fmla="*/ 372 h 394"/>
                  <a:gd name="T30" fmla="*/ 57 w 342"/>
                  <a:gd name="T31" fmla="*/ 385 h 394"/>
                  <a:gd name="T32" fmla="*/ 51 w 342"/>
                  <a:gd name="T33" fmla="*/ 392 h 394"/>
                  <a:gd name="T34" fmla="*/ 80 w 342"/>
                  <a:gd name="T35" fmla="*/ 390 h 394"/>
                  <a:gd name="T36" fmla="*/ 188 w 342"/>
                  <a:gd name="T37" fmla="*/ 376 h 394"/>
                  <a:gd name="T38" fmla="*/ 285 w 342"/>
                  <a:gd name="T39" fmla="*/ 367 h 394"/>
                  <a:gd name="T40" fmla="*/ 326 w 342"/>
                  <a:gd name="T41" fmla="*/ 368 h 394"/>
                  <a:gd name="T42" fmla="*/ 334 w 342"/>
                  <a:gd name="T43" fmla="*/ 361 h 394"/>
                  <a:gd name="T44" fmla="*/ 340 w 342"/>
                  <a:gd name="T45" fmla="*/ 346 h 394"/>
                  <a:gd name="T46" fmla="*/ 342 w 342"/>
                  <a:gd name="T47" fmla="*/ 325 h 394"/>
                  <a:gd name="T48" fmla="*/ 342 w 342"/>
                  <a:gd name="T49" fmla="*/ 298 h 394"/>
                  <a:gd name="T50" fmla="*/ 338 w 342"/>
                  <a:gd name="T51" fmla="*/ 259 h 394"/>
                  <a:gd name="T52" fmla="*/ 327 w 342"/>
                  <a:gd name="T53" fmla="*/ 208 h 394"/>
                  <a:gd name="T54" fmla="*/ 314 w 342"/>
                  <a:gd name="T55" fmla="*/ 162 h 394"/>
                  <a:gd name="T56" fmla="*/ 298 w 342"/>
                  <a:gd name="T57" fmla="*/ 119 h 394"/>
                  <a:gd name="T58" fmla="*/ 280 w 342"/>
                  <a:gd name="T59" fmla="*/ 73 h 394"/>
                  <a:gd name="T60" fmla="*/ 274 w 342"/>
                  <a:gd name="T61" fmla="*/ 51 h 394"/>
                  <a:gd name="T62" fmla="*/ 273 w 342"/>
                  <a:gd name="T63" fmla="*/ 36 h 394"/>
                  <a:gd name="T64" fmla="*/ 280 w 342"/>
                  <a:gd name="T65" fmla="*/ 4 h 394"/>
                  <a:gd name="T66" fmla="*/ 22 w 342"/>
                  <a:gd name="T67" fmla="*/ 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394">
                    <a:moveTo>
                      <a:pt x="22" y="1"/>
                    </a:moveTo>
                    <a:lnTo>
                      <a:pt x="19" y="2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7" y="12"/>
                    </a:lnTo>
                    <a:lnTo>
                      <a:pt x="4" y="17"/>
                    </a:lnTo>
                    <a:lnTo>
                      <a:pt x="2" y="24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1" y="48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6" y="73"/>
                    </a:lnTo>
                    <a:lnTo>
                      <a:pt x="11" y="87"/>
                    </a:lnTo>
                    <a:lnTo>
                      <a:pt x="18" y="104"/>
                    </a:lnTo>
                    <a:lnTo>
                      <a:pt x="26" y="123"/>
                    </a:lnTo>
                    <a:lnTo>
                      <a:pt x="33" y="139"/>
                    </a:lnTo>
                    <a:lnTo>
                      <a:pt x="39" y="155"/>
                    </a:lnTo>
                    <a:lnTo>
                      <a:pt x="47" y="175"/>
                    </a:lnTo>
                    <a:lnTo>
                      <a:pt x="52" y="200"/>
                    </a:lnTo>
                    <a:lnTo>
                      <a:pt x="57" y="221"/>
                    </a:lnTo>
                    <a:lnTo>
                      <a:pt x="60" y="249"/>
                    </a:lnTo>
                    <a:lnTo>
                      <a:pt x="63" y="278"/>
                    </a:lnTo>
                    <a:lnTo>
                      <a:pt x="66" y="304"/>
                    </a:lnTo>
                    <a:lnTo>
                      <a:pt x="66" y="319"/>
                    </a:lnTo>
                    <a:lnTo>
                      <a:pt x="66" y="337"/>
                    </a:lnTo>
                    <a:lnTo>
                      <a:pt x="66" y="350"/>
                    </a:lnTo>
                    <a:lnTo>
                      <a:pt x="65" y="361"/>
                    </a:lnTo>
                    <a:lnTo>
                      <a:pt x="62" y="372"/>
                    </a:lnTo>
                    <a:lnTo>
                      <a:pt x="60" y="379"/>
                    </a:lnTo>
                    <a:lnTo>
                      <a:pt x="57" y="385"/>
                    </a:lnTo>
                    <a:lnTo>
                      <a:pt x="54" y="390"/>
                    </a:lnTo>
                    <a:lnTo>
                      <a:pt x="51" y="392"/>
                    </a:lnTo>
                    <a:lnTo>
                      <a:pt x="50" y="394"/>
                    </a:lnTo>
                    <a:lnTo>
                      <a:pt x="80" y="390"/>
                    </a:lnTo>
                    <a:lnTo>
                      <a:pt x="139" y="382"/>
                    </a:lnTo>
                    <a:lnTo>
                      <a:pt x="188" y="376"/>
                    </a:lnTo>
                    <a:lnTo>
                      <a:pt x="244" y="369"/>
                    </a:lnTo>
                    <a:lnTo>
                      <a:pt x="285" y="367"/>
                    </a:lnTo>
                    <a:lnTo>
                      <a:pt x="317" y="368"/>
                    </a:lnTo>
                    <a:lnTo>
                      <a:pt x="326" y="368"/>
                    </a:lnTo>
                    <a:lnTo>
                      <a:pt x="331" y="367"/>
                    </a:lnTo>
                    <a:lnTo>
                      <a:pt x="334" y="361"/>
                    </a:lnTo>
                    <a:lnTo>
                      <a:pt x="338" y="356"/>
                    </a:lnTo>
                    <a:lnTo>
                      <a:pt x="340" y="346"/>
                    </a:lnTo>
                    <a:lnTo>
                      <a:pt x="341" y="335"/>
                    </a:lnTo>
                    <a:lnTo>
                      <a:pt x="342" y="325"/>
                    </a:lnTo>
                    <a:lnTo>
                      <a:pt x="342" y="310"/>
                    </a:lnTo>
                    <a:lnTo>
                      <a:pt x="342" y="298"/>
                    </a:lnTo>
                    <a:lnTo>
                      <a:pt x="341" y="280"/>
                    </a:lnTo>
                    <a:lnTo>
                      <a:pt x="338" y="259"/>
                    </a:lnTo>
                    <a:lnTo>
                      <a:pt x="333" y="232"/>
                    </a:lnTo>
                    <a:lnTo>
                      <a:pt x="327" y="208"/>
                    </a:lnTo>
                    <a:lnTo>
                      <a:pt x="322" y="186"/>
                    </a:lnTo>
                    <a:lnTo>
                      <a:pt x="314" y="162"/>
                    </a:lnTo>
                    <a:lnTo>
                      <a:pt x="305" y="140"/>
                    </a:lnTo>
                    <a:lnTo>
                      <a:pt x="298" y="119"/>
                    </a:lnTo>
                    <a:lnTo>
                      <a:pt x="287" y="90"/>
                    </a:lnTo>
                    <a:lnTo>
                      <a:pt x="280" y="73"/>
                    </a:lnTo>
                    <a:lnTo>
                      <a:pt x="277" y="61"/>
                    </a:lnTo>
                    <a:lnTo>
                      <a:pt x="274" y="51"/>
                    </a:lnTo>
                    <a:lnTo>
                      <a:pt x="273" y="43"/>
                    </a:lnTo>
                    <a:lnTo>
                      <a:pt x="273" y="36"/>
                    </a:lnTo>
                    <a:lnTo>
                      <a:pt x="279" y="9"/>
                    </a:lnTo>
                    <a:lnTo>
                      <a:pt x="280" y="4"/>
                    </a:lnTo>
                    <a:lnTo>
                      <a:pt x="26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e-Doc.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4"/>
              <p:cNvSpPr>
                <a:spLocks/>
              </p:cNvSpPr>
              <p:nvPr/>
            </p:nvSpPr>
            <p:spPr bwMode="auto">
              <a:xfrm>
                <a:off x="518" y="1321"/>
                <a:ext cx="29" cy="26"/>
              </a:xfrm>
              <a:custGeom>
                <a:avLst/>
                <a:gdLst>
                  <a:gd name="T0" fmla="*/ 29 w 29"/>
                  <a:gd name="T1" fmla="*/ 2 h 26"/>
                  <a:gd name="T2" fmla="*/ 21 w 29"/>
                  <a:gd name="T3" fmla="*/ 24 h 26"/>
                  <a:gd name="T4" fmla="*/ 14 w 29"/>
                  <a:gd name="T5" fmla="*/ 26 h 26"/>
                  <a:gd name="T6" fmla="*/ 10 w 29"/>
                  <a:gd name="T7" fmla="*/ 26 h 26"/>
                  <a:gd name="T8" fmla="*/ 7 w 29"/>
                  <a:gd name="T9" fmla="*/ 24 h 26"/>
                  <a:gd name="T10" fmla="*/ 4 w 29"/>
                  <a:gd name="T11" fmla="*/ 21 h 26"/>
                  <a:gd name="T12" fmla="*/ 2 w 29"/>
                  <a:gd name="T13" fmla="*/ 19 h 26"/>
                  <a:gd name="T14" fmla="*/ 1 w 29"/>
                  <a:gd name="T15" fmla="*/ 16 h 26"/>
                  <a:gd name="T16" fmla="*/ 0 w 29"/>
                  <a:gd name="T17" fmla="*/ 12 h 26"/>
                  <a:gd name="T18" fmla="*/ 0 w 29"/>
                  <a:gd name="T19" fmla="*/ 9 h 26"/>
                  <a:gd name="T20" fmla="*/ 1 w 29"/>
                  <a:gd name="T21" fmla="*/ 6 h 26"/>
                  <a:gd name="T22" fmla="*/ 4 w 29"/>
                  <a:gd name="T23" fmla="*/ 3 h 26"/>
                  <a:gd name="T24" fmla="*/ 5 w 29"/>
                  <a:gd name="T25" fmla="*/ 2 h 26"/>
                  <a:gd name="T26" fmla="*/ 9 w 29"/>
                  <a:gd name="T27" fmla="*/ 1 h 26"/>
                  <a:gd name="T28" fmla="*/ 12 w 29"/>
                  <a:gd name="T29" fmla="*/ 1 h 26"/>
                  <a:gd name="T30" fmla="*/ 15 w 29"/>
                  <a:gd name="T31" fmla="*/ 0 h 26"/>
                  <a:gd name="T32" fmla="*/ 17 w 29"/>
                  <a:gd name="T33" fmla="*/ 0 h 26"/>
                  <a:gd name="T34" fmla="*/ 20 w 29"/>
                  <a:gd name="T35" fmla="*/ 0 h 26"/>
                  <a:gd name="T36" fmla="*/ 29 w 29"/>
                  <a:gd name="T3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6">
                    <a:moveTo>
                      <a:pt x="29" y="2"/>
                    </a:moveTo>
                    <a:lnTo>
                      <a:pt x="21" y="24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7" y="24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80808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5"/>
              <p:cNvSpPr>
                <a:spLocks/>
              </p:cNvSpPr>
              <p:nvPr/>
            </p:nvSpPr>
            <p:spPr bwMode="auto">
              <a:xfrm>
                <a:off x="529" y="1319"/>
                <a:ext cx="19" cy="21"/>
              </a:xfrm>
              <a:custGeom>
                <a:avLst/>
                <a:gdLst>
                  <a:gd name="T0" fmla="*/ 0 w 19"/>
                  <a:gd name="T1" fmla="*/ 3 h 21"/>
                  <a:gd name="T2" fmla="*/ 4 w 19"/>
                  <a:gd name="T3" fmla="*/ 5 h 21"/>
                  <a:gd name="T4" fmla="*/ 6 w 19"/>
                  <a:gd name="T5" fmla="*/ 8 h 21"/>
                  <a:gd name="T6" fmla="*/ 6 w 19"/>
                  <a:gd name="T7" fmla="*/ 10 h 21"/>
                  <a:gd name="T8" fmla="*/ 6 w 19"/>
                  <a:gd name="T9" fmla="*/ 15 h 21"/>
                  <a:gd name="T10" fmla="*/ 6 w 19"/>
                  <a:gd name="T11" fmla="*/ 19 h 21"/>
                  <a:gd name="T12" fmla="*/ 4 w 19"/>
                  <a:gd name="T13" fmla="*/ 21 h 21"/>
                  <a:gd name="T14" fmla="*/ 19 w 19"/>
                  <a:gd name="T15" fmla="*/ 18 h 21"/>
                  <a:gd name="T16" fmla="*/ 18 w 19"/>
                  <a:gd name="T17" fmla="*/ 0 h 21"/>
                  <a:gd name="T18" fmla="*/ 0 w 19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1">
                    <a:moveTo>
                      <a:pt x="0" y="3"/>
                    </a:moveTo>
                    <a:lnTo>
                      <a:pt x="4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19" y="18"/>
                    </a:lnTo>
                    <a:lnTo>
                      <a:pt x="1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6"/>
              <p:cNvSpPr>
                <a:spLocks/>
              </p:cNvSpPr>
              <p:nvPr/>
            </p:nvSpPr>
            <p:spPr bwMode="auto">
              <a:xfrm>
                <a:off x="524" y="1303"/>
                <a:ext cx="286" cy="44"/>
              </a:xfrm>
              <a:custGeom>
                <a:avLst/>
                <a:gdLst>
                  <a:gd name="T0" fmla="*/ 271 w 286"/>
                  <a:gd name="T1" fmla="*/ 4 h 44"/>
                  <a:gd name="T2" fmla="*/ 0 w 286"/>
                  <a:gd name="T3" fmla="*/ 0 h 44"/>
                  <a:gd name="T4" fmla="*/ 8 w 286"/>
                  <a:gd name="T5" fmla="*/ 2 h 44"/>
                  <a:gd name="T6" fmla="*/ 10 w 286"/>
                  <a:gd name="T7" fmla="*/ 2 h 44"/>
                  <a:gd name="T8" fmla="*/ 13 w 286"/>
                  <a:gd name="T9" fmla="*/ 4 h 44"/>
                  <a:gd name="T10" fmla="*/ 15 w 286"/>
                  <a:gd name="T11" fmla="*/ 6 h 44"/>
                  <a:gd name="T12" fmla="*/ 18 w 286"/>
                  <a:gd name="T13" fmla="*/ 9 h 44"/>
                  <a:gd name="T14" fmla="*/ 18 w 286"/>
                  <a:gd name="T15" fmla="*/ 12 h 44"/>
                  <a:gd name="T16" fmla="*/ 20 w 286"/>
                  <a:gd name="T17" fmla="*/ 16 h 44"/>
                  <a:gd name="T18" fmla="*/ 20 w 286"/>
                  <a:gd name="T19" fmla="*/ 19 h 44"/>
                  <a:gd name="T20" fmla="*/ 20 w 286"/>
                  <a:gd name="T21" fmla="*/ 23 h 44"/>
                  <a:gd name="T22" fmla="*/ 20 w 286"/>
                  <a:gd name="T23" fmla="*/ 27 h 44"/>
                  <a:gd name="T24" fmla="*/ 18 w 286"/>
                  <a:gd name="T25" fmla="*/ 31 h 44"/>
                  <a:gd name="T26" fmla="*/ 17 w 286"/>
                  <a:gd name="T27" fmla="*/ 35 h 44"/>
                  <a:gd name="T28" fmla="*/ 14 w 286"/>
                  <a:gd name="T29" fmla="*/ 40 h 44"/>
                  <a:gd name="T30" fmla="*/ 10 w 286"/>
                  <a:gd name="T31" fmla="*/ 42 h 44"/>
                  <a:gd name="T32" fmla="*/ 8 w 286"/>
                  <a:gd name="T33" fmla="*/ 44 h 44"/>
                  <a:gd name="T34" fmla="*/ 25 w 286"/>
                  <a:gd name="T35" fmla="*/ 42 h 44"/>
                  <a:gd name="T36" fmla="*/ 44 w 286"/>
                  <a:gd name="T37" fmla="*/ 39 h 44"/>
                  <a:gd name="T38" fmla="*/ 75 w 286"/>
                  <a:gd name="T39" fmla="*/ 37 h 44"/>
                  <a:gd name="T40" fmla="*/ 102 w 286"/>
                  <a:gd name="T41" fmla="*/ 34 h 44"/>
                  <a:gd name="T42" fmla="*/ 133 w 286"/>
                  <a:gd name="T43" fmla="*/ 34 h 44"/>
                  <a:gd name="T44" fmla="*/ 167 w 286"/>
                  <a:gd name="T45" fmla="*/ 35 h 44"/>
                  <a:gd name="T46" fmla="*/ 210 w 286"/>
                  <a:gd name="T47" fmla="*/ 37 h 44"/>
                  <a:gd name="T48" fmla="*/ 250 w 286"/>
                  <a:gd name="T49" fmla="*/ 40 h 44"/>
                  <a:gd name="T50" fmla="*/ 266 w 286"/>
                  <a:gd name="T51" fmla="*/ 43 h 44"/>
                  <a:gd name="T52" fmla="*/ 271 w 286"/>
                  <a:gd name="T53" fmla="*/ 44 h 44"/>
                  <a:gd name="T54" fmla="*/ 277 w 286"/>
                  <a:gd name="T55" fmla="*/ 44 h 44"/>
                  <a:gd name="T56" fmla="*/ 280 w 286"/>
                  <a:gd name="T57" fmla="*/ 43 h 44"/>
                  <a:gd name="T58" fmla="*/ 283 w 286"/>
                  <a:gd name="T59" fmla="*/ 40 h 44"/>
                  <a:gd name="T60" fmla="*/ 285 w 286"/>
                  <a:gd name="T61" fmla="*/ 36 h 44"/>
                  <a:gd name="T62" fmla="*/ 286 w 286"/>
                  <a:gd name="T63" fmla="*/ 32 h 44"/>
                  <a:gd name="T64" fmla="*/ 286 w 286"/>
                  <a:gd name="T65" fmla="*/ 28 h 44"/>
                  <a:gd name="T66" fmla="*/ 286 w 286"/>
                  <a:gd name="T67" fmla="*/ 22 h 44"/>
                  <a:gd name="T68" fmla="*/ 284 w 286"/>
                  <a:gd name="T69" fmla="*/ 17 h 44"/>
                  <a:gd name="T70" fmla="*/ 282 w 286"/>
                  <a:gd name="T71" fmla="*/ 12 h 44"/>
                  <a:gd name="T72" fmla="*/ 280 w 286"/>
                  <a:gd name="T73" fmla="*/ 10 h 44"/>
                  <a:gd name="T74" fmla="*/ 278 w 286"/>
                  <a:gd name="T75" fmla="*/ 7 h 44"/>
                  <a:gd name="T76" fmla="*/ 275 w 286"/>
                  <a:gd name="T77" fmla="*/ 5 h 44"/>
                  <a:gd name="T78" fmla="*/ 271 w 286"/>
                  <a:gd name="T7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6" h="44">
                    <a:moveTo>
                      <a:pt x="271" y="4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3"/>
                    </a:lnTo>
                    <a:lnTo>
                      <a:pt x="20" y="27"/>
                    </a:lnTo>
                    <a:lnTo>
                      <a:pt x="18" y="31"/>
                    </a:lnTo>
                    <a:lnTo>
                      <a:pt x="17" y="35"/>
                    </a:lnTo>
                    <a:lnTo>
                      <a:pt x="14" y="40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25" y="42"/>
                    </a:lnTo>
                    <a:lnTo>
                      <a:pt x="44" y="39"/>
                    </a:lnTo>
                    <a:lnTo>
                      <a:pt x="75" y="37"/>
                    </a:lnTo>
                    <a:lnTo>
                      <a:pt x="102" y="34"/>
                    </a:lnTo>
                    <a:lnTo>
                      <a:pt x="133" y="34"/>
                    </a:lnTo>
                    <a:lnTo>
                      <a:pt x="167" y="35"/>
                    </a:lnTo>
                    <a:lnTo>
                      <a:pt x="210" y="37"/>
                    </a:lnTo>
                    <a:lnTo>
                      <a:pt x="250" y="40"/>
                    </a:lnTo>
                    <a:lnTo>
                      <a:pt x="266" y="43"/>
                    </a:lnTo>
                    <a:lnTo>
                      <a:pt x="271" y="44"/>
                    </a:lnTo>
                    <a:lnTo>
                      <a:pt x="277" y="44"/>
                    </a:lnTo>
                    <a:lnTo>
                      <a:pt x="280" y="43"/>
                    </a:lnTo>
                    <a:lnTo>
                      <a:pt x="283" y="40"/>
                    </a:lnTo>
                    <a:lnTo>
                      <a:pt x="285" y="36"/>
                    </a:lnTo>
                    <a:lnTo>
                      <a:pt x="286" y="32"/>
                    </a:lnTo>
                    <a:lnTo>
                      <a:pt x="286" y="28"/>
                    </a:lnTo>
                    <a:lnTo>
                      <a:pt x="286" y="22"/>
                    </a:lnTo>
                    <a:lnTo>
                      <a:pt x="284" y="17"/>
                    </a:lnTo>
                    <a:lnTo>
                      <a:pt x="282" y="12"/>
                    </a:lnTo>
                    <a:lnTo>
                      <a:pt x="280" y="10"/>
                    </a:lnTo>
                    <a:lnTo>
                      <a:pt x="278" y="7"/>
                    </a:lnTo>
                    <a:lnTo>
                      <a:pt x="275" y="5"/>
                    </a:lnTo>
                    <a:lnTo>
                      <a:pt x="271" y="4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6" name="Freeform 17"/>
            <p:cNvSpPr>
              <a:spLocks/>
            </p:cNvSpPr>
            <p:nvPr/>
          </p:nvSpPr>
          <p:spPr bwMode="auto">
            <a:xfrm>
              <a:off x="3826" y="1576"/>
              <a:ext cx="209" cy="16"/>
            </a:xfrm>
            <a:custGeom>
              <a:avLst/>
              <a:gdLst>
                <a:gd name="T0" fmla="*/ 0 w 176"/>
                <a:gd name="T1" fmla="*/ 0 h 15"/>
                <a:gd name="T2" fmla="*/ 29 w 176"/>
                <a:gd name="T3" fmla="*/ 15 h 15"/>
                <a:gd name="T4" fmla="*/ 51 w 176"/>
                <a:gd name="T5" fmla="*/ 0 h 15"/>
                <a:gd name="T6" fmla="*/ 73 w 176"/>
                <a:gd name="T7" fmla="*/ 15 h 15"/>
                <a:gd name="T8" fmla="*/ 95 w 176"/>
                <a:gd name="T9" fmla="*/ 0 h 15"/>
                <a:gd name="T10" fmla="*/ 117 w 176"/>
                <a:gd name="T11" fmla="*/ 8 h 15"/>
                <a:gd name="T12" fmla="*/ 139 w 176"/>
                <a:gd name="T13" fmla="*/ 0 h 15"/>
                <a:gd name="T14" fmla="*/ 162 w 176"/>
                <a:gd name="T15" fmla="*/ 8 h 15"/>
                <a:gd name="T16" fmla="*/ 176 w 176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">
                  <a:moveTo>
                    <a:pt x="0" y="0"/>
                  </a:moveTo>
                  <a:lnTo>
                    <a:pt x="29" y="15"/>
                  </a:lnTo>
                  <a:lnTo>
                    <a:pt x="51" y="0"/>
                  </a:lnTo>
                  <a:lnTo>
                    <a:pt x="73" y="15"/>
                  </a:lnTo>
                  <a:lnTo>
                    <a:pt x="95" y="0"/>
                  </a:lnTo>
                  <a:lnTo>
                    <a:pt x="117" y="8"/>
                  </a:lnTo>
                  <a:lnTo>
                    <a:pt x="139" y="0"/>
                  </a:lnTo>
                  <a:lnTo>
                    <a:pt x="162" y="8"/>
                  </a:lnTo>
                  <a:lnTo>
                    <a:pt x="17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8" name="Freeform 17"/>
          <p:cNvSpPr>
            <a:spLocks/>
          </p:cNvSpPr>
          <p:nvPr/>
        </p:nvSpPr>
        <p:spPr bwMode="auto">
          <a:xfrm>
            <a:off x="1247394" y="4820960"/>
            <a:ext cx="437947" cy="48200"/>
          </a:xfrm>
          <a:custGeom>
            <a:avLst/>
            <a:gdLst>
              <a:gd name="T0" fmla="*/ 0 w 176"/>
              <a:gd name="T1" fmla="*/ 0 h 15"/>
              <a:gd name="T2" fmla="*/ 29 w 176"/>
              <a:gd name="T3" fmla="*/ 15 h 15"/>
              <a:gd name="T4" fmla="*/ 51 w 176"/>
              <a:gd name="T5" fmla="*/ 0 h 15"/>
              <a:gd name="T6" fmla="*/ 73 w 176"/>
              <a:gd name="T7" fmla="*/ 15 h 15"/>
              <a:gd name="T8" fmla="*/ 95 w 176"/>
              <a:gd name="T9" fmla="*/ 0 h 15"/>
              <a:gd name="T10" fmla="*/ 117 w 176"/>
              <a:gd name="T11" fmla="*/ 8 h 15"/>
              <a:gd name="T12" fmla="*/ 139 w 176"/>
              <a:gd name="T13" fmla="*/ 0 h 15"/>
              <a:gd name="T14" fmla="*/ 162 w 176"/>
              <a:gd name="T15" fmla="*/ 8 h 15"/>
              <a:gd name="T16" fmla="*/ 176 w 176"/>
              <a:gd name="T1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5">
                <a:moveTo>
                  <a:pt x="0" y="0"/>
                </a:moveTo>
                <a:lnTo>
                  <a:pt x="29" y="15"/>
                </a:lnTo>
                <a:lnTo>
                  <a:pt x="51" y="0"/>
                </a:lnTo>
                <a:lnTo>
                  <a:pt x="73" y="15"/>
                </a:lnTo>
                <a:lnTo>
                  <a:pt x="95" y="0"/>
                </a:lnTo>
                <a:lnTo>
                  <a:pt x="117" y="8"/>
                </a:lnTo>
                <a:lnTo>
                  <a:pt x="139" y="0"/>
                </a:lnTo>
                <a:lnTo>
                  <a:pt x="162" y="8"/>
                </a:lnTo>
                <a:lnTo>
                  <a:pt x="17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9" name="그룹 208"/>
          <p:cNvGrpSpPr/>
          <p:nvPr/>
        </p:nvGrpSpPr>
        <p:grpSpPr>
          <a:xfrm>
            <a:off x="2411760" y="4461270"/>
            <a:ext cx="851253" cy="1129791"/>
            <a:chOff x="5233893" y="5241044"/>
            <a:chExt cx="1594801" cy="294835"/>
          </a:xfrm>
        </p:grpSpPr>
        <p:sp>
          <p:nvSpPr>
            <p:cNvPr id="210" name="직사각형 209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11" name="자유형 210"/>
            <p:cNvSpPr/>
            <p:nvPr/>
          </p:nvSpPr>
          <p:spPr>
            <a:xfrm>
              <a:off x="5233893" y="5241044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Package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disassemble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457288" y="4478359"/>
            <a:ext cx="826681" cy="1129791"/>
            <a:chOff x="5136811" y="5241044"/>
            <a:chExt cx="1691883" cy="294835"/>
          </a:xfrm>
        </p:grpSpPr>
        <p:sp>
          <p:nvSpPr>
            <p:cNvPr id="214" name="직사각형 213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15" name="자유형 214"/>
            <p:cNvSpPr/>
            <p:nvPr/>
          </p:nvSpPr>
          <p:spPr>
            <a:xfrm>
              <a:off x="5136811" y="5241044"/>
              <a:ext cx="1691881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SOAP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analysis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17" name="직사각형 216"/>
          <p:cNvSpPr/>
          <p:nvPr/>
        </p:nvSpPr>
        <p:spPr>
          <a:xfrm>
            <a:off x="4570070" y="4513803"/>
            <a:ext cx="577994" cy="112041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9525"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4" name="자유형 223"/>
          <p:cNvSpPr/>
          <p:nvPr/>
        </p:nvSpPr>
        <p:spPr>
          <a:xfrm>
            <a:off x="4510506" y="4487340"/>
            <a:ext cx="709566" cy="1120417"/>
          </a:xfrm>
          <a:custGeom>
            <a:avLst/>
            <a:gdLst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1594800 w 1594800"/>
              <a:gd name="connsiteY2" fmla="*/ 288032 h 288032"/>
              <a:gd name="connsiteX3" fmla="*/ 0 w 1594800"/>
              <a:gd name="connsiteY3" fmla="*/ 288032 h 288032"/>
              <a:gd name="connsiteX4" fmla="*/ 0 w 1594800"/>
              <a:gd name="connsiteY4" fmla="*/ 0 h 288032"/>
              <a:gd name="connsiteX0" fmla="*/ 0 w 1594800"/>
              <a:gd name="connsiteY0" fmla="*/ 0 h 288032"/>
              <a:gd name="connsiteX1" fmla="*/ 1594800 w 1594800"/>
              <a:gd name="connsiteY1" fmla="*/ 0 h 288032"/>
              <a:gd name="connsiteX2" fmla="*/ 0 w 1594800"/>
              <a:gd name="connsiteY2" fmla="*/ 288032 h 288032"/>
              <a:gd name="connsiteX3" fmla="*/ 0 w 1594800"/>
              <a:gd name="connsiteY3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800" h="288032">
                <a:moveTo>
                  <a:pt x="0" y="0"/>
                </a:moveTo>
                <a:lnTo>
                  <a:pt x="1594800" y="0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76200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Signature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verification</a:t>
            </a:r>
            <a:endParaRPr lang="ko-KR" altLang="en-US" sz="1400" dirty="0" smtClean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25" name="그룹 224"/>
          <p:cNvGrpSpPr/>
          <p:nvPr/>
        </p:nvGrpSpPr>
        <p:grpSpPr>
          <a:xfrm>
            <a:off x="5481623" y="4504428"/>
            <a:ext cx="1323432" cy="489874"/>
            <a:chOff x="5233893" y="5241044"/>
            <a:chExt cx="1594801" cy="294835"/>
          </a:xfrm>
        </p:grpSpPr>
        <p:sp>
          <p:nvSpPr>
            <p:cNvPr id="226" name="직사각형 225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7" name="자유형 226"/>
            <p:cNvSpPr/>
            <p:nvPr/>
          </p:nvSpPr>
          <p:spPr>
            <a:xfrm>
              <a:off x="5233893" y="5241044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XML Doc.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decryption</a:t>
              </a:r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그룹 227"/>
          <p:cNvGrpSpPr/>
          <p:nvPr/>
        </p:nvGrpSpPr>
        <p:grpSpPr>
          <a:xfrm>
            <a:off x="5481622" y="5101187"/>
            <a:ext cx="1323432" cy="489874"/>
            <a:chOff x="5233893" y="5241044"/>
            <a:chExt cx="1594801" cy="294835"/>
          </a:xfrm>
        </p:grpSpPr>
        <p:sp>
          <p:nvSpPr>
            <p:cNvPr id="229" name="직사각형 228"/>
            <p:cNvSpPr/>
            <p:nvPr/>
          </p:nvSpPr>
          <p:spPr>
            <a:xfrm>
              <a:off x="5233894" y="5247847"/>
              <a:ext cx="1594800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30" name="자유형 229"/>
            <p:cNvSpPr/>
            <p:nvPr/>
          </p:nvSpPr>
          <p:spPr>
            <a:xfrm>
              <a:off x="5233893" y="5241044"/>
              <a:ext cx="1594799" cy="288032"/>
            </a:xfrm>
            <a:custGeom>
              <a:avLst/>
              <a:gdLst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1594800 w 1594800"/>
                <a:gd name="connsiteY2" fmla="*/ 288032 h 288032"/>
                <a:gd name="connsiteX3" fmla="*/ 0 w 1594800"/>
                <a:gd name="connsiteY3" fmla="*/ 288032 h 288032"/>
                <a:gd name="connsiteX4" fmla="*/ 0 w 1594800"/>
                <a:gd name="connsiteY4" fmla="*/ 0 h 288032"/>
                <a:gd name="connsiteX0" fmla="*/ 0 w 1594800"/>
                <a:gd name="connsiteY0" fmla="*/ 0 h 288032"/>
                <a:gd name="connsiteX1" fmla="*/ 1594800 w 1594800"/>
                <a:gd name="connsiteY1" fmla="*/ 0 h 288032"/>
                <a:gd name="connsiteX2" fmla="*/ 0 w 1594800"/>
                <a:gd name="connsiteY2" fmla="*/ 288032 h 288032"/>
                <a:gd name="connsiteX3" fmla="*/ 0 w 1594800"/>
                <a:gd name="connsiteY3" fmla="*/ 0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800" h="288032">
                  <a:moveTo>
                    <a:pt x="0" y="0"/>
                  </a:moveTo>
                  <a:lnTo>
                    <a:pt x="1594800" y="0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attached Doc.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decryption</a:t>
              </a:r>
              <a:endParaRPr lang="ko-KR" altLang="en-US" sz="1400" dirty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31" name="Line 33"/>
          <p:cNvSpPr>
            <a:spLocks noChangeShapeType="1"/>
          </p:cNvSpPr>
          <p:nvPr/>
        </p:nvSpPr>
        <p:spPr bwMode="auto">
          <a:xfrm flipV="1">
            <a:off x="4306924" y="5030220"/>
            <a:ext cx="263147" cy="858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Line 33"/>
          <p:cNvSpPr>
            <a:spLocks noChangeShapeType="1"/>
          </p:cNvSpPr>
          <p:nvPr/>
        </p:nvSpPr>
        <p:spPr bwMode="auto">
          <a:xfrm>
            <a:off x="3263013" y="5030220"/>
            <a:ext cx="241710" cy="858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2169942" y="4070451"/>
            <a:ext cx="2474066" cy="3188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rgbClr val="285C9C"/>
            </a:solidFill>
          </a:ln>
          <a:effectLst>
            <a:outerShdw blurRad="635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52400" prstMaterial="metal">
            <a:bevelT h="5080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reception</a:t>
            </a:r>
            <a:endParaRPr lang="ko-KR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68" b="97696" l="5103" r="45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64" r="48968"/>
          <a:stretch/>
        </p:blipFill>
        <p:spPr>
          <a:xfrm>
            <a:off x="360523" y="2226033"/>
            <a:ext cx="2022083" cy="881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746" y="30009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Sender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860" b="67994" l="52231" r="9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22" t="43129" r="1879" b="29200"/>
          <a:stretch/>
        </p:blipFill>
        <p:spPr>
          <a:xfrm>
            <a:off x="6948264" y="4261038"/>
            <a:ext cx="1854357" cy="105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9033" y="515580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Receiver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4"/>
          <p:cNvSpPr>
            <a:spLocks noChangeArrowheads="1"/>
          </p:cNvSpPr>
          <p:nvPr/>
        </p:nvSpPr>
        <p:spPr bwMode="auto">
          <a:xfrm>
            <a:off x="4671860" y="3511262"/>
            <a:ext cx="3971381" cy="2512533"/>
          </a:xfrm>
          <a:prstGeom prst="roundRect">
            <a:avLst>
              <a:gd name="adj" fmla="val 2122"/>
            </a:avLst>
          </a:prstGeom>
          <a:gradFill flip="none" rotWithShape="1">
            <a:gsLst>
              <a:gs pos="15000">
                <a:srgbClr val="D9D9D9">
                  <a:lumMod val="72000"/>
                  <a:lumOff val="28000"/>
                </a:srgbClr>
              </a:gs>
              <a:gs pos="52000">
                <a:schemeClr val="bg1">
                  <a:lumMod val="85000"/>
                </a:schemeClr>
              </a:gs>
              <a:gs pos="7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endParaRPr lang="ko-KR" altLang="en-US" sz="1600" spc="-30" dirty="0">
              <a:gradFill>
                <a:gsLst>
                  <a:gs pos="53000">
                    <a:schemeClr val="bg1">
                      <a:lumMod val="75000"/>
                    </a:schemeClr>
                  </a:gs>
                  <a:gs pos="29000">
                    <a:schemeClr val="bg1">
                      <a:lumMod val="95000"/>
                    </a:schemeClr>
                  </a:gs>
                  <a:gs pos="8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4663959" y="1408257"/>
            <a:ext cx="3971381" cy="2103006"/>
          </a:xfrm>
          <a:prstGeom prst="roundRect">
            <a:avLst>
              <a:gd name="adj" fmla="val 2122"/>
            </a:avLst>
          </a:prstGeom>
          <a:gradFill flip="none" rotWithShape="1">
            <a:gsLst>
              <a:gs pos="15000">
                <a:srgbClr val="D9D9D9">
                  <a:lumMod val="72000"/>
                  <a:lumOff val="28000"/>
                </a:srgbClr>
              </a:gs>
              <a:gs pos="52000">
                <a:schemeClr val="bg1">
                  <a:lumMod val="85000"/>
                </a:schemeClr>
              </a:gs>
              <a:gs pos="7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endParaRPr lang="ko-KR" altLang="en-US" sz="1600" spc="-30" dirty="0">
              <a:gradFill>
                <a:gsLst>
                  <a:gs pos="53000">
                    <a:schemeClr val="bg1">
                      <a:lumMod val="75000"/>
                    </a:schemeClr>
                  </a:gs>
                  <a:gs pos="29000">
                    <a:schemeClr val="bg1">
                      <a:lumMod val="95000"/>
                    </a:schemeClr>
                  </a:gs>
                  <a:gs pos="8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34"/>
          <p:cNvSpPr>
            <a:spLocks noChangeArrowheads="1"/>
          </p:cNvSpPr>
          <p:nvPr/>
        </p:nvSpPr>
        <p:spPr bwMode="auto">
          <a:xfrm>
            <a:off x="657308" y="1429245"/>
            <a:ext cx="3560615" cy="4594551"/>
          </a:xfrm>
          <a:prstGeom prst="roundRect">
            <a:avLst>
              <a:gd name="adj" fmla="val 2122"/>
            </a:avLst>
          </a:prstGeom>
          <a:gradFill flip="none" rotWithShape="1">
            <a:gsLst>
              <a:gs pos="15000">
                <a:srgbClr val="D9D9D9">
                  <a:lumMod val="72000"/>
                  <a:lumOff val="28000"/>
                </a:srgbClr>
              </a:gs>
              <a:gs pos="52000">
                <a:schemeClr val="bg1">
                  <a:lumMod val="85000"/>
                </a:schemeClr>
              </a:gs>
              <a:gs pos="7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base">
              <a:lnSpc>
                <a:spcPct val="80000"/>
              </a:lnSpc>
              <a:spcAft>
                <a:spcPts val="100"/>
              </a:spcAft>
            </a:pPr>
            <a:endParaRPr lang="ko-KR" altLang="en-US" sz="1600" spc="-30" dirty="0">
              <a:gradFill>
                <a:gsLst>
                  <a:gs pos="53000">
                    <a:schemeClr val="bg1">
                      <a:lumMod val="75000"/>
                    </a:schemeClr>
                  </a:gs>
                  <a:gs pos="29000">
                    <a:schemeClr val="bg1">
                      <a:lumMod val="95000"/>
                    </a:schemeClr>
                  </a:gs>
                  <a:gs pos="8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9" name="그룹 148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51" name="직사각형 150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1551786" y="3953669"/>
            <a:ext cx="25372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6285653" y="3953669"/>
            <a:ext cx="256320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3983896" y="3953669"/>
            <a:ext cx="2511319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938709" y="3104584"/>
            <a:ext cx="3216980" cy="369332"/>
          </a:xfrm>
          <a:prstGeom prst="rect">
            <a:avLst/>
          </a:prstGeom>
          <a:solidFill>
            <a:schemeClr val="bg1">
              <a:alpha val="17000"/>
            </a:schemeClr>
          </a:solidFill>
          <a:ln w="9525" algn="ctr">
            <a:solidFill>
              <a:srgbClr val="CC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3652399" y="2491581"/>
            <a:ext cx="243176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 flipV="1">
            <a:off x="5984692" y="3972508"/>
            <a:ext cx="1177830" cy="763880"/>
          </a:xfrm>
          <a:prstGeom prst="rect">
            <a:avLst/>
          </a:prstGeom>
          <a:solidFill>
            <a:srgbClr val="E7F1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36000" tIns="0" rIns="36000" bIns="36000"/>
          <a:lstStyle/>
          <a:p>
            <a:pPr algn="ctr">
              <a:buFontTx/>
              <a:buNone/>
            </a:pPr>
            <a:endParaRPr lang="ko-KR" altLang="ko-KR" sz="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16" descr="엠보싱 작은상자(Gray_Ver)"/>
          <p:cNvSpPr>
            <a:spLocks noChangeArrowheads="1"/>
          </p:cNvSpPr>
          <p:nvPr/>
        </p:nvSpPr>
        <p:spPr bwMode="auto">
          <a:xfrm>
            <a:off x="6101936" y="4318681"/>
            <a:ext cx="956447" cy="110975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>
            <a:solidFill>
              <a:srgbClr val="739A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72000" tIns="36000" rIns="0" bIns="36000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555253" y="4534770"/>
            <a:ext cx="22155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ko-KR" sz="1200" b="1" dirty="0">
                <a:latin typeface="Arial" panose="020B0604020202020204" pitchFamily="34" charset="0"/>
                <a:ea typeface="HY각헤드라인B" pitchFamily="18" charset="-127"/>
                <a:cs typeface="Arial" pitchFamily="34" charset="0"/>
              </a:rPr>
              <a:t>Key management system</a:t>
            </a:r>
          </a:p>
        </p:txBody>
      </p:sp>
      <p:pic>
        <p:nvPicPr>
          <p:cNvPr id="55" name="Picture 18" descr="Serve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08" y="4038664"/>
            <a:ext cx="385665" cy="3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343994" y="2380692"/>
            <a:ext cx="250959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Issue encryption key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609850" y="2659272"/>
            <a:ext cx="0" cy="26634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2063335" y="2888116"/>
            <a:ext cx="1104744" cy="114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H="1">
            <a:off x="2076450" y="2888116"/>
            <a:ext cx="0" cy="26079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H="1">
            <a:off x="3143250" y="2888116"/>
            <a:ext cx="0" cy="26079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24"/>
          <p:cNvGrpSpPr>
            <a:grpSpLocks/>
          </p:cNvGrpSpPr>
          <p:nvPr/>
        </p:nvGrpSpPr>
        <p:grpSpPr bwMode="auto">
          <a:xfrm rot="16200000">
            <a:off x="2967948" y="3002899"/>
            <a:ext cx="356970" cy="636478"/>
            <a:chOff x="2289" y="3248"/>
            <a:chExt cx="193" cy="368"/>
          </a:xfrm>
        </p:grpSpPr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2289" y="3248"/>
              <a:ext cx="188" cy="366"/>
            </a:xfrm>
            <a:custGeom>
              <a:avLst/>
              <a:gdLst>
                <a:gd name="T0" fmla="*/ 336 w 937"/>
                <a:gd name="T1" fmla="*/ 0 h 1826"/>
                <a:gd name="T2" fmla="*/ 619 w 937"/>
                <a:gd name="T3" fmla="*/ 0 h 1826"/>
                <a:gd name="T4" fmla="*/ 565 w 937"/>
                <a:gd name="T5" fmla="*/ 70 h 1826"/>
                <a:gd name="T6" fmla="*/ 401 w 937"/>
                <a:gd name="T7" fmla="*/ 70 h 1826"/>
                <a:gd name="T8" fmla="*/ 338 w 937"/>
                <a:gd name="T9" fmla="*/ 182 h 1826"/>
                <a:gd name="T10" fmla="*/ 622 w 937"/>
                <a:gd name="T11" fmla="*/ 182 h 1826"/>
                <a:gd name="T12" fmla="*/ 564 w 937"/>
                <a:gd name="T13" fmla="*/ 71 h 1826"/>
                <a:gd name="T14" fmla="*/ 619 w 937"/>
                <a:gd name="T15" fmla="*/ 1 h 1826"/>
                <a:gd name="T16" fmla="*/ 718 w 937"/>
                <a:gd name="T17" fmla="*/ 174 h 1826"/>
                <a:gd name="T18" fmla="*/ 772 w 937"/>
                <a:gd name="T19" fmla="*/ 175 h 1826"/>
                <a:gd name="T20" fmla="*/ 790 w 937"/>
                <a:gd name="T21" fmla="*/ 234 h 1826"/>
                <a:gd name="T22" fmla="*/ 875 w 937"/>
                <a:gd name="T23" fmla="*/ 234 h 1826"/>
                <a:gd name="T24" fmla="*/ 876 w 937"/>
                <a:gd name="T25" fmla="*/ 276 h 1826"/>
                <a:gd name="T26" fmla="*/ 907 w 937"/>
                <a:gd name="T27" fmla="*/ 277 h 1826"/>
                <a:gd name="T28" fmla="*/ 937 w 937"/>
                <a:gd name="T29" fmla="*/ 277 h 1826"/>
                <a:gd name="T30" fmla="*/ 937 w 937"/>
                <a:gd name="T31" fmla="*/ 532 h 1826"/>
                <a:gd name="T32" fmla="*/ 875 w 937"/>
                <a:gd name="T33" fmla="*/ 533 h 1826"/>
                <a:gd name="T34" fmla="*/ 873 w 937"/>
                <a:gd name="T35" fmla="*/ 587 h 1826"/>
                <a:gd name="T36" fmla="*/ 794 w 937"/>
                <a:gd name="T37" fmla="*/ 587 h 1826"/>
                <a:gd name="T38" fmla="*/ 771 w 937"/>
                <a:gd name="T39" fmla="*/ 650 h 1826"/>
                <a:gd name="T40" fmla="*/ 727 w 937"/>
                <a:gd name="T41" fmla="*/ 652 h 1826"/>
                <a:gd name="T42" fmla="*/ 724 w 937"/>
                <a:gd name="T43" fmla="*/ 781 h 1826"/>
                <a:gd name="T44" fmla="*/ 694 w 937"/>
                <a:gd name="T45" fmla="*/ 781 h 1826"/>
                <a:gd name="T46" fmla="*/ 685 w 937"/>
                <a:gd name="T47" fmla="*/ 801 h 1826"/>
                <a:gd name="T48" fmla="*/ 685 w 937"/>
                <a:gd name="T49" fmla="*/ 930 h 1826"/>
                <a:gd name="T50" fmla="*/ 632 w 937"/>
                <a:gd name="T51" fmla="*/ 931 h 1826"/>
                <a:gd name="T52" fmla="*/ 635 w 937"/>
                <a:gd name="T53" fmla="*/ 1709 h 1826"/>
                <a:gd name="T54" fmla="*/ 511 w 937"/>
                <a:gd name="T55" fmla="*/ 1826 h 1826"/>
                <a:gd name="T56" fmla="*/ 351 w 937"/>
                <a:gd name="T57" fmla="*/ 1691 h 1826"/>
                <a:gd name="T58" fmla="*/ 408 w 937"/>
                <a:gd name="T59" fmla="*/ 1653 h 1826"/>
                <a:gd name="T60" fmla="*/ 408 w 937"/>
                <a:gd name="T61" fmla="*/ 1608 h 1826"/>
                <a:gd name="T62" fmla="*/ 351 w 937"/>
                <a:gd name="T63" fmla="*/ 1567 h 1826"/>
                <a:gd name="T64" fmla="*/ 408 w 937"/>
                <a:gd name="T65" fmla="*/ 1532 h 1826"/>
                <a:gd name="T66" fmla="*/ 399 w 937"/>
                <a:gd name="T67" fmla="*/ 1518 h 1826"/>
                <a:gd name="T68" fmla="*/ 350 w 937"/>
                <a:gd name="T69" fmla="*/ 1486 h 1826"/>
                <a:gd name="T70" fmla="*/ 342 w 937"/>
                <a:gd name="T71" fmla="*/ 1386 h 1826"/>
                <a:gd name="T72" fmla="*/ 335 w 937"/>
                <a:gd name="T73" fmla="*/ 1376 h 1826"/>
                <a:gd name="T74" fmla="*/ 409 w 937"/>
                <a:gd name="T75" fmla="*/ 1318 h 1826"/>
                <a:gd name="T76" fmla="*/ 409 w 937"/>
                <a:gd name="T77" fmla="*/ 1267 h 1826"/>
                <a:gd name="T78" fmla="*/ 350 w 937"/>
                <a:gd name="T79" fmla="*/ 1208 h 1826"/>
                <a:gd name="T80" fmla="*/ 408 w 937"/>
                <a:gd name="T81" fmla="*/ 1155 h 1826"/>
                <a:gd name="T82" fmla="*/ 408 w 937"/>
                <a:gd name="T83" fmla="*/ 1103 h 1826"/>
                <a:gd name="T84" fmla="*/ 351 w 937"/>
                <a:gd name="T85" fmla="*/ 1035 h 1826"/>
                <a:gd name="T86" fmla="*/ 340 w 937"/>
                <a:gd name="T87" fmla="*/ 924 h 1826"/>
                <a:gd name="T88" fmla="*/ 272 w 937"/>
                <a:gd name="T89" fmla="*/ 924 h 1826"/>
                <a:gd name="T90" fmla="*/ 272 w 937"/>
                <a:gd name="T91" fmla="*/ 775 h 1826"/>
                <a:gd name="T92" fmla="*/ 230 w 937"/>
                <a:gd name="T93" fmla="*/ 775 h 1826"/>
                <a:gd name="T94" fmla="*/ 230 w 937"/>
                <a:gd name="T95" fmla="*/ 645 h 1826"/>
                <a:gd name="T96" fmla="*/ 184 w 937"/>
                <a:gd name="T97" fmla="*/ 645 h 1826"/>
                <a:gd name="T98" fmla="*/ 164 w 937"/>
                <a:gd name="T99" fmla="*/ 583 h 1826"/>
                <a:gd name="T100" fmla="*/ 71 w 937"/>
                <a:gd name="T101" fmla="*/ 583 h 1826"/>
                <a:gd name="T102" fmla="*/ 71 w 937"/>
                <a:gd name="T103" fmla="*/ 528 h 1826"/>
                <a:gd name="T104" fmla="*/ 0 w 937"/>
                <a:gd name="T105" fmla="*/ 528 h 1826"/>
                <a:gd name="T106" fmla="*/ 0 w 937"/>
                <a:gd name="T107" fmla="*/ 270 h 1826"/>
                <a:gd name="T108" fmla="*/ 70 w 937"/>
                <a:gd name="T109" fmla="*/ 270 h 1826"/>
                <a:gd name="T110" fmla="*/ 70 w 937"/>
                <a:gd name="T111" fmla="*/ 233 h 1826"/>
                <a:gd name="T112" fmla="*/ 148 w 937"/>
                <a:gd name="T113" fmla="*/ 233 h 1826"/>
                <a:gd name="T114" fmla="*/ 167 w 937"/>
                <a:gd name="T115" fmla="*/ 217 h 1826"/>
                <a:gd name="T116" fmla="*/ 185 w 937"/>
                <a:gd name="T117" fmla="*/ 175 h 1826"/>
                <a:gd name="T118" fmla="*/ 230 w 937"/>
                <a:gd name="T119" fmla="*/ 175 h 1826"/>
                <a:gd name="T120" fmla="*/ 336 w 937"/>
                <a:gd name="T121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7" h="1826">
                  <a:moveTo>
                    <a:pt x="336" y="0"/>
                  </a:moveTo>
                  <a:lnTo>
                    <a:pt x="619" y="0"/>
                  </a:lnTo>
                  <a:lnTo>
                    <a:pt x="565" y="70"/>
                  </a:lnTo>
                  <a:lnTo>
                    <a:pt x="401" y="70"/>
                  </a:lnTo>
                  <a:lnTo>
                    <a:pt x="338" y="182"/>
                  </a:lnTo>
                  <a:lnTo>
                    <a:pt x="622" y="182"/>
                  </a:lnTo>
                  <a:lnTo>
                    <a:pt x="564" y="71"/>
                  </a:lnTo>
                  <a:lnTo>
                    <a:pt x="619" y="1"/>
                  </a:lnTo>
                  <a:lnTo>
                    <a:pt x="718" y="174"/>
                  </a:lnTo>
                  <a:lnTo>
                    <a:pt x="772" y="175"/>
                  </a:lnTo>
                  <a:lnTo>
                    <a:pt x="790" y="234"/>
                  </a:lnTo>
                  <a:lnTo>
                    <a:pt x="875" y="234"/>
                  </a:lnTo>
                  <a:lnTo>
                    <a:pt x="876" y="276"/>
                  </a:lnTo>
                  <a:lnTo>
                    <a:pt x="907" y="277"/>
                  </a:lnTo>
                  <a:lnTo>
                    <a:pt x="937" y="277"/>
                  </a:lnTo>
                  <a:lnTo>
                    <a:pt x="937" y="532"/>
                  </a:lnTo>
                  <a:lnTo>
                    <a:pt x="875" y="533"/>
                  </a:lnTo>
                  <a:lnTo>
                    <a:pt x="873" y="587"/>
                  </a:lnTo>
                  <a:lnTo>
                    <a:pt x="794" y="587"/>
                  </a:lnTo>
                  <a:lnTo>
                    <a:pt x="771" y="650"/>
                  </a:lnTo>
                  <a:lnTo>
                    <a:pt x="727" y="652"/>
                  </a:lnTo>
                  <a:lnTo>
                    <a:pt x="724" y="781"/>
                  </a:lnTo>
                  <a:lnTo>
                    <a:pt x="694" y="781"/>
                  </a:lnTo>
                  <a:lnTo>
                    <a:pt x="685" y="801"/>
                  </a:lnTo>
                  <a:lnTo>
                    <a:pt x="685" y="930"/>
                  </a:lnTo>
                  <a:lnTo>
                    <a:pt x="632" y="931"/>
                  </a:lnTo>
                  <a:lnTo>
                    <a:pt x="635" y="1709"/>
                  </a:lnTo>
                  <a:lnTo>
                    <a:pt x="511" y="1826"/>
                  </a:lnTo>
                  <a:lnTo>
                    <a:pt x="351" y="1691"/>
                  </a:lnTo>
                  <a:lnTo>
                    <a:pt x="408" y="1653"/>
                  </a:lnTo>
                  <a:lnTo>
                    <a:pt x="408" y="1608"/>
                  </a:lnTo>
                  <a:lnTo>
                    <a:pt x="351" y="1567"/>
                  </a:lnTo>
                  <a:lnTo>
                    <a:pt x="408" y="1532"/>
                  </a:lnTo>
                  <a:lnTo>
                    <a:pt x="399" y="1518"/>
                  </a:lnTo>
                  <a:lnTo>
                    <a:pt x="350" y="1486"/>
                  </a:lnTo>
                  <a:lnTo>
                    <a:pt x="342" y="1386"/>
                  </a:lnTo>
                  <a:lnTo>
                    <a:pt x="335" y="1376"/>
                  </a:lnTo>
                  <a:lnTo>
                    <a:pt x="409" y="1318"/>
                  </a:lnTo>
                  <a:lnTo>
                    <a:pt x="409" y="1267"/>
                  </a:lnTo>
                  <a:lnTo>
                    <a:pt x="350" y="1208"/>
                  </a:lnTo>
                  <a:lnTo>
                    <a:pt x="408" y="1155"/>
                  </a:lnTo>
                  <a:lnTo>
                    <a:pt x="408" y="1103"/>
                  </a:lnTo>
                  <a:lnTo>
                    <a:pt x="351" y="1035"/>
                  </a:lnTo>
                  <a:lnTo>
                    <a:pt x="340" y="924"/>
                  </a:lnTo>
                  <a:lnTo>
                    <a:pt x="272" y="924"/>
                  </a:lnTo>
                  <a:lnTo>
                    <a:pt x="272" y="775"/>
                  </a:lnTo>
                  <a:lnTo>
                    <a:pt x="230" y="775"/>
                  </a:lnTo>
                  <a:lnTo>
                    <a:pt x="230" y="645"/>
                  </a:lnTo>
                  <a:lnTo>
                    <a:pt x="184" y="645"/>
                  </a:lnTo>
                  <a:lnTo>
                    <a:pt x="164" y="583"/>
                  </a:lnTo>
                  <a:lnTo>
                    <a:pt x="71" y="583"/>
                  </a:lnTo>
                  <a:lnTo>
                    <a:pt x="71" y="528"/>
                  </a:lnTo>
                  <a:lnTo>
                    <a:pt x="0" y="528"/>
                  </a:lnTo>
                  <a:lnTo>
                    <a:pt x="0" y="270"/>
                  </a:lnTo>
                  <a:lnTo>
                    <a:pt x="70" y="270"/>
                  </a:lnTo>
                  <a:lnTo>
                    <a:pt x="70" y="233"/>
                  </a:lnTo>
                  <a:lnTo>
                    <a:pt x="148" y="233"/>
                  </a:lnTo>
                  <a:lnTo>
                    <a:pt x="167" y="217"/>
                  </a:lnTo>
                  <a:lnTo>
                    <a:pt x="185" y="175"/>
                  </a:lnTo>
                  <a:lnTo>
                    <a:pt x="230" y="17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294" y="3250"/>
              <a:ext cx="188" cy="366"/>
            </a:xfrm>
            <a:custGeom>
              <a:avLst/>
              <a:gdLst>
                <a:gd name="T0" fmla="*/ 336 w 938"/>
                <a:gd name="T1" fmla="*/ 0 h 1827"/>
                <a:gd name="T2" fmla="*/ 619 w 938"/>
                <a:gd name="T3" fmla="*/ 0 h 1827"/>
                <a:gd name="T4" fmla="*/ 565 w 938"/>
                <a:gd name="T5" fmla="*/ 70 h 1827"/>
                <a:gd name="T6" fmla="*/ 400 w 938"/>
                <a:gd name="T7" fmla="*/ 70 h 1827"/>
                <a:gd name="T8" fmla="*/ 338 w 938"/>
                <a:gd name="T9" fmla="*/ 181 h 1827"/>
                <a:gd name="T10" fmla="*/ 622 w 938"/>
                <a:gd name="T11" fmla="*/ 181 h 1827"/>
                <a:gd name="T12" fmla="*/ 564 w 938"/>
                <a:gd name="T13" fmla="*/ 71 h 1827"/>
                <a:gd name="T14" fmla="*/ 619 w 938"/>
                <a:gd name="T15" fmla="*/ 1 h 1827"/>
                <a:gd name="T16" fmla="*/ 719 w 938"/>
                <a:gd name="T17" fmla="*/ 174 h 1827"/>
                <a:gd name="T18" fmla="*/ 772 w 938"/>
                <a:gd name="T19" fmla="*/ 175 h 1827"/>
                <a:gd name="T20" fmla="*/ 790 w 938"/>
                <a:gd name="T21" fmla="*/ 234 h 1827"/>
                <a:gd name="T22" fmla="*/ 874 w 938"/>
                <a:gd name="T23" fmla="*/ 234 h 1827"/>
                <a:gd name="T24" fmla="*/ 876 w 938"/>
                <a:gd name="T25" fmla="*/ 276 h 1827"/>
                <a:gd name="T26" fmla="*/ 907 w 938"/>
                <a:gd name="T27" fmla="*/ 277 h 1827"/>
                <a:gd name="T28" fmla="*/ 938 w 938"/>
                <a:gd name="T29" fmla="*/ 277 h 1827"/>
                <a:gd name="T30" fmla="*/ 938 w 938"/>
                <a:gd name="T31" fmla="*/ 532 h 1827"/>
                <a:gd name="T32" fmla="*/ 874 w 938"/>
                <a:gd name="T33" fmla="*/ 533 h 1827"/>
                <a:gd name="T34" fmla="*/ 873 w 938"/>
                <a:gd name="T35" fmla="*/ 587 h 1827"/>
                <a:gd name="T36" fmla="*/ 794 w 938"/>
                <a:gd name="T37" fmla="*/ 587 h 1827"/>
                <a:gd name="T38" fmla="*/ 771 w 938"/>
                <a:gd name="T39" fmla="*/ 650 h 1827"/>
                <a:gd name="T40" fmla="*/ 727 w 938"/>
                <a:gd name="T41" fmla="*/ 651 h 1827"/>
                <a:gd name="T42" fmla="*/ 724 w 938"/>
                <a:gd name="T43" fmla="*/ 781 h 1827"/>
                <a:gd name="T44" fmla="*/ 694 w 938"/>
                <a:gd name="T45" fmla="*/ 781 h 1827"/>
                <a:gd name="T46" fmla="*/ 687 w 938"/>
                <a:gd name="T47" fmla="*/ 792 h 1827"/>
                <a:gd name="T48" fmla="*/ 687 w 938"/>
                <a:gd name="T49" fmla="*/ 931 h 1827"/>
                <a:gd name="T50" fmla="*/ 632 w 938"/>
                <a:gd name="T51" fmla="*/ 931 h 1827"/>
                <a:gd name="T52" fmla="*/ 635 w 938"/>
                <a:gd name="T53" fmla="*/ 1709 h 1827"/>
                <a:gd name="T54" fmla="*/ 511 w 938"/>
                <a:gd name="T55" fmla="*/ 1827 h 1827"/>
                <a:gd name="T56" fmla="*/ 351 w 938"/>
                <a:gd name="T57" fmla="*/ 1691 h 1827"/>
                <a:gd name="T58" fmla="*/ 408 w 938"/>
                <a:gd name="T59" fmla="*/ 1653 h 1827"/>
                <a:gd name="T60" fmla="*/ 408 w 938"/>
                <a:gd name="T61" fmla="*/ 1608 h 1827"/>
                <a:gd name="T62" fmla="*/ 351 w 938"/>
                <a:gd name="T63" fmla="*/ 1567 h 1827"/>
                <a:gd name="T64" fmla="*/ 408 w 938"/>
                <a:gd name="T65" fmla="*/ 1532 h 1827"/>
                <a:gd name="T66" fmla="*/ 399 w 938"/>
                <a:gd name="T67" fmla="*/ 1518 h 1827"/>
                <a:gd name="T68" fmla="*/ 350 w 938"/>
                <a:gd name="T69" fmla="*/ 1486 h 1827"/>
                <a:gd name="T70" fmla="*/ 342 w 938"/>
                <a:gd name="T71" fmla="*/ 1385 h 1827"/>
                <a:gd name="T72" fmla="*/ 335 w 938"/>
                <a:gd name="T73" fmla="*/ 1377 h 1827"/>
                <a:gd name="T74" fmla="*/ 409 w 938"/>
                <a:gd name="T75" fmla="*/ 1317 h 1827"/>
                <a:gd name="T76" fmla="*/ 409 w 938"/>
                <a:gd name="T77" fmla="*/ 1267 h 1827"/>
                <a:gd name="T78" fmla="*/ 350 w 938"/>
                <a:gd name="T79" fmla="*/ 1208 h 1827"/>
                <a:gd name="T80" fmla="*/ 408 w 938"/>
                <a:gd name="T81" fmla="*/ 1155 h 1827"/>
                <a:gd name="T82" fmla="*/ 408 w 938"/>
                <a:gd name="T83" fmla="*/ 1103 h 1827"/>
                <a:gd name="T84" fmla="*/ 351 w 938"/>
                <a:gd name="T85" fmla="*/ 1035 h 1827"/>
                <a:gd name="T86" fmla="*/ 340 w 938"/>
                <a:gd name="T87" fmla="*/ 924 h 1827"/>
                <a:gd name="T88" fmla="*/ 272 w 938"/>
                <a:gd name="T89" fmla="*/ 924 h 1827"/>
                <a:gd name="T90" fmla="*/ 272 w 938"/>
                <a:gd name="T91" fmla="*/ 775 h 1827"/>
                <a:gd name="T92" fmla="*/ 231 w 938"/>
                <a:gd name="T93" fmla="*/ 775 h 1827"/>
                <a:gd name="T94" fmla="*/ 231 w 938"/>
                <a:gd name="T95" fmla="*/ 645 h 1827"/>
                <a:gd name="T96" fmla="*/ 184 w 938"/>
                <a:gd name="T97" fmla="*/ 645 h 1827"/>
                <a:gd name="T98" fmla="*/ 163 w 938"/>
                <a:gd name="T99" fmla="*/ 582 h 1827"/>
                <a:gd name="T100" fmla="*/ 71 w 938"/>
                <a:gd name="T101" fmla="*/ 582 h 1827"/>
                <a:gd name="T102" fmla="*/ 71 w 938"/>
                <a:gd name="T103" fmla="*/ 528 h 1827"/>
                <a:gd name="T104" fmla="*/ 0 w 938"/>
                <a:gd name="T105" fmla="*/ 528 h 1827"/>
                <a:gd name="T106" fmla="*/ 0 w 938"/>
                <a:gd name="T107" fmla="*/ 270 h 1827"/>
                <a:gd name="T108" fmla="*/ 70 w 938"/>
                <a:gd name="T109" fmla="*/ 270 h 1827"/>
                <a:gd name="T110" fmla="*/ 70 w 938"/>
                <a:gd name="T111" fmla="*/ 233 h 1827"/>
                <a:gd name="T112" fmla="*/ 148 w 938"/>
                <a:gd name="T113" fmla="*/ 233 h 1827"/>
                <a:gd name="T114" fmla="*/ 167 w 938"/>
                <a:gd name="T115" fmla="*/ 216 h 1827"/>
                <a:gd name="T116" fmla="*/ 185 w 938"/>
                <a:gd name="T117" fmla="*/ 175 h 1827"/>
                <a:gd name="T118" fmla="*/ 231 w 938"/>
                <a:gd name="T119" fmla="*/ 175 h 1827"/>
                <a:gd name="T120" fmla="*/ 336 w 938"/>
                <a:gd name="T12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8" h="1827">
                  <a:moveTo>
                    <a:pt x="336" y="0"/>
                  </a:moveTo>
                  <a:lnTo>
                    <a:pt x="619" y="0"/>
                  </a:lnTo>
                  <a:lnTo>
                    <a:pt x="565" y="70"/>
                  </a:lnTo>
                  <a:lnTo>
                    <a:pt x="400" y="70"/>
                  </a:lnTo>
                  <a:lnTo>
                    <a:pt x="338" y="181"/>
                  </a:lnTo>
                  <a:lnTo>
                    <a:pt x="622" y="181"/>
                  </a:lnTo>
                  <a:lnTo>
                    <a:pt x="564" y="71"/>
                  </a:lnTo>
                  <a:lnTo>
                    <a:pt x="619" y="1"/>
                  </a:lnTo>
                  <a:lnTo>
                    <a:pt x="719" y="174"/>
                  </a:lnTo>
                  <a:lnTo>
                    <a:pt x="772" y="175"/>
                  </a:lnTo>
                  <a:lnTo>
                    <a:pt x="790" y="234"/>
                  </a:lnTo>
                  <a:lnTo>
                    <a:pt x="874" y="234"/>
                  </a:lnTo>
                  <a:lnTo>
                    <a:pt x="876" y="276"/>
                  </a:lnTo>
                  <a:lnTo>
                    <a:pt x="907" y="277"/>
                  </a:lnTo>
                  <a:lnTo>
                    <a:pt x="938" y="277"/>
                  </a:lnTo>
                  <a:lnTo>
                    <a:pt x="938" y="532"/>
                  </a:lnTo>
                  <a:lnTo>
                    <a:pt x="874" y="533"/>
                  </a:lnTo>
                  <a:lnTo>
                    <a:pt x="873" y="587"/>
                  </a:lnTo>
                  <a:lnTo>
                    <a:pt x="794" y="587"/>
                  </a:lnTo>
                  <a:lnTo>
                    <a:pt x="771" y="650"/>
                  </a:lnTo>
                  <a:lnTo>
                    <a:pt x="727" y="651"/>
                  </a:lnTo>
                  <a:lnTo>
                    <a:pt x="724" y="781"/>
                  </a:lnTo>
                  <a:lnTo>
                    <a:pt x="694" y="781"/>
                  </a:lnTo>
                  <a:lnTo>
                    <a:pt x="687" y="792"/>
                  </a:lnTo>
                  <a:lnTo>
                    <a:pt x="687" y="931"/>
                  </a:lnTo>
                  <a:lnTo>
                    <a:pt x="632" y="931"/>
                  </a:lnTo>
                  <a:lnTo>
                    <a:pt x="635" y="1709"/>
                  </a:lnTo>
                  <a:lnTo>
                    <a:pt x="511" y="1827"/>
                  </a:lnTo>
                  <a:lnTo>
                    <a:pt x="351" y="1691"/>
                  </a:lnTo>
                  <a:lnTo>
                    <a:pt x="408" y="1653"/>
                  </a:lnTo>
                  <a:lnTo>
                    <a:pt x="408" y="1608"/>
                  </a:lnTo>
                  <a:lnTo>
                    <a:pt x="351" y="1567"/>
                  </a:lnTo>
                  <a:lnTo>
                    <a:pt x="408" y="1532"/>
                  </a:lnTo>
                  <a:lnTo>
                    <a:pt x="399" y="1518"/>
                  </a:lnTo>
                  <a:lnTo>
                    <a:pt x="350" y="1486"/>
                  </a:lnTo>
                  <a:lnTo>
                    <a:pt x="342" y="1385"/>
                  </a:lnTo>
                  <a:lnTo>
                    <a:pt x="335" y="1377"/>
                  </a:lnTo>
                  <a:lnTo>
                    <a:pt x="409" y="1317"/>
                  </a:lnTo>
                  <a:lnTo>
                    <a:pt x="409" y="1267"/>
                  </a:lnTo>
                  <a:lnTo>
                    <a:pt x="350" y="1208"/>
                  </a:lnTo>
                  <a:lnTo>
                    <a:pt x="408" y="1155"/>
                  </a:lnTo>
                  <a:lnTo>
                    <a:pt x="408" y="1103"/>
                  </a:lnTo>
                  <a:lnTo>
                    <a:pt x="351" y="1035"/>
                  </a:lnTo>
                  <a:lnTo>
                    <a:pt x="340" y="924"/>
                  </a:lnTo>
                  <a:lnTo>
                    <a:pt x="272" y="924"/>
                  </a:lnTo>
                  <a:lnTo>
                    <a:pt x="272" y="775"/>
                  </a:lnTo>
                  <a:lnTo>
                    <a:pt x="231" y="775"/>
                  </a:lnTo>
                  <a:lnTo>
                    <a:pt x="231" y="645"/>
                  </a:lnTo>
                  <a:lnTo>
                    <a:pt x="184" y="645"/>
                  </a:lnTo>
                  <a:lnTo>
                    <a:pt x="163" y="582"/>
                  </a:lnTo>
                  <a:lnTo>
                    <a:pt x="71" y="582"/>
                  </a:lnTo>
                  <a:lnTo>
                    <a:pt x="71" y="528"/>
                  </a:lnTo>
                  <a:lnTo>
                    <a:pt x="0" y="528"/>
                  </a:lnTo>
                  <a:lnTo>
                    <a:pt x="0" y="270"/>
                  </a:lnTo>
                  <a:lnTo>
                    <a:pt x="70" y="270"/>
                  </a:lnTo>
                  <a:lnTo>
                    <a:pt x="70" y="233"/>
                  </a:lnTo>
                  <a:lnTo>
                    <a:pt x="148" y="233"/>
                  </a:lnTo>
                  <a:lnTo>
                    <a:pt x="167" y="216"/>
                  </a:lnTo>
                  <a:lnTo>
                    <a:pt x="185" y="175"/>
                  </a:lnTo>
                  <a:lnTo>
                    <a:pt x="231" y="17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27"/>
            <p:cNvGrpSpPr>
              <a:grpSpLocks/>
            </p:cNvGrpSpPr>
            <p:nvPr/>
          </p:nvGrpSpPr>
          <p:grpSpPr bwMode="auto">
            <a:xfrm>
              <a:off x="2320" y="3309"/>
              <a:ext cx="143" cy="42"/>
              <a:chOff x="1731" y="3535"/>
              <a:chExt cx="143" cy="42"/>
            </a:xfrm>
          </p:grpSpPr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1731" y="3535"/>
                <a:ext cx="133" cy="42"/>
              </a:xfrm>
              <a:custGeom>
                <a:avLst/>
                <a:gdLst>
                  <a:gd name="T0" fmla="*/ 0 w 663"/>
                  <a:gd name="T1" fmla="*/ 109 h 209"/>
                  <a:gd name="T2" fmla="*/ 58 w 663"/>
                  <a:gd name="T3" fmla="*/ 0 h 209"/>
                  <a:gd name="T4" fmla="*/ 663 w 663"/>
                  <a:gd name="T5" fmla="*/ 0 h 209"/>
                  <a:gd name="T6" fmla="*/ 657 w 663"/>
                  <a:gd name="T7" fmla="*/ 8 h 209"/>
                  <a:gd name="T8" fmla="*/ 64 w 663"/>
                  <a:gd name="T9" fmla="*/ 8 h 209"/>
                  <a:gd name="T10" fmla="*/ 11 w 663"/>
                  <a:gd name="T11" fmla="*/ 109 h 209"/>
                  <a:gd name="T12" fmla="*/ 63 w 663"/>
                  <a:gd name="T13" fmla="*/ 203 h 209"/>
                  <a:gd name="T14" fmla="*/ 53 w 663"/>
                  <a:gd name="T15" fmla="*/ 209 h 209"/>
                  <a:gd name="T16" fmla="*/ 0 w 663"/>
                  <a:gd name="T17" fmla="*/ 1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3" h="209">
                    <a:moveTo>
                      <a:pt x="0" y="109"/>
                    </a:moveTo>
                    <a:lnTo>
                      <a:pt x="58" y="0"/>
                    </a:lnTo>
                    <a:lnTo>
                      <a:pt x="663" y="0"/>
                    </a:lnTo>
                    <a:lnTo>
                      <a:pt x="657" y="8"/>
                    </a:lnTo>
                    <a:lnTo>
                      <a:pt x="64" y="8"/>
                    </a:lnTo>
                    <a:lnTo>
                      <a:pt x="11" y="109"/>
                    </a:lnTo>
                    <a:lnTo>
                      <a:pt x="63" y="203"/>
                    </a:lnTo>
                    <a:lnTo>
                      <a:pt x="53" y="2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1742" y="3535"/>
                <a:ext cx="132" cy="42"/>
              </a:xfrm>
              <a:custGeom>
                <a:avLst/>
                <a:gdLst>
                  <a:gd name="T0" fmla="*/ 663 w 663"/>
                  <a:gd name="T1" fmla="*/ 100 h 209"/>
                  <a:gd name="T2" fmla="*/ 605 w 663"/>
                  <a:gd name="T3" fmla="*/ 209 h 209"/>
                  <a:gd name="T4" fmla="*/ 0 w 663"/>
                  <a:gd name="T5" fmla="*/ 209 h 209"/>
                  <a:gd name="T6" fmla="*/ 6 w 663"/>
                  <a:gd name="T7" fmla="*/ 202 h 209"/>
                  <a:gd name="T8" fmla="*/ 599 w 663"/>
                  <a:gd name="T9" fmla="*/ 202 h 209"/>
                  <a:gd name="T10" fmla="*/ 652 w 663"/>
                  <a:gd name="T11" fmla="*/ 100 h 209"/>
                  <a:gd name="T12" fmla="*/ 600 w 663"/>
                  <a:gd name="T13" fmla="*/ 7 h 209"/>
                  <a:gd name="T14" fmla="*/ 610 w 663"/>
                  <a:gd name="T15" fmla="*/ 0 h 209"/>
                  <a:gd name="T16" fmla="*/ 663 w 663"/>
                  <a:gd name="T17" fmla="*/ 1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3" h="209">
                    <a:moveTo>
                      <a:pt x="663" y="100"/>
                    </a:moveTo>
                    <a:lnTo>
                      <a:pt x="605" y="209"/>
                    </a:lnTo>
                    <a:lnTo>
                      <a:pt x="0" y="209"/>
                    </a:lnTo>
                    <a:lnTo>
                      <a:pt x="6" y="202"/>
                    </a:lnTo>
                    <a:lnTo>
                      <a:pt x="599" y="202"/>
                    </a:lnTo>
                    <a:lnTo>
                      <a:pt x="652" y="100"/>
                    </a:lnTo>
                    <a:lnTo>
                      <a:pt x="600" y="7"/>
                    </a:lnTo>
                    <a:lnTo>
                      <a:pt x="610" y="0"/>
                    </a:lnTo>
                    <a:lnTo>
                      <a:pt x="663" y="10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2309" y="3303"/>
              <a:ext cx="159" cy="2"/>
            </a:xfrm>
            <a:prstGeom prst="rect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2325" y="3294"/>
              <a:ext cx="124" cy="3"/>
            </a:xfrm>
            <a:prstGeom prst="rect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" name="Group 32"/>
            <p:cNvGrpSpPr>
              <a:grpSpLocks/>
            </p:cNvGrpSpPr>
            <p:nvPr/>
          </p:nvGrpSpPr>
          <p:grpSpPr bwMode="auto">
            <a:xfrm>
              <a:off x="2309" y="3356"/>
              <a:ext cx="160" cy="259"/>
              <a:chOff x="1720" y="3582"/>
              <a:chExt cx="160" cy="259"/>
            </a:xfrm>
          </p:grpSpPr>
          <p:sp>
            <p:nvSpPr>
              <p:cNvPr id="68" name="Freeform 33"/>
              <p:cNvSpPr>
                <a:spLocks/>
              </p:cNvSpPr>
              <p:nvPr/>
            </p:nvSpPr>
            <p:spPr bwMode="auto">
              <a:xfrm>
                <a:off x="1793" y="3633"/>
                <a:ext cx="4" cy="200"/>
              </a:xfrm>
              <a:custGeom>
                <a:avLst/>
                <a:gdLst>
                  <a:gd name="T0" fmla="*/ 20 w 20"/>
                  <a:gd name="T1" fmla="*/ 0 h 998"/>
                  <a:gd name="T2" fmla="*/ 19 w 20"/>
                  <a:gd name="T3" fmla="*/ 998 h 998"/>
                  <a:gd name="T4" fmla="*/ 2 w 20"/>
                  <a:gd name="T5" fmla="*/ 983 h 998"/>
                  <a:gd name="T6" fmla="*/ 0 w 20"/>
                  <a:gd name="T7" fmla="*/ 31 h 998"/>
                  <a:gd name="T8" fmla="*/ 20 w 20"/>
                  <a:gd name="T9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98">
                    <a:moveTo>
                      <a:pt x="20" y="0"/>
                    </a:moveTo>
                    <a:lnTo>
                      <a:pt x="19" y="998"/>
                    </a:lnTo>
                    <a:lnTo>
                      <a:pt x="2" y="983"/>
                    </a:lnTo>
                    <a:lnTo>
                      <a:pt x="0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4"/>
              <p:cNvSpPr>
                <a:spLocks/>
              </p:cNvSpPr>
              <p:nvPr/>
            </p:nvSpPr>
            <p:spPr bwMode="auto">
              <a:xfrm>
                <a:off x="1815" y="3638"/>
                <a:ext cx="4" cy="195"/>
              </a:xfrm>
              <a:custGeom>
                <a:avLst/>
                <a:gdLst>
                  <a:gd name="T0" fmla="*/ 16 w 19"/>
                  <a:gd name="T1" fmla="*/ 0 h 974"/>
                  <a:gd name="T2" fmla="*/ 19 w 19"/>
                  <a:gd name="T3" fmla="*/ 958 h 974"/>
                  <a:gd name="T4" fmla="*/ 2 w 19"/>
                  <a:gd name="T5" fmla="*/ 974 h 974"/>
                  <a:gd name="T6" fmla="*/ 0 w 19"/>
                  <a:gd name="T7" fmla="*/ 79 h 974"/>
                  <a:gd name="T8" fmla="*/ 16 w 19"/>
                  <a:gd name="T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74">
                    <a:moveTo>
                      <a:pt x="16" y="0"/>
                    </a:moveTo>
                    <a:lnTo>
                      <a:pt x="19" y="958"/>
                    </a:lnTo>
                    <a:lnTo>
                      <a:pt x="2" y="974"/>
                    </a:lnTo>
                    <a:lnTo>
                      <a:pt x="0" y="7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0" name="Group 35"/>
              <p:cNvGrpSpPr>
                <a:grpSpLocks/>
              </p:cNvGrpSpPr>
              <p:nvPr/>
            </p:nvGrpSpPr>
            <p:grpSpPr bwMode="auto">
              <a:xfrm>
                <a:off x="1720" y="3582"/>
                <a:ext cx="160" cy="259"/>
                <a:chOff x="1720" y="3582"/>
                <a:chExt cx="160" cy="259"/>
              </a:xfrm>
            </p:grpSpPr>
            <p:sp>
              <p:nvSpPr>
                <p:cNvPr id="71" name="Rectangle 36"/>
                <p:cNvSpPr>
                  <a:spLocks noChangeArrowheads="1"/>
                </p:cNvSpPr>
                <p:nvPr/>
              </p:nvSpPr>
              <p:spPr bwMode="auto">
                <a:xfrm>
                  <a:off x="1720" y="3582"/>
                  <a:ext cx="160" cy="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Rectangle 37"/>
                <p:cNvSpPr>
                  <a:spLocks noChangeArrowheads="1"/>
                </p:cNvSpPr>
                <p:nvPr/>
              </p:nvSpPr>
              <p:spPr bwMode="auto">
                <a:xfrm>
                  <a:off x="1752" y="3606"/>
                  <a:ext cx="98" cy="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38"/>
                <p:cNvSpPr>
                  <a:spLocks/>
                </p:cNvSpPr>
                <p:nvPr/>
              </p:nvSpPr>
              <p:spPr bwMode="auto">
                <a:xfrm>
                  <a:off x="1806" y="3639"/>
                  <a:ext cx="13" cy="202"/>
                </a:xfrm>
                <a:custGeom>
                  <a:avLst/>
                  <a:gdLst>
                    <a:gd name="T0" fmla="*/ 62 w 62"/>
                    <a:gd name="T1" fmla="*/ 0 h 1014"/>
                    <a:gd name="T2" fmla="*/ 47 w 62"/>
                    <a:gd name="T3" fmla="*/ 66 h 1014"/>
                    <a:gd name="T4" fmla="*/ 23 w 62"/>
                    <a:gd name="T5" fmla="*/ 123 h 1014"/>
                    <a:gd name="T6" fmla="*/ 23 w 62"/>
                    <a:gd name="T7" fmla="*/ 995 h 1014"/>
                    <a:gd name="T8" fmla="*/ 5 w 62"/>
                    <a:gd name="T9" fmla="*/ 1014 h 1014"/>
                    <a:gd name="T10" fmla="*/ 0 w 62"/>
                    <a:gd name="T11" fmla="*/ 107 h 1014"/>
                    <a:gd name="T12" fmla="*/ 62 w 62"/>
                    <a:gd name="T13" fmla="*/ 0 h 10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014">
                      <a:moveTo>
                        <a:pt x="62" y="0"/>
                      </a:moveTo>
                      <a:lnTo>
                        <a:pt x="47" y="66"/>
                      </a:lnTo>
                      <a:lnTo>
                        <a:pt x="23" y="123"/>
                      </a:lnTo>
                      <a:lnTo>
                        <a:pt x="23" y="995"/>
                      </a:lnTo>
                      <a:lnTo>
                        <a:pt x="5" y="1014"/>
                      </a:lnTo>
                      <a:lnTo>
                        <a:pt x="0" y="107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39"/>
                <p:cNvSpPr>
                  <a:spLocks/>
                </p:cNvSpPr>
                <p:nvPr/>
              </p:nvSpPr>
              <p:spPr bwMode="auto">
                <a:xfrm>
                  <a:off x="1759" y="3631"/>
                  <a:ext cx="86" cy="31"/>
                </a:xfrm>
                <a:custGeom>
                  <a:avLst/>
                  <a:gdLst>
                    <a:gd name="T0" fmla="*/ 72 w 427"/>
                    <a:gd name="T1" fmla="*/ 152 h 152"/>
                    <a:gd name="T2" fmla="*/ 43 w 427"/>
                    <a:gd name="T3" fmla="*/ 118 h 152"/>
                    <a:gd name="T4" fmla="*/ 43 w 427"/>
                    <a:gd name="T5" fmla="*/ 18 h 152"/>
                    <a:gd name="T6" fmla="*/ 0 w 427"/>
                    <a:gd name="T7" fmla="*/ 18 h 152"/>
                    <a:gd name="T8" fmla="*/ 0 w 427"/>
                    <a:gd name="T9" fmla="*/ 0 h 152"/>
                    <a:gd name="T10" fmla="*/ 427 w 427"/>
                    <a:gd name="T11" fmla="*/ 0 h 152"/>
                    <a:gd name="T12" fmla="*/ 416 w 427"/>
                    <a:gd name="T13" fmla="*/ 18 h 152"/>
                    <a:gd name="T14" fmla="*/ 185 w 427"/>
                    <a:gd name="T15" fmla="*/ 18 h 152"/>
                    <a:gd name="T16" fmla="*/ 166 w 427"/>
                    <a:gd name="T17" fmla="*/ 46 h 152"/>
                    <a:gd name="T18" fmla="*/ 80 w 427"/>
                    <a:gd name="T19" fmla="*/ 46 h 152"/>
                    <a:gd name="T20" fmla="*/ 72 w 427"/>
                    <a:gd name="T21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7" h="152">
                      <a:moveTo>
                        <a:pt x="72" y="152"/>
                      </a:moveTo>
                      <a:lnTo>
                        <a:pt x="43" y="118"/>
                      </a:lnTo>
                      <a:lnTo>
                        <a:pt x="4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427" y="0"/>
                      </a:lnTo>
                      <a:lnTo>
                        <a:pt x="416" y="18"/>
                      </a:lnTo>
                      <a:lnTo>
                        <a:pt x="185" y="18"/>
                      </a:lnTo>
                      <a:lnTo>
                        <a:pt x="166" y="46"/>
                      </a:lnTo>
                      <a:lnTo>
                        <a:pt x="80" y="46"/>
                      </a:lnTo>
                      <a:lnTo>
                        <a:pt x="72" y="152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40"/>
                <p:cNvSpPr>
                  <a:spLocks/>
                </p:cNvSpPr>
                <p:nvPr/>
              </p:nvSpPr>
              <p:spPr bwMode="auto">
                <a:xfrm>
                  <a:off x="1738" y="3592"/>
                  <a:ext cx="126" cy="5"/>
                </a:xfrm>
                <a:custGeom>
                  <a:avLst/>
                  <a:gdLst>
                    <a:gd name="T0" fmla="*/ 0 w 631"/>
                    <a:gd name="T1" fmla="*/ 1 h 21"/>
                    <a:gd name="T2" fmla="*/ 631 w 631"/>
                    <a:gd name="T3" fmla="*/ 0 h 21"/>
                    <a:gd name="T4" fmla="*/ 624 w 631"/>
                    <a:gd name="T5" fmla="*/ 20 h 21"/>
                    <a:gd name="T6" fmla="*/ 5 w 631"/>
                    <a:gd name="T7" fmla="*/ 21 h 21"/>
                    <a:gd name="T8" fmla="*/ 0 w 631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1" h="21">
                      <a:moveTo>
                        <a:pt x="0" y="1"/>
                      </a:moveTo>
                      <a:lnTo>
                        <a:pt x="631" y="0"/>
                      </a:lnTo>
                      <a:lnTo>
                        <a:pt x="624" y="20"/>
                      </a:lnTo>
                      <a:lnTo>
                        <a:pt x="5" y="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aphicFrame>
        <p:nvGraphicFramePr>
          <p:cNvPr id="7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58349"/>
              </p:ext>
            </p:extLst>
          </p:nvPr>
        </p:nvGraphicFramePr>
        <p:xfrm>
          <a:off x="1750940" y="3114349"/>
          <a:ext cx="681027" cy="42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Clip" r:id="rId6" imgW="952129" imgH="952129" progId="">
                  <p:embed/>
                </p:oleObj>
              </mc:Choice>
              <mc:Fallback>
                <p:oleObj name="Clip" r:id="rId6" imgW="952129" imgH="952129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940" y="3114349"/>
                        <a:ext cx="681027" cy="427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966312" y="3129870"/>
            <a:ext cx="9626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(한)각머리B" pitchFamily="18" charset="-127"/>
                <a:cs typeface="Arial" pitchFamily="34" charset="0"/>
              </a:rPr>
              <a:t>Public key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(한)각머리B" pitchFamily="18" charset="-127"/>
              <a:cs typeface="Arial" pitchFamily="34" charset="0"/>
            </a:endParaRP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3162229" y="3085420"/>
            <a:ext cx="11669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(한)각머리B" pitchFamily="18" charset="-127"/>
                <a:cs typeface="Arial" pitchFamily="34" charset="0"/>
              </a:rPr>
              <a:t>Private key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(한)각머리B" pitchFamily="18" charset="-127"/>
              <a:cs typeface="Arial" pitchFamily="34" charset="0"/>
            </a:endParaRPr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 flipV="1">
            <a:off x="5963944" y="1940832"/>
            <a:ext cx="1179560" cy="756482"/>
          </a:xfrm>
          <a:prstGeom prst="rect">
            <a:avLst/>
          </a:prstGeom>
          <a:solidFill>
            <a:srgbClr val="E7F1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36000" tIns="0" rIns="36000" bIns="36000"/>
          <a:lstStyle/>
          <a:p>
            <a:pPr algn="ctr">
              <a:buFontTx/>
              <a:buNone/>
            </a:pPr>
            <a:endParaRPr lang="ko-KR" altLang="ko-KR" sz="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008531"/>
              </p:ext>
            </p:extLst>
          </p:nvPr>
        </p:nvGraphicFramePr>
        <p:xfrm>
          <a:off x="6420159" y="2073380"/>
          <a:ext cx="370125" cy="44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클립" r:id="rId8" imgW="506413" imgH="463550" progId="">
                  <p:embed/>
                </p:oleObj>
              </mc:Choice>
              <mc:Fallback>
                <p:oleObj name="클립" r:id="rId8" imgW="506413" imgH="463550" progId="">
                  <p:embed/>
                  <p:pic>
                    <p:nvPicPr>
                      <p:cNvPr id="0" name="Picture 5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159" y="2073380"/>
                        <a:ext cx="370125" cy="449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46"/>
          <p:cNvSpPr txBox="1">
            <a:spLocks noChangeArrowheads="1"/>
          </p:cNvSpPr>
          <p:nvPr/>
        </p:nvSpPr>
        <p:spPr bwMode="auto">
          <a:xfrm>
            <a:off x="5339013" y="2445778"/>
            <a:ext cx="25459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HY각헤드라인B" pitchFamily="18" charset="-127"/>
                <a:cs typeface="Arial" pitchFamily="34" charset="0"/>
              </a:rPr>
              <a:t>Encryption key creation system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HY각헤드라인B" pitchFamily="18" charset="-127"/>
              <a:cs typeface="Arial" pitchFamily="34" charset="0"/>
            </a:endParaRPr>
          </a:p>
        </p:txBody>
      </p:sp>
      <p:sp>
        <p:nvSpPr>
          <p:cNvPr id="84" name="Line 81"/>
          <p:cNvSpPr>
            <a:spLocks noChangeShapeType="1"/>
          </p:cNvSpPr>
          <p:nvPr/>
        </p:nvSpPr>
        <p:spPr bwMode="auto">
          <a:xfrm>
            <a:off x="3041650" y="3451434"/>
            <a:ext cx="0" cy="26634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 flipV="1">
            <a:off x="5964053" y="2657901"/>
            <a:ext cx="1177831" cy="839712"/>
          </a:xfrm>
          <a:prstGeom prst="rect">
            <a:avLst/>
          </a:prstGeom>
          <a:solidFill>
            <a:srgbClr val="E7F1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36000" tIns="0" rIns="36000" bIns="36000"/>
          <a:lstStyle/>
          <a:p>
            <a:pPr algn="ctr">
              <a:buFontTx/>
              <a:buNone/>
            </a:pPr>
            <a:endParaRPr lang="ko-KR" altLang="ko-KR" sz="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3" descr="엠보싱 작은상자(Gray_Ver)"/>
          <p:cNvSpPr>
            <a:spLocks noChangeArrowheads="1"/>
          </p:cNvSpPr>
          <p:nvPr/>
        </p:nvSpPr>
        <p:spPr bwMode="auto">
          <a:xfrm>
            <a:off x="6081300" y="3073595"/>
            <a:ext cx="956446" cy="122073"/>
          </a:xfrm>
          <a:prstGeom prst="ellips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12700">
            <a:solidFill>
              <a:srgbClr val="739A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72000" tIns="36000" rIns="0" bIns="36000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5544510" y="3277470"/>
            <a:ext cx="228474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HY각헤드라인B" pitchFamily="18" charset="-127"/>
                <a:cs typeface="Arial" pitchFamily="34" charset="0"/>
              </a:rPr>
              <a:t>Key management syste</a:t>
            </a:r>
            <a:r>
              <a:rPr lang="en-US" altLang="ko-KR" sz="1200" b="1" dirty="0">
                <a:latin typeface="Arial" pitchFamily="34" charset="0"/>
                <a:ea typeface="HY각헤드라인B" pitchFamily="18" charset="-127"/>
                <a:cs typeface="Arial" pitchFamily="34" charset="0"/>
              </a:rPr>
              <a:t>m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HY각헤드라인B" pitchFamily="18" charset="-127"/>
              <a:cs typeface="Arial" pitchFamily="34" charset="0"/>
            </a:endParaRPr>
          </a:p>
        </p:txBody>
      </p:sp>
      <p:pic>
        <p:nvPicPr>
          <p:cNvPr id="88" name="Picture 85" descr="Server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72" y="2766357"/>
            <a:ext cx="385664" cy="4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AutoShape 86"/>
          <p:cNvCxnSpPr>
            <a:cxnSpLocks noChangeShapeType="1"/>
            <a:stCxn id="193" idx="27"/>
            <a:endCxn id="85" idx="1"/>
          </p:cNvCxnSpPr>
          <p:nvPr/>
        </p:nvCxnSpPr>
        <p:spPr bwMode="auto">
          <a:xfrm rot="5400000" flipH="1" flipV="1">
            <a:off x="4408317" y="2492346"/>
            <a:ext cx="970324" cy="2141147"/>
          </a:xfrm>
          <a:prstGeom prst="bentConnector2">
            <a:avLst/>
          </a:prstGeom>
          <a:noFill/>
          <a:ln w="254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87"/>
          <p:cNvCxnSpPr>
            <a:cxnSpLocks noChangeShapeType="1"/>
          </p:cNvCxnSpPr>
          <p:nvPr/>
        </p:nvCxnSpPr>
        <p:spPr bwMode="auto">
          <a:xfrm rot="16200000" flipH="1">
            <a:off x="1354986" y="4095068"/>
            <a:ext cx="1995704" cy="62955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1343994" y="5241367"/>
            <a:ext cx="250959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Signed tender notice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92" name="Group 89"/>
          <p:cNvGrpSpPr>
            <a:grpSpLocks/>
          </p:cNvGrpSpPr>
          <p:nvPr/>
        </p:nvGrpSpPr>
        <p:grpSpPr bwMode="auto">
          <a:xfrm>
            <a:off x="1544925" y="5021318"/>
            <a:ext cx="470440" cy="342172"/>
            <a:chOff x="1546" y="1104"/>
            <a:chExt cx="418" cy="203"/>
          </a:xfrm>
        </p:grpSpPr>
        <p:pic>
          <p:nvPicPr>
            <p:cNvPr id="93" name="Picture 90" descr="j01991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" y="1104"/>
              <a:ext cx="418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4" name="Group 91"/>
            <p:cNvGrpSpPr>
              <a:grpSpLocks/>
            </p:cNvGrpSpPr>
            <p:nvPr/>
          </p:nvGrpSpPr>
          <p:grpSpPr bwMode="auto">
            <a:xfrm>
              <a:off x="1786" y="1104"/>
              <a:ext cx="130" cy="159"/>
              <a:chOff x="3578" y="1407"/>
              <a:chExt cx="130" cy="159"/>
            </a:xfrm>
          </p:grpSpPr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3578" y="1407"/>
                <a:ext cx="130" cy="159"/>
              </a:xfrm>
              <a:custGeom>
                <a:avLst/>
                <a:gdLst>
                  <a:gd name="T0" fmla="*/ 450 w 650"/>
                  <a:gd name="T1" fmla="*/ 403 h 797"/>
                  <a:gd name="T2" fmla="*/ 463 w 650"/>
                  <a:gd name="T3" fmla="*/ 402 h 797"/>
                  <a:gd name="T4" fmla="*/ 471 w 650"/>
                  <a:gd name="T5" fmla="*/ 402 h 797"/>
                  <a:gd name="T6" fmla="*/ 482 w 650"/>
                  <a:gd name="T7" fmla="*/ 402 h 797"/>
                  <a:gd name="T8" fmla="*/ 494 w 650"/>
                  <a:gd name="T9" fmla="*/ 403 h 797"/>
                  <a:gd name="T10" fmla="*/ 507 w 650"/>
                  <a:gd name="T11" fmla="*/ 404 h 797"/>
                  <a:gd name="T12" fmla="*/ 522 w 650"/>
                  <a:gd name="T13" fmla="*/ 407 h 797"/>
                  <a:gd name="T14" fmla="*/ 537 w 650"/>
                  <a:gd name="T15" fmla="*/ 410 h 797"/>
                  <a:gd name="T16" fmla="*/ 552 w 650"/>
                  <a:gd name="T17" fmla="*/ 414 h 797"/>
                  <a:gd name="T18" fmla="*/ 567 w 650"/>
                  <a:gd name="T19" fmla="*/ 420 h 797"/>
                  <a:gd name="T20" fmla="*/ 580 w 650"/>
                  <a:gd name="T21" fmla="*/ 428 h 797"/>
                  <a:gd name="T22" fmla="*/ 594 w 650"/>
                  <a:gd name="T23" fmla="*/ 436 h 797"/>
                  <a:gd name="T24" fmla="*/ 605 w 650"/>
                  <a:gd name="T25" fmla="*/ 447 h 797"/>
                  <a:gd name="T26" fmla="*/ 616 w 650"/>
                  <a:gd name="T27" fmla="*/ 460 h 797"/>
                  <a:gd name="T28" fmla="*/ 625 w 650"/>
                  <a:gd name="T29" fmla="*/ 476 h 797"/>
                  <a:gd name="T30" fmla="*/ 631 w 650"/>
                  <a:gd name="T31" fmla="*/ 492 h 797"/>
                  <a:gd name="T32" fmla="*/ 637 w 650"/>
                  <a:gd name="T33" fmla="*/ 509 h 797"/>
                  <a:gd name="T34" fmla="*/ 642 w 650"/>
                  <a:gd name="T35" fmla="*/ 528 h 797"/>
                  <a:gd name="T36" fmla="*/ 646 w 650"/>
                  <a:gd name="T37" fmla="*/ 547 h 797"/>
                  <a:gd name="T38" fmla="*/ 649 w 650"/>
                  <a:gd name="T39" fmla="*/ 565 h 797"/>
                  <a:gd name="T40" fmla="*/ 650 w 650"/>
                  <a:gd name="T41" fmla="*/ 585 h 797"/>
                  <a:gd name="T42" fmla="*/ 650 w 650"/>
                  <a:gd name="T43" fmla="*/ 604 h 797"/>
                  <a:gd name="T44" fmla="*/ 650 w 650"/>
                  <a:gd name="T45" fmla="*/ 623 h 797"/>
                  <a:gd name="T46" fmla="*/ 646 w 650"/>
                  <a:gd name="T47" fmla="*/ 642 h 797"/>
                  <a:gd name="T48" fmla="*/ 642 w 650"/>
                  <a:gd name="T49" fmla="*/ 659 h 797"/>
                  <a:gd name="T50" fmla="*/ 637 w 650"/>
                  <a:gd name="T51" fmla="*/ 677 h 797"/>
                  <a:gd name="T52" fmla="*/ 631 w 650"/>
                  <a:gd name="T53" fmla="*/ 694 h 797"/>
                  <a:gd name="T54" fmla="*/ 623 w 650"/>
                  <a:gd name="T55" fmla="*/ 709 h 797"/>
                  <a:gd name="T56" fmla="*/ 613 w 650"/>
                  <a:gd name="T57" fmla="*/ 724 h 797"/>
                  <a:gd name="T58" fmla="*/ 602 w 650"/>
                  <a:gd name="T59" fmla="*/ 736 h 797"/>
                  <a:gd name="T60" fmla="*/ 589 w 650"/>
                  <a:gd name="T61" fmla="*/ 748 h 797"/>
                  <a:gd name="T62" fmla="*/ 574 w 650"/>
                  <a:gd name="T63" fmla="*/ 758 h 797"/>
                  <a:gd name="T64" fmla="*/ 558 w 650"/>
                  <a:gd name="T65" fmla="*/ 767 h 797"/>
                  <a:gd name="T66" fmla="*/ 539 w 650"/>
                  <a:gd name="T67" fmla="*/ 776 h 797"/>
                  <a:gd name="T68" fmla="*/ 521 w 650"/>
                  <a:gd name="T69" fmla="*/ 783 h 797"/>
                  <a:gd name="T70" fmla="*/ 501 w 650"/>
                  <a:gd name="T71" fmla="*/ 788 h 797"/>
                  <a:gd name="T72" fmla="*/ 481 w 650"/>
                  <a:gd name="T73" fmla="*/ 793 h 797"/>
                  <a:gd name="T74" fmla="*/ 460 w 650"/>
                  <a:gd name="T75" fmla="*/ 796 h 797"/>
                  <a:gd name="T76" fmla="*/ 440 w 650"/>
                  <a:gd name="T77" fmla="*/ 797 h 797"/>
                  <a:gd name="T78" fmla="*/ 419 w 650"/>
                  <a:gd name="T79" fmla="*/ 796 h 797"/>
                  <a:gd name="T80" fmla="*/ 399 w 650"/>
                  <a:gd name="T81" fmla="*/ 792 h 797"/>
                  <a:gd name="T82" fmla="*/ 380 w 650"/>
                  <a:gd name="T83" fmla="*/ 787 h 797"/>
                  <a:gd name="T84" fmla="*/ 362 w 650"/>
                  <a:gd name="T85" fmla="*/ 778 h 797"/>
                  <a:gd name="T86" fmla="*/ 346 w 650"/>
                  <a:gd name="T87" fmla="*/ 767 h 797"/>
                  <a:gd name="T88" fmla="*/ 331 w 650"/>
                  <a:gd name="T89" fmla="*/ 755 h 797"/>
                  <a:gd name="T90" fmla="*/ 318 w 650"/>
                  <a:gd name="T91" fmla="*/ 737 h 797"/>
                  <a:gd name="T92" fmla="*/ 306 w 650"/>
                  <a:gd name="T93" fmla="*/ 719 h 797"/>
                  <a:gd name="T94" fmla="*/ 298 w 650"/>
                  <a:gd name="T95" fmla="*/ 698 h 797"/>
                  <a:gd name="T96" fmla="*/ 290 w 650"/>
                  <a:gd name="T97" fmla="*/ 677 h 797"/>
                  <a:gd name="T98" fmla="*/ 285 w 650"/>
                  <a:gd name="T99" fmla="*/ 657 h 797"/>
                  <a:gd name="T100" fmla="*/ 283 w 650"/>
                  <a:gd name="T101" fmla="*/ 638 h 797"/>
                  <a:gd name="T102" fmla="*/ 280 w 650"/>
                  <a:gd name="T103" fmla="*/ 620 h 797"/>
                  <a:gd name="T104" fmla="*/ 279 w 650"/>
                  <a:gd name="T105" fmla="*/ 604 h 797"/>
                  <a:gd name="T106" fmla="*/ 280 w 650"/>
                  <a:gd name="T107" fmla="*/ 587 h 797"/>
                  <a:gd name="T108" fmla="*/ 282 w 650"/>
                  <a:gd name="T109" fmla="*/ 573 h 797"/>
                  <a:gd name="T110" fmla="*/ 283 w 650"/>
                  <a:gd name="T111" fmla="*/ 559 h 797"/>
                  <a:gd name="T112" fmla="*/ 285 w 650"/>
                  <a:gd name="T113" fmla="*/ 548 h 797"/>
                  <a:gd name="T114" fmla="*/ 288 w 650"/>
                  <a:gd name="T115" fmla="*/ 537 h 797"/>
                  <a:gd name="T116" fmla="*/ 290 w 650"/>
                  <a:gd name="T117" fmla="*/ 528 h 797"/>
                  <a:gd name="T118" fmla="*/ 291 w 650"/>
                  <a:gd name="T119" fmla="*/ 522 h 797"/>
                  <a:gd name="T120" fmla="*/ 295 w 650"/>
                  <a:gd name="T121" fmla="*/ 513 h 797"/>
                  <a:gd name="T122" fmla="*/ 123 w 650"/>
                  <a:gd name="T123" fmla="*/ 482 h 797"/>
                  <a:gd name="T124" fmla="*/ 203 w 650"/>
                  <a:gd name="T125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0" h="797">
                    <a:moveTo>
                      <a:pt x="203" y="0"/>
                    </a:moveTo>
                    <a:lnTo>
                      <a:pt x="449" y="403"/>
                    </a:lnTo>
                    <a:lnTo>
                      <a:pt x="449" y="403"/>
                    </a:lnTo>
                    <a:lnTo>
                      <a:pt x="450" y="403"/>
                    </a:lnTo>
                    <a:lnTo>
                      <a:pt x="453" y="402"/>
                    </a:lnTo>
                    <a:lnTo>
                      <a:pt x="455" y="402"/>
                    </a:lnTo>
                    <a:lnTo>
                      <a:pt x="459" y="402"/>
                    </a:lnTo>
                    <a:lnTo>
                      <a:pt x="463" y="402"/>
                    </a:lnTo>
                    <a:lnTo>
                      <a:pt x="464" y="402"/>
                    </a:lnTo>
                    <a:lnTo>
                      <a:pt x="466" y="402"/>
                    </a:lnTo>
                    <a:lnTo>
                      <a:pt x="469" y="402"/>
                    </a:lnTo>
                    <a:lnTo>
                      <a:pt x="471" y="402"/>
                    </a:lnTo>
                    <a:lnTo>
                      <a:pt x="474" y="402"/>
                    </a:lnTo>
                    <a:lnTo>
                      <a:pt x="476" y="402"/>
                    </a:lnTo>
                    <a:lnTo>
                      <a:pt x="479" y="402"/>
                    </a:lnTo>
                    <a:lnTo>
                      <a:pt x="482" y="402"/>
                    </a:lnTo>
                    <a:lnTo>
                      <a:pt x="485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4" y="403"/>
                    </a:lnTo>
                    <a:lnTo>
                      <a:pt x="497" y="403"/>
                    </a:lnTo>
                    <a:lnTo>
                      <a:pt x="501" y="403"/>
                    </a:lnTo>
                    <a:lnTo>
                      <a:pt x="504" y="403"/>
                    </a:lnTo>
                    <a:lnTo>
                      <a:pt x="507" y="404"/>
                    </a:lnTo>
                    <a:lnTo>
                      <a:pt x="511" y="404"/>
                    </a:lnTo>
                    <a:lnTo>
                      <a:pt x="515" y="405"/>
                    </a:lnTo>
                    <a:lnTo>
                      <a:pt x="518" y="405"/>
                    </a:lnTo>
                    <a:lnTo>
                      <a:pt x="522" y="407"/>
                    </a:lnTo>
                    <a:lnTo>
                      <a:pt x="526" y="408"/>
                    </a:lnTo>
                    <a:lnTo>
                      <a:pt x="530" y="408"/>
                    </a:lnTo>
                    <a:lnTo>
                      <a:pt x="533" y="409"/>
                    </a:lnTo>
                    <a:lnTo>
                      <a:pt x="537" y="410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8" y="413"/>
                    </a:lnTo>
                    <a:lnTo>
                      <a:pt x="552" y="414"/>
                    </a:lnTo>
                    <a:lnTo>
                      <a:pt x="554" y="415"/>
                    </a:lnTo>
                    <a:lnTo>
                      <a:pt x="559" y="416"/>
                    </a:lnTo>
                    <a:lnTo>
                      <a:pt x="562" y="418"/>
                    </a:lnTo>
                    <a:lnTo>
                      <a:pt x="567" y="420"/>
                    </a:lnTo>
                    <a:lnTo>
                      <a:pt x="569" y="421"/>
                    </a:lnTo>
                    <a:lnTo>
                      <a:pt x="573" y="424"/>
                    </a:lnTo>
                    <a:lnTo>
                      <a:pt x="577" y="425"/>
                    </a:lnTo>
                    <a:lnTo>
                      <a:pt x="580" y="428"/>
                    </a:lnTo>
                    <a:lnTo>
                      <a:pt x="584" y="429"/>
                    </a:lnTo>
                    <a:lnTo>
                      <a:pt x="587" y="431"/>
                    </a:lnTo>
                    <a:lnTo>
                      <a:pt x="590" y="434"/>
                    </a:lnTo>
                    <a:lnTo>
                      <a:pt x="594" y="436"/>
                    </a:lnTo>
                    <a:lnTo>
                      <a:pt x="597" y="439"/>
                    </a:lnTo>
                    <a:lnTo>
                      <a:pt x="599" y="441"/>
                    </a:lnTo>
                    <a:lnTo>
                      <a:pt x="603" y="444"/>
                    </a:lnTo>
                    <a:lnTo>
                      <a:pt x="605" y="447"/>
                    </a:lnTo>
                    <a:lnTo>
                      <a:pt x="609" y="450"/>
                    </a:lnTo>
                    <a:lnTo>
                      <a:pt x="611" y="454"/>
                    </a:lnTo>
                    <a:lnTo>
                      <a:pt x="614" y="456"/>
                    </a:lnTo>
                    <a:lnTo>
                      <a:pt x="616" y="460"/>
                    </a:lnTo>
                    <a:lnTo>
                      <a:pt x="619" y="464"/>
                    </a:lnTo>
                    <a:lnTo>
                      <a:pt x="620" y="467"/>
                    </a:lnTo>
                    <a:lnTo>
                      <a:pt x="623" y="471"/>
                    </a:lnTo>
                    <a:lnTo>
                      <a:pt x="625" y="476"/>
                    </a:lnTo>
                    <a:lnTo>
                      <a:pt x="626" y="480"/>
                    </a:lnTo>
                    <a:lnTo>
                      <a:pt x="629" y="483"/>
                    </a:lnTo>
                    <a:lnTo>
                      <a:pt x="630" y="487"/>
                    </a:lnTo>
                    <a:lnTo>
                      <a:pt x="631" y="492"/>
                    </a:lnTo>
                    <a:lnTo>
                      <a:pt x="634" y="496"/>
                    </a:lnTo>
                    <a:lnTo>
                      <a:pt x="635" y="501"/>
                    </a:lnTo>
                    <a:lnTo>
                      <a:pt x="636" y="504"/>
                    </a:lnTo>
                    <a:lnTo>
                      <a:pt x="637" y="509"/>
                    </a:lnTo>
                    <a:lnTo>
                      <a:pt x="639" y="514"/>
                    </a:lnTo>
                    <a:lnTo>
                      <a:pt x="640" y="518"/>
                    </a:lnTo>
                    <a:lnTo>
                      <a:pt x="641" y="523"/>
                    </a:lnTo>
                    <a:lnTo>
                      <a:pt x="642" y="528"/>
                    </a:lnTo>
                    <a:lnTo>
                      <a:pt x="644" y="532"/>
                    </a:lnTo>
                    <a:lnTo>
                      <a:pt x="644" y="537"/>
                    </a:lnTo>
                    <a:lnTo>
                      <a:pt x="645" y="542"/>
                    </a:lnTo>
                    <a:lnTo>
                      <a:pt x="646" y="547"/>
                    </a:lnTo>
                    <a:lnTo>
                      <a:pt x="646" y="551"/>
                    </a:lnTo>
                    <a:lnTo>
                      <a:pt x="647" y="556"/>
                    </a:lnTo>
                    <a:lnTo>
                      <a:pt x="649" y="560"/>
                    </a:lnTo>
                    <a:lnTo>
                      <a:pt x="649" y="565"/>
                    </a:lnTo>
                    <a:lnTo>
                      <a:pt x="649" y="570"/>
                    </a:lnTo>
                    <a:lnTo>
                      <a:pt x="650" y="575"/>
                    </a:lnTo>
                    <a:lnTo>
                      <a:pt x="650" y="580"/>
                    </a:lnTo>
                    <a:lnTo>
                      <a:pt x="650" y="585"/>
                    </a:lnTo>
                    <a:lnTo>
                      <a:pt x="650" y="589"/>
                    </a:lnTo>
                    <a:lnTo>
                      <a:pt x="650" y="595"/>
                    </a:lnTo>
                    <a:lnTo>
                      <a:pt x="650" y="599"/>
                    </a:lnTo>
                    <a:lnTo>
                      <a:pt x="650" y="604"/>
                    </a:lnTo>
                    <a:lnTo>
                      <a:pt x="650" y="608"/>
                    </a:lnTo>
                    <a:lnTo>
                      <a:pt x="650" y="613"/>
                    </a:lnTo>
                    <a:lnTo>
                      <a:pt x="650" y="618"/>
                    </a:lnTo>
                    <a:lnTo>
                      <a:pt x="650" y="623"/>
                    </a:lnTo>
                    <a:lnTo>
                      <a:pt x="649" y="627"/>
                    </a:lnTo>
                    <a:lnTo>
                      <a:pt x="647" y="632"/>
                    </a:lnTo>
                    <a:lnTo>
                      <a:pt x="647" y="637"/>
                    </a:lnTo>
                    <a:lnTo>
                      <a:pt x="646" y="642"/>
                    </a:lnTo>
                    <a:lnTo>
                      <a:pt x="645" y="646"/>
                    </a:lnTo>
                    <a:lnTo>
                      <a:pt x="645" y="651"/>
                    </a:lnTo>
                    <a:lnTo>
                      <a:pt x="644" y="654"/>
                    </a:lnTo>
                    <a:lnTo>
                      <a:pt x="642" y="659"/>
                    </a:lnTo>
                    <a:lnTo>
                      <a:pt x="641" y="663"/>
                    </a:lnTo>
                    <a:lnTo>
                      <a:pt x="640" y="668"/>
                    </a:lnTo>
                    <a:lnTo>
                      <a:pt x="639" y="673"/>
                    </a:lnTo>
                    <a:lnTo>
                      <a:pt x="637" y="677"/>
                    </a:lnTo>
                    <a:lnTo>
                      <a:pt x="635" y="680"/>
                    </a:lnTo>
                    <a:lnTo>
                      <a:pt x="634" y="685"/>
                    </a:lnTo>
                    <a:lnTo>
                      <a:pt x="633" y="689"/>
                    </a:lnTo>
                    <a:lnTo>
                      <a:pt x="631" y="694"/>
                    </a:lnTo>
                    <a:lnTo>
                      <a:pt x="629" y="698"/>
                    </a:lnTo>
                    <a:lnTo>
                      <a:pt x="626" y="701"/>
                    </a:lnTo>
                    <a:lnTo>
                      <a:pt x="624" y="705"/>
                    </a:lnTo>
                    <a:lnTo>
                      <a:pt x="623" y="709"/>
                    </a:lnTo>
                    <a:lnTo>
                      <a:pt x="620" y="713"/>
                    </a:lnTo>
                    <a:lnTo>
                      <a:pt x="618" y="716"/>
                    </a:lnTo>
                    <a:lnTo>
                      <a:pt x="615" y="720"/>
                    </a:lnTo>
                    <a:lnTo>
                      <a:pt x="613" y="724"/>
                    </a:lnTo>
                    <a:lnTo>
                      <a:pt x="610" y="726"/>
                    </a:lnTo>
                    <a:lnTo>
                      <a:pt x="608" y="730"/>
                    </a:lnTo>
                    <a:lnTo>
                      <a:pt x="604" y="734"/>
                    </a:lnTo>
                    <a:lnTo>
                      <a:pt x="602" y="736"/>
                    </a:lnTo>
                    <a:lnTo>
                      <a:pt x="599" y="740"/>
                    </a:lnTo>
                    <a:lnTo>
                      <a:pt x="595" y="742"/>
                    </a:lnTo>
                    <a:lnTo>
                      <a:pt x="592" y="746"/>
                    </a:lnTo>
                    <a:lnTo>
                      <a:pt x="589" y="748"/>
                    </a:lnTo>
                    <a:lnTo>
                      <a:pt x="585" y="751"/>
                    </a:lnTo>
                    <a:lnTo>
                      <a:pt x="582" y="753"/>
                    </a:lnTo>
                    <a:lnTo>
                      <a:pt x="578" y="756"/>
                    </a:lnTo>
                    <a:lnTo>
                      <a:pt x="574" y="758"/>
                    </a:lnTo>
                    <a:lnTo>
                      <a:pt x="571" y="761"/>
                    </a:lnTo>
                    <a:lnTo>
                      <a:pt x="566" y="763"/>
                    </a:lnTo>
                    <a:lnTo>
                      <a:pt x="562" y="765"/>
                    </a:lnTo>
                    <a:lnTo>
                      <a:pt x="558" y="767"/>
                    </a:lnTo>
                    <a:lnTo>
                      <a:pt x="553" y="770"/>
                    </a:lnTo>
                    <a:lnTo>
                      <a:pt x="548" y="772"/>
                    </a:lnTo>
                    <a:lnTo>
                      <a:pt x="544" y="773"/>
                    </a:lnTo>
                    <a:lnTo>
                      <a:pt x="539" y="776"/>
                    </a:lnTo>
                    <a:lnTo>
                      <a:pt x="535" y="777"/>
                    </a:lnTo>
                    <a:lnTo>
                      <a:pt x="531" y="779"/>
                    </a:lnTo>
                    <a:lnTo>
                      <a:pt x="526" y="781"/>
                    </a:lnTo>
                    <a:lnTo>
                      <a:pt x="521" y="783"/>
                    </a:lnTo>
                    <a:lnTo>
                      <a:pt x="516" y="784"/>
                    </a:lnTo>
                    <a:lnTo>
                      <a:pt x="511" y="786"/>
                    </a:lnTo>
                    <a:lnTo>
                      <a:pt x="506" y="787"/>
                    </a:lnTo>
                    <a:lnTo>
                      <a:pt x="501" y="788"/>
                    </a:lnTo>
                    <a:lnTo>
                      <a:pt x="496" y="789"/>
                    </a:lnTo>
                    <a:lnTo>
                      <a:pt x="491" y="791"/>
                    </a:lnTo>
                    <a:lnTo>
                      <a:pt x="486" y="792"/>
                    </a:lnTo>
                    <a:lnTo>
                      <a:pt x="481" y="793"/>
                    </a:lnTo>
                    <a:lnTo>
                      <a:pt x="475" y="793"/>
                    </a:lnTo>
                    <a:lnTo>
                      <a:pt x="470" y="794"/>
                    </a:lnTo>
                    <a:lnTo>
                      <a:pt x="465" y="794"/>
                    </a:lnTo>
                    <a:lnTo>
                      <a:pt x="460" y="796"/>
                    </a:lnTo>
                    <a:lnTo>
                      <a:pt x="455" y="796"/>
                    </a:lnTo>
                    <a:lnTo>
                      <a:pt x="450" y="797"/>
                    </a:lnTo>
                    <a:lnTo>
                      <a:pt x="445" y="797"/>
                    </a:lnTo>
                    <a:lnTo>
                      <a:pt x="440" y="797"/>
                    </a:lnTo>
                    <a:lnTo>
                      <a:pt x="434" y="797"/>
                    </a:lnTo>
                    <a:lnTo>
                      <a:pt x="429" y="796"/>
                    </a:lnTo>
                    <a:lnTo>
                      <a:pt x="424" y="796"/>
                    </a:lnTo>
                    <a:lnTo>
                      <a:pt x="419" y="796"/>
                    </a:lnTo>
                    <a:lnTo>
                      <a:pt x="414" y="794"/>
                    </a:lnTo>
                    <a:lnTo>
                      <a:pt x="409" y="794"/>
                    </a:lnTo>
                    <a:lnTo>
                      <a:pt x="403" y="793"/>
                    </a:lnTo>
                    <a:lnTo>
                      <a:pt x="399" y="792"/>
                    </a:lnTo>
                    <a:lnTo>
                      <a:pt x="394" y="791"/>
                    </a:lnTo>
                    <a:lnTo>
                      <a:pt x="389" y="789"/>
                    </a:lnTo>
                    <a:lnTo>
                      <a:pt x="384" y="788"/>
                    </a:lnTo>
                    <a:lnTo>
                      <a:pt x="380" y="787"/>
                    </a:lnTo>
                    <a:lnTo>
                      <a:pt x="376" y="784"/>
                    </a:lnTo>
                    <a:lnTo>
                      <a:pt x="371" y="783"/>
                    </a:lnTo>
                    <a:lnTo>
                      <a:pt x="366" y="781"/>
                    </a:lnTo>
                    <a:lnTo>
                      <a:pt x="362" y="778"/>
                    </a:lnTo>
                    <a:lnTo>
                      <a:pt x="358" y="776"/>
                    </a:lnTo>
                    <a:lnTo>
                      <a:pt x="353" y="773"/>
                    </a:lnTo>
                    <a:lnTo>
                      <a:pt x="349" y="770"/>
                    </a:lnTo>
                    <a:lnTo>
                      <a:pt x="346" y="767"/>
                    </a:lnTo>
                    <a:lnTo>
                      <a:pt x="341" y="765"/>
                    </a:lnTo>
                    <a:lnTo>
                      <a:pt x="337" y="761"/>
                    </a:lnTo>
                    <a:lnTo>
                      <a:pt x="334" y="757"/>
                    </a:lnTo>
                    <a:lnTo>
                      <a:pt x="331" y="755"/>
                    </a:lnTo>
                    <a:lnTo>
                      <a:pt x="327" y="750"/>
                    </a:lnTo>
                    <a:lnTo>
                      <a:pt x="324" y="746"/>
                    </a:lnTo>
                    <a:lnTo>
                      <a:pt x="320" y="742"/>
                    </a:lnTo>
                    <a:lnTo>
                      <a:pt x="318" y="737"/>
                    </a:lnTo>
                    <a:lnTo>
                      <a:pt x="314" y="732"/>
                    </a:lnTo>
                    <a:lnTo>
                      <a:pt x="311" y="729"/>
                    </a:lnTo>
                    <a:lnTo>
                      <a:pt x="309" y="724"/>
                    </a:lnTo>
                    <a:lnTo>
                      <a:pt x="306" y="719"/>
                    </a:lnTo>
                    <a:lnTo>
                      <a:pt x="304" y="713"/>
                    </a:lnTo>
                    <a:lnTo>
                      <a:pt x="301" y="708"/>
                    </a:lnTo>
                    <a:lnTo>
                      <a:pt x="299" y="703"/>
                    </a:lnTo>
                    <a:lnTo>
                      <a:pt x="298" y="698"/>
                    </a:lnTo>
                    <a:lnTo>
                      <a:pt x="295" y="691"/>
                    </a:lnTo>
                    <a:lnTo>
                      <a:pt x="294" y="687"/>
                    </a:lnTo>
                    <a:lnTo>
                      <a:pt x="291" y="682"/>
                    </a:lnTo>
                    <a:lnTo>
                      <a:pt x="290" y="677"/>
                    </a:lnTo>
                    <a:lnTo>
                      <a:pt x="289" y="672"/>
                    </a:lnTo>
                    <a:lnTo>
                      <a:pt x="288" y="667"/>
                    </a:lnTo>
                    <a:lnTo>
                      <a:pt x="287" y="662"/>
                    </a:lnTo>
                    <a:lnTo>
                      <a:pt x="285" y="657"/>
                    </a:lnTo>
                    <a:lnTo>
                      <a:pt x="284" y="652"/>
                    </a:lnTo>
                    <a:lnTo>
                      <a:pt x="284" y="647"/>
                    </a:lnTo>
                    <a:lnTo>
                      <a:pt x="283" y="642"/>
                    </a:lnTo>
                    <a:lnTo>
                      <a:pt x="283" y="638"/>
                    </a:lnTo>
                    <a:lnTo>
                      <a:pt x="282" y="633"/>
                    </a:lnTo>
                    <a:lnTo>
                      <a:pt x="280" y="628"/>
                    </a:lnTo>
                    <a:lnTo>
                      <a:pt x="280" y="625"/>
                    </a:lnTo>
                    <a:lnTo>
                      <a:pt x="280" y="620"/>
                    </a:lnTo>
                    <a:lnTo>
                      <a:pt x="279" y="615"/>
                    </a:lnTo>
                    <a:lnTo>
                      <a:pt x="279" y="611"/>
                    </a:lnTo>
                    <a:lnTo>
                      <a:pt x="279" y="607"/>
                    </a:lnTo>
                    <a:lnTo>
                      <a:pt x="279" y="604"/>
                    </a:lnTo>
                    <a:lnTo>
                      <a:pt x="279" y="599"/>
                    </a:lnTo>
                    <a:lnTo>
                      <a:pt x="279" y="595"/>
                    </a:lnTo>
                    <a:lnTo>
                      <a:pt x="279" y="590"/>
                    </a:lnTo>
                    <a:lnTo>
                      <a:pt x="280" y="587"/>
                    </a:lnTo>
                    <a:lnTo>
                      <a:pt x="280" y="584"/>
                    </a:lnTo>
                    <a:lnTo>
                      <a:pt x="280" y="580"/>
                    </a:lnTo>
                    <a:lnTo>
                      <a:pt x="280" y="576"/>
                    </a:lnTo>
                    <a:lnTo>
                      <a:pt x="282" y="573"/>
                    </a:lnTo>
                    <a:lnTo>
                      <a:pt x="282" y="569"/>
                    </a:lnTo>
                    <a:lnTo>
                      <a:pt x="282" y="565"/>
                    </a:lnTo>
                    <a:lnTo>
                      <a:pt x="282" y="563"/>
                    </a:lnTo>
                    <a:lnTo>
                      <a:pt x="283" y="559"/>
                    </a:lnTo>
                    <a:lnTo>
                      <a:pt x="283" y="556"/>
                    </a:lnTo>
                    <a:lnTo>
                      <a:pt x="284" y="553"/>
                    </a:lnTo>
                    <a:lnTo>
                      <a:pt x="284" y="550"/>
                    </a:lnTo>
                    <a:lnTo>
                      <a:pt x="285" y="548"/>
                    </a:lnTo>
                    <a:lnTo>
                      <a:pt x="285" y="544"/>
                    </a:lnTo>
                    <a:lnTo>
                      <a:pt x="287" y="542"/>
                    </a:lnTo>
                    <a:lnTo>
                      <a:pt x="287" y="539"/>
                    </a:lnTo>
                    <a:lnTo>
                      <a:pt x="288" y="537"/>
                    </a:lnTo>
                    <a:lnTo>
                      <a:pt x="288" y="534"/>
                    </a:lnTo>
                    <a:lnTo>
                      <a:pt x="289" y="532"/>
                    </a:lnTo>
                    <a:lnTo>
                      <a:pt x="289" y="530"/>
                    </a:lnTo>
                    <a:lnTo>
                      <a:pt x="290" y="528"/>
                    </a:lnTo>
                    <a:lnTo>
                      <a:pt x="290" y="527"/>
                    </a:lnTo>
                    <a:lnTo>
                      <a:pt x="291" y="524"/>
                    </a:lnTo>
                    <a:lnTo>
                      <a:pt x="291" y="523"/>
                    </a:lnTo>
                    <a:lnTo>
                      <a:pt x="291" y="522"/>
                    </a:lnTo>
                    <a:lnTo>
                      <a:pt x="293" y="518"/>
                    </a:lnTo>
                    <a:lnTo>
                      <a:pt x="294" y="517"/>
                    </a:lnTo>
                    <a:lnTo>
                      <a:pt x="294" y="514"/>
                    </a:lnTo>
                    <a:lnTo>
                      <a:pt x="295" y="513"/>
                    </a:lnTo>
                    <a:lnTo>
                      <a:pt x="295" y="512"/>
                    </a:lnTo>
                    <a:lnTo>
                      <a:pt x="296" y="512"/>
                    </a:lnTo>
                    <a:lnTo>
                      <a:pt x="233" y="425"/>
                    </a:lnTo>
                    <a:lnTo>
                      <a:pt x="123" y="482"/>
                    </a:lnTo>
                    <a:lnTo>
                      <a:pt x="0" y="223"/>
                    </a:lnTo>
                    <a:lnTo>
                      <a:pt x="91" y="176"/>
                    </a:lnTo>
                    <a:lnTo>
                      <a:pt x="66" y="96"/>
                    </a:lnTo>
                    <a:lnTo>
                      <a:pt x="203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E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3607" y="1411"/>
                <a:ext cx="58" cy="90"/>
              </a:xfrm>
              <a:custGeom>
                <a:avLst/>
                <a:gdLst>
                  <a:gd name="T0" fmla="*/ 44 w 288"/>
                  <a:gd name="T1" fmla="*/ 20 h 453"/>
                  <a:gd name="T2" fmla="*/ 50 w 288"/>
                  <a:gd name="T3" fmla="*/ 32 h 453"/>
                  <a:gd name="T4" fmla="*/ 57 w 288"/>
                  <a:gd name="T5" fmla="*/ 46 h 453"/>
                  <a:gd name="T6" fmla="*/ 65 w 288"/>
                  <a:gd name="T7" fmla="*/ 57 h 453"/>
                  <a:gd name="T8" fmla="*/ 72 w 288"/>
                  <a:gd name="T9" fmla="*/ 69 h 453"/>
                  <a:gd name="T10" fmla="*/ 78 w 288"/>
                  <a:gd name="T11" fmla="*/ 80 h 453"/>
                  <a:gd name="T12" fmla="*/ 86 w 288"/>
                  <a:gd name="T13" fmla="*/ 93 h 453"/>
                  <a:gd name="T14" fmla="*/ 92 w 288"/>
                  <a:gd name="T15" fmla="*/ 105 h 453"/>
                  <a:gd name="T16" fmla="*/ 99 w 288"/>
                  <a:gd name="T17" fmla="*/ 117 h 453"/>
                  <a:gd name="T18" fmla="*/ 106 w 288"/>
                  <a:gd name="T19" fmla="*/ 130 h 453"/>
                  <a:gd name="T20" fmla="*/ 113 w 288"/>
                  <a:gd name="T21" fmla="*/ 142 h 453"/>
                  <a:gd name="T22" fmla="*/ 119 w 288"/>
                  <a:gd name="T23" fmla="*/ 156 h 453"/>
                  <a:gd name="T24" fmla="*/ 128 w 288"/>
                  <a:gd name="T25" fmla="*/ 171 h 453"/>
                  <a:gd name="T26" fmla="*/ 138 w 288"/>
                  <a:gd name="T27" fmla="*/ 192 h 453"/>
                  <a:gd name="T28" fmla="*/ 149 w 288"/>
                  <a:gd name="T29" fmla="*/ 213 h 453"/>
                  <a:gd name="T30" fmla="*/ 161 w 288"/>
                  <a:gd name="T31" fmla="*/ 233 h 453"/>
                  <a:gd name="T32" fmla="*/ 173 w 288"/>
                  <a:gd name="T33" fmla="*/ 252 h 453"/>
                  <a:gd name="T34" fmla="*/ 185 w 288"/>
                  <a:gd name="T35" fmla="*/ 272 h 453"/>
                  <a:gd name="T36" fmla="*/ 199 w 288"/>
                  <a:gd name="T37" fmla="*/ 291 h 453"/>
                  <a:gd name="T38" fmla="*/ 211 w 288"/>
                  <a:gd name="T39" fmla="*/ 309 h 453"/>
                  <a:gd name="T40" fmla="*/ 225 w 288"/>
                  <a:gd name="T41" fmla="*/ 328 h 453"/>
                  <a:gd name="T42" fmla="*/ 237 w 288"/>
                  <a:gd name="T43" fmla="*/ 347 h 453"/>
                  <a:gd name="T44" fmla="*/ 249 w 288"/>
                  <a:gd name="T45" fmla="*/ 364 h 453"/>
                  <a:gd name="T46" fmla="*/ 262 w 288"/>
                  <a:gd name="T47" fmla="*/ 381 h 453"/>
                  <a:gd name="T48" fmla="*/ 274 w 288"/>
                  <a:gd name="T49" fmla="*/ 400 h 453"/>
                  <a:gd name="T50" fmla="*/ 285 w 288"/>
                  <a:gd name="T51" fmla="*/ 415 h 453"/>
                  <a:gd name="T52" fmla="*/ 288 w 288"/>
                  <a:gd name="T53" fmla="*/ 426 h 453"/>
                  <a:gd name="T54" fmla="*/ 285 w 288"/>
                  <a:gd name="T55" fmla="*/ 436 h 453"/>
                  <a:gd name="T56" fmla="*/ 274 w 288"/>
                  <a:gd name="T57" fmla="*/ 451 h 453"/>
                  <a:gd name="T58" fmla="*/ 258 w 288"/>
                  <a:gd name="T59" fmla="*/ 451 h 453"/>
                  <a:gd name="T60" fmla="*/ 246 w 288"/>
                  <a:gd name="T61" fmla="*/ 435 h 453"/>
                  <a:gd name="T62" fmla="*/ 233 w 288"/>
                  <a:gd name="T63" fmla="*/ 419 h 453"/>
                  <a:gd name="T64" fmla="*/ 221 w 288"/>
                  <a:gd name="T65" fmla="*/ 402 h 453"/>
                  <a:gd name="T66" fmla="*/ 208 w 288"/>
                  <a:gd name="T67" fmla="*/ 384 h 453"/>
                  <a:gd name="T68" fmla="*/ 196 w 288"/>
                  <a:gd name="T69" fmla="*/ 366 h 453"/>
                  <a:gd name="T70" fmla="*/ 184 w 288"/>
                  <a:gd name="T71" fmla="*/ 347 h 453"/>
                  <a:gd name="T72" fmla="*/ 170 w 288"/>
                  <a:gd name="T73" fmla="*/ 328 h 453"/>
                  <a:gd name="T74" fmla="*/ 158 w 288"/>
                  <a:gd name="T75" fmla="*/ 307 h 453"/>
                  <a:gd name="T76" fmla="*/ 145 w 288"/>
                  <a:gd name="T77" fmla="*/ 287 h 453"/>
                  <a:gd name="T78" fmla="*/ 132 w 288"/>
                  <a:gd name="T79" fmla="*/ 266 h 453"/>
                  <a:gd name="T80" fmla="*/ 118 w 288"/>
                  <a:gd name="T81" fmla="*/ 244 h 453"/>
                  <a:gd name="T82" fmla="*/ 106 w 288"/>
                  <a:gd name="T83" fmla="*/ 222 h 453"/>
                  <a:gd name="T84" fmla="*/ 94 w 288"/>
                  <a:gd name="T85" fmla="*/ 199 h 453"/>
                  <a:gd name="T86" fmla="*/ 86 w 288"/>
                  <a:gd name="T87" fmla="*/ 184 h 453"/>
                  <a:gd name="T88" fmla="*/ 78 w 288"/>
                  <a:gd name="T89" fmla="*/ 171 h 453"/>
                  <a:gd name="T90" fmla="*/ 71 w 288"/>
                  <a:gd name="T91" fmla="*/ 158 h 453"/>
                  <a:gd name="T92" fmla="*/ 65 w 288"/>
                  <a:gd name="T93" fmla="*/ 146 h 453"/>
                  <a:gd name="T94" fmla="*/ 58 w 288"/>
                  <a:gd name="T95" fmla="*/ 135 h 453"/>
                  <a:gd name="T96" fmla="*/ 52 w 288"/>
                  <a:gd name="T97" fmla="*/ 124 h 453"/>
                  <a:gd name="T98" fmla="*/ 45 w 288"/>
                  <a:gd name="T99" fmla="*/ 111 h 453"/>
                  <a:gd name="T100" fmla="*/ 39 w 288"/>
                  <a:gd name="T101" fmla="*/ 99 h 453"/>
                  <a:gd name="T102" fmla="*/ 32 w 288"/>
                  <a:gd name="T103" fmla="*/ 86 h 453"/>
                  <a:gd name="T104" fmla="*/ 25 w 288"/>
                  <a:gd name="T105" fmla="*/ 74 h 453"/>
                  <a:gd name="T106" fmla="*/ 16 w 288"/>
                  <a:gd name="T107" fmla="*/ 59 h 453"/>
                  <a:gd name="T108" fmla="*/ 9 w 288"/>
                  <a:gd name="T109" fmla="*/ 44 h 453"/>
                  <a:gd name="T110" fmla="*/ 1 w 288"/>
                  <a:gd name="T111" fmla="*/ 29 h 453"/>
                  <a:gd name="T112" fmla="*/ 1 w 288"/>
                  <a:gd name="T113" fmla="*/ 16 h 453"/>
                  <a:gd name="T114" fmla="*/ 15 w 288"/>
                  <a:gd name="T115" fmla="*/ 2 h 453"/>
                  <a:gd name="T116" fmla="*/ 32 w 288"/>
                  <a:gd name="T117" fmla="*/ 3 h 453"/>
                  <a:gd name="T118" fmla="*/ 37 w 288"/>
                  <a:gd name="T119" fmla="*/ 1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8" h="453">
                    <a:moveTo>
                      <a:pt x="37" y="10"/>
                    </a:moveTo>
                    <a:lnTo>
                      <a:pt x="39" y="12"/>
                    </a:lnTo>
                    <a:lnTo>
                      <a:pt x="40" y="15"/>
                    </a:lnTo>
                    <a:lnTo>
                      <a:pt x="42" y="17"/>
                    </a:lnTo>
                    <a:lnTo>
                      <a:pt x="44" y="20"/>
                    </a:lnTo>
                    <a:lnTo>
                      <a:pt x="45" y="22"/>
                    </a:lnTo>
                    <a:lnTo>
                      <a:pt x="46" y="25"/>
                    </a:lnTo>
                    <a:lnTo>
                      <a:pt x="47" y="27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2" y="36"/>
                    </a:lnTo>
                    <a:lnTo>
                      <a:pt x="53" y="38"/>
                    </a:lnTo>
                    <a:lnTo>
                      <a:pt x="55" y="41"/>
                    </a:lnTo>
                    <a:lnTo>
                      <a:pt x="56" y="42"/>
                    </a:lnTo>
                    <a:lnTo>
                      <a:pt x="57" y="46"/>
                    </a:lnTo>
                    <a:lnTo>
                      <a:pt x="58" y="48"/>
                    </a:lnTo>
                    <a:lnTo>
                      <a:pt x="61" y="51"/>
                    </a:lnTo>
                    <a:lnTo>
                      <a:pt x="62" y="53"/>
                    </a:lnTo>
                    <a:lnTo>
                      <a:pt x="63" y="54"/>
                    </a:lnTo>
                    <a:lnTo>
                      <a:pt x="65" y="57"/>
                    </a:lnTo>
                    <a:lnTo>
                      <a:pt x="66" y="59"/>
                    </a:lnTo>
                    <a:lnTo>
                      <a:pt x="67" y="62"/>
                    </a:lnTo>
                    <a:lnTo>
                      <a:pt x="68" y="64"/>
                    </a:lnTo>
                    <a:lnTo>
                      <a:pt x="71" y="67"/>
                    </a:lnTo>
                    <a:lnTo>
                      <a:pt x="72" y="69"/>
                    </a:lnTo>
                    <a:lnTo>
                      <a:pt x="73" y="72"/>
                    </a:lnTo>
                    <a:lnTo>
                      <a:pt x="75" y="74"/>
                    </a:lnTo>
                    <a:lnTo>
                      <a:pt x="76" y="77"/>
                    </a:lnTo>
                    <a:lnTo>
                      <a:pt x="77" y="79"/>
                    </a:lnTo>
                    <a:lnTo>
                      <a:pt x="78" y="80"/>
                    </a:lnTo>
                    <a:lnTo>
                      <a:pt x="80" y="84"/>
                    </a:lnTo>
                    <a:lnTo>
                      <a:pt x="81" y="86"/>
                    </a:lnTo>
                    <a:lnTo>
                      <a:pt x="83" y="89"/>
                    </a:lnTo>
                    <a:lnTo>
                      <a:pt x="83" y="91"/>
                    </a:lnTo>
                    <a:lnTo>
                      <a:pt x="86" y="93"/>
                    </a:lnTo>
                    <a:lnTo>
                      <a:pt x="87" y="95"/>
                    </a:lnTo>
                    <a:lnTo>
                      <a:pt x="88" y="98"/>
                    </a:lnTo>
                    <a:lnTo>
                      <a:pt x="89" y="100"/>
                    </a:lnTo>
                    <a:lnTo>
                      <a:pt x="91" y="103"/>
                    </a:lnTo>
                    <a:lnTo>
                      <a:pt x="92" y="105"/>
                    </a:lnTo>
                    <a:lnTo>
                      <a:pt x="93" y="108"/>
                    </a:lnTo>
                    <a:lnTo>
                      <a:pt x="94" y="110"/>
                    </a:lnTo>
                    <a:lnTo>
                      <a:pt x="96" y="112"/>
                    </a:lnTo>
                    <a:lnTo>
                      <a:pt x="98" y="115"/>
                    </a:lnTo>
                    <a:lnTo>
                      <a:pt x="99" y="117"/>
                    </a:lnTo>
                    <a:lnTo>
                      <a:pt x="101" y="120"/>
                    </a:lnTo>
                    <a:lnTo>
                      <a:pt x="102" y="122"/>
                    </a:lnTo>
                    <a:lnTo>
                      <a:pt x="103" y="125"/>
                    </a:lnTo>
                    <a:lnTo>
                      <a:pt x="104" y="127"/>
                    </a:lnTo>
                    <a:lnTo>
                      <a:pt x="106" y="130"/>
                    </a:lnTo>
                    <a:lnTo>
                      <a:pt x="107" y="132"/>
                    </a:lnTo>
                    <a:lnTo>
                      <a:pt x="108" y="135"/>
                    </a:lnTo>
                    <a:lnTo>
                      <a:pt x="111" y="137"/>
                    </a:lnTo>
                    <a:lnTo>
                      <a:pt x="112" y="140"/>
                    </a:lnTo>
                    <a:lnTo>
                      <a:pt x="113" y="142"/>
                    </a:lnTo>
                    <a:lnTo>
                      <a:pt x="114" y="146"/>
                    </a:lnTo>
                    <a:lnTo>
                      <a:pt x="115" y="148"/>
                    </a:lnTo>
                    <a:lnTo>
                      <a:pt x="117" y="151"/>
                    </a:lnTo>
                    <a:lnTo>
                      <a:pt x="118" y="153"/>
                    </a:lnTo>
                    <a:lnTo>
                      <a:pt x="119" y="156"/>
                    </a:lnTo>
                    <a:lnTo>
                      <a:pt x="122" y="160"/>
                    </a:lnTo>
                    <a:lnTo>
                      <a:pt x="123" y="162"/>
                    </a:lnTo>
                    <a:lnTo>
                      <a:pt x="124" y="165"/>
                    </a:lnTo>
                    <a:lnTo>
                      <a:pt x="125" y="168"/>
                    </a:lnTo>
                    <a:lnTo>
                      <a:pt x="128" y="171"/>
                    </a:lnTo>
                    <a:lnTo>
                      <a:pt x="129" y="176"/>
                    </a:lnTo>
                    <a:lnTo>
                      <a:pt x="132" y="179"/>
                    </a:lnTo>
                    <a:lnTo>
                      <a:pt x="133" y="183"/>
                    </a:lnTo>
                    <a:lnTo>
                      <a:pt x="135" y="188"/>
                    </a:lnTo>
                    <a:lnTo>
                      <a:pt x="138" y="192"/>
                    </a:lnTo>
                    <a:lnTo>
                      <a:pt x="140" y="197"/>
                    </a:lnTo>
                    <a:lnTo>
                      <a:pt x="143" y="200"/>
                    </a:lnTo>
                    <a:lnTo>
                      <a:pt x="145" y="205"/>
                    </a:lnTo>
                    <a:lnTo>
                      <a:pt x="146" y="209"/>
                    </a:lnTo>
                    <a:lnTo>
                      <a:pt x="149" y="213"/>
                    </a:lnTo>
                    <a:lnTo>
                      <a:pt x="151" y="217"/>
                    </a:lnTo>
                    <a:lnTo>
                      <a:pt x="154" y="222"/>
                    </a:lnTo>
                    <a:lnTo>
                      <a:pt x="155" y="225"/>
                    </a:lnTo>
                    <a:lnTo>
                      <a:pt x="159" y="229"/>
                    </a:lnTo>
                    <a:lnTo>
                      <a:pt x="161" y="233"/>
                    </a:lnTo>
                    <a:lnTo>
                      <a:pt x="164" y="238"/>
                    </a:lnTo>
                    <a:lnTo>
                      <a:pt x="166" y="241"/>
                    </a:lnTo>
                    <a:lnTo>
                      <a:pt x="168" y="245"/>
                    </a:lnTo>
                    <a:lnTo>
                      <a:pt x="170" y="249"/>
                    </a:lnTo>
                    <a:lnTo>
                      <a:pt x="173" y="252"/>
                    </a:lnTo>
                    <a:lnTo>
                      <a:pt x="175" y="256"/>
                    </a:lnTo>
                    <a:lnTo>
                      <a:pt x="177" y="261"/>
                    </a:lnTo>
                    <a:lnTo>
                      <a:pt x="180" y="264"/>
                    </a:lnTo>
                    <a:lnTo>
                      <a:pt x="184" y="269"/>
                    </a:lnTo>
                    <a:lnTo>
                      <a:pt x="185" y="272"/>
                    </a:lnTo>
                    <a:lnTo>
                      <a:pt x="187" y="276"/>
                    </a:lnTo>
                    <a:lnTo>
                      <a:pt x="190" y="280"/>
                    </a:lnTo>
                    <a:lnTo>
                      <a:pt x="194" y="283"/>
                    </a:lnTo>
                    <a:lnTo>
                      <a:pt x="196" y="287"/>
                    </a:lnTo>
                    <a:lnTo>
                      <a:pt x="199" y="291"/>
                    </a:lnTo>
                    <a:lnTo>
                      <a:pt x="201" y="295"/>
                    </a:lnTo>
                    <a:lnTo>
                      <a:pt x="204" y="300"/>
                    </a:lnTo>
                    <a:lnTo>
                      <a:pt x="206" y="302"/>
                    </a:lnTo>
                    <a:lnTo>
                      <a:pt x="208" y="306"/>
                    </a:lnTo>
                    <a:lnTo>
                      <a:pt x="211" y="309"/>
                    </a:lnTo>
                    <a:lnTo>
                      <a:pt x="213" y="313"/>
                    </a:lnTo>
                    <a:lnTo>
                      <a:pt x="216" y="317"/>
                    </a:lnTo>
                    <a:lnTo>
                      <a:pt x="218" y="321"/>
                    </a:lnTo>
                    <a:lnTo>
                      <a:pt x="221" y="324"/>
                    </a:lnTo>
                    <a:lnTo>
                      <a:pt x="225" y="328"/>
                    </a:lnTo>
                    <a:lnTo>
                      <a:pt x="226" y="332"/>
                    </a:lnTo>
                    <a:lnTo>
                      <a:pt x="228" y="335"/>
                    </a:lnTo>
                    <a:lnTo>
                      <a:pt x="232" y="339"/>
                    </a:lnTo>
                    <a:lnTo>
                      <a:pt x="235" y="343"/>
                    </a:lnTo>
                    <a:lnTo>
                      <a:pt x="237" y="347"/>
                    </a:lnTo>
                    <a:lnTo>
                      <a:pt x="239" y="350"/>
                    </a:lnTo>
                    <a:lnTo>
                      <a:pt x="242" y="354"/>
                    </a:lnTo>
                    <a:lnTo>
                      <a:pt x="244" y="358"/>
                    </a:lnTo>
                    <a:lnTo>
                      <a:pt x="247" y="360"/>
                    </a:lnTo>
                    <a:lnTo>
                      <a:pt x="249" y="364"/>
                    </a:lnTo>
                    <a:lnTo>
                      <a:pt x="252" y="368"/>
                    </a:lnTo>
                    <a:lnTo>
                      <a:pt x="254" y="371"/>
                    </a:lnTo>
                    <a:lnTo>
                      <a:pt x="257" y="375"/>
                    </a:lnTo>
                    <a:lnTo>
                      <a:pt x="259" y="379"/>
                    </a:lnTo>
                    <a:lnTo>
                      <a:pt x="262" y="381"/>
                    </a:lnTo>
                    <a:lnTo>
                      <a:pt x="266" y="385"/>
                    </a:lnTo>
                    <a:lnTo>
                      <a:pt x="267" y="389"/>
                    </a:lnTo>
                    <a:lnTo>
                      <a:pt x="269" y="392"/>
                    </a:lnTo>
                    <a:lnTo>
                      <a:pt x="272" y="396"/>
                    </a:lnTo>
                    <a:lnTo>
                      <a:pt x="274" y="400"/>
                    </a:lnTo>
                    <a:lnTo>
                      <a:pt x="277" y="402"/>
                    </a:lnTo>
                    <a:lnTo>
                      <a:pt x="279" y="406"/>
                    </a:lnTo>
                    <a:lnTo>
                      <a:pt x="282" y="410"/>
                    </a:lnTo>
                    <a:lnTo>
                      <a:pt x="284" y="414"/>
                    </a:lnTo>
                    <a:lnTo>
                      <a:pt x="285" y="415"/>
                    </a:lnTo>
                    <a:lnTo>
                      <a:pt x="287" y="417"/>
                    </a:lnTo>
                    <a:lnTo>
                      <a:pt x="287" y="419"/>
                    </a:lnTo>
                    <a:lnTo>
                      <a:pt x="288" y="421"/>
                    </a:lnTo>
                    <a:lnTo>
                      <a:pt x="288" y="423"/>
                    </a:lnTo>
                    <a:lnTo>
                      <a:pt x="288" y="426"/>
                    </a:lnTo>
                    <a:lnTo>
                      <a:pt x="288" y="427"/>
                    </a:lnTo>
                    <a:lnTo>
                      <a:pt x="288" y="430"/>
                    </a:lnTo>
                    <a:lnTo>
                      <a:pt x="287" y="432"/>
                    </a:lnTo>
                    <a:lnTo>
                      <a:pt x="287" y="433"/>
                    </a:lnTo>
                    <a:lnTo>
                      <a:pt x="285" y="436"/>
                    </a:lnTo>
                    <a:lnTo>
                      <a:pt x="285" y="438"/>
                    </a:lnTo>
                    <a:lnTo>
                      <a:pt x="283" y="442"/>
                    </a:lnTo>
                    <a:lnTo>
                      <a:pt x="280" y="446"/>
                    </a:lnTo>
                    <a:lnTo>
                      <a:pt x="278" y="448"/>
                    </a:lnTo>
                    <a:lnTo>
                      <a:pt x="274" y="451"/>
                    </a:lnTo>
                    <a:lnTo>
                      <a:pt x="272" y="452"/>
                    </a:lnTo>
                    <a:lnTo>
                      <a:pt x="268" y="453"/>
                    </a:lnTo>
                    <a:lnTo>
                      <a:pt x="264" y="453"/>
                    </a:lnTo>
                    <a:lnTo>
                      <a:pt x="262" y="452"/>
                    </a:lnTo>
                    <a:lnTo>
                      <a:pt x="258" y="451"/>
                    </a:lnTo>
                    <a:lnTo>
                      <a:pt x="256" y="447"/>
                    </a:lnTo>
                    <a:lnTo>
                      <a:pt x="253" y="445"/>
                    </a:lnTo>
                    <a:lnTo>
                      <a:pt x="251" y="441"/>
                    </a:lnTo>
                    <a:lnTo>
                      <a:pt x="248" y="438"/>
                    </a:lnTo>
                    <a:lnTo>
                      <a:pt x="246" y="435"/>
                    </a:lnTo>
                    <a:lnTo>
                      <a:pt x="243" y="432"/>
                    </a:lnTo>
                    <a:lnTo>
                      <a:pt x="241" y="428"/>
                    </a:lnTo>
                    <a:lnTo>
                      <a:pt x="238" y="426"/>
                    </a:lnTo>
                    <a:lnTo>
                      <a:pt x="236" y="422"/>
                    </a:lnTo>
                    <a:lnTo>
                      <a:pt x="233" y="419"/>
                    </a:lnTo>
                    <a:lnTo>
                      <a:pt x="231" y="416"/>
                    </a:lnTo>
                    <a:lnTo>
                      <a:pt x="228" y="412"/>
                    </a:lnTo>
                    <a:lnTo>
                      <a:pt x="226" y="410"/>
                    </a:lnTo>
                    <a:lnTo>
                      <a:pt x="223" y="406"/>
                    </a:lnTo>
                    <a:lnTo>
                      <a:pt x="221" y="402"/>
                    </a:lnTo>
                    <a:lnTo>
                      <a:pt x="218" y="399"/>
                    </a:lnTo>
                    <a:lnTo>
                      <a:pt x="216" y="395"/>
                    </a:lnTo>
                    <a:lnTo>
                      <a:pt x="213" y="392"/>
                    </a:lnTo>
                    <a:lnTo>
                      <a:pt x="211" y="389"/>
                    </a:lnTo>
                    <a:lnTo>
                      <a:pt x="208" y="384"/>
                    </a:lnTo>
                    <a:lnTo>
                      <a:pt x="206" y="381"/>
                    </a:lnTo>
                    <a:lnTo>
                      <a:pt x="204" y="378"/>
                    </a:lnTo>
                    <a:lnTo>
                      <a:pt x="201" y="374"/>
                    </a:lnTo>
                    <a:lnTo>
                      <a:pt x="199" y="370"/>
                    </a:lnTo>
                    <a:lnTo>
                      <a:pt x="196" y="366"/>
                    </a:lnTo>
                    <a:lnTo>
                      <a:pt x="194" y="363"/>
                    </a:lnTo>
                    <a:lnTo>
                      <a:pt x="191" y="359"/>
                    </a:lnTo>
                    <a:lnTo>
                      <a:pt x="189" y="355"/>
                    </a:lnTo>
                    <a:lnTo>
                      <a:pt x="186" y="352"/>
                    </a:lnTo>
                    <a:lnTo>
                      <a:pt x="184" y="347"/>
                    </a:lnTo>
                    <a:lnTo>
                      <a:pt x="181" y="343"/>
                    </a:lnTo>
                    <a:lnTo>
                      <a:pt x="179" y="340"/>
                    </a:lnTo>
                    <a:lnTo>
                      <a:pt x="176" y="337"/>
                    </a:lnTo>
                    <a:lnTo>
                      <a:pt x="173" y="332"/>
                    </a:lnTo>
                    <a:lnTo>
                      <a:pt x="170" y="328"/>
                    </a:lnTo>
                    <a:lnTo>
                      <a:pt x="168" y="323"/>
                    </a:lnTo>
                    <a:lnTo>
                      <a:pt x="165" y="319"/>
                    </a:lnTo>
                    <a:lnTo>
                      <a:pt x="163" y="316"/>
                    </a:lnTo>
                    <a:lnTo>
                      <a:pt x="160" y="312"/>
                    </a:lnTo>
                    <a:lnTo>
                      <a:pt x="158" y="307"/>
                    </a:lnTo>
                    <a:lnTo>
                      <a:pt x="155" y="303"/>
                    </a:lnTo>
                    <a:lnTo>
                      <a:pt x="153" y="300"/>
                    </a:lnTo>
                    <a:lnTo>
                      <a:pt x="149" y="295"/>
                    </a:lnTo>
                    <a:lnTo>
                      <a:pt x="146" y="291"/>
                    </a:lnTo>
                    <a:lnTo>
                      <a:pt x="145" y="287"/>
                    </a:lnTo>
                    <a:lnTo>
                      <a:pt x="142" y="282"/>
                    </a:lnTo>
                    <a:lnTo>
                      <a:pt x="139" y="279"/>
                    </a:lnTo>
                    <a:lnTo>
                      <a:pt x="137" y="274"/>
                    </a:lnTo>
                    <a:lnTo>
                      <a:pt x="134" y="270"/>
                    </a:lnTo>
                    <a:lnTo>
                      <a:pt x="132" y="266"/>
                    </a:lnTo>
                    <a:lnTo>
                      <a:pt x="129" y="261"/>
                    </a:lnTo>
                    <a:lnTo>
                      <a:pt x="127" y="257"/>
                    </a:lnTo>
                    <a:lnTo>
                      <a:pt x="124" y="252"/>
                    </a:lnTo>
                    <a:lnTo>
                      <a:pt x="122" y="248"/>
                    </a:lnTo>
                    <a:lnTo>
                      <a:pt x="118" y="244"/>
                    </a:lnTo>
                    <a:lnTo>
                      <a:pt x="115" y="239"/>
                    </a:lnTo>
                    <a:lnTo>
                      <a:pt x="114" y="235"/>
                    </a:lnTo>
                    <a:lnTo>
                      <a:pt x="112" y="230"/>
                    </a:lnTo>
                    <a:lnTo>
                      <a:pt x="108" y="226"/>
                    </a:lnTo>
                    <a:lnTo>
                      <a:pt x="106" y="222"/>
                    </a:lnTo>
                    <a:lnTo>
                      <a:pt x="104" y="217"/>
                    </a:lnTo>
                    <a:lnTo>
                      <a:pt x="101" y="213"/>
                    </a:lnTo>
                    <a:lnTo>
                      <a:pt x="98" y="208"/>
                    </a:lnTo>
                    <a:lnTo>
                      <a:pt x="96" y="204"/>
                    </a:lnTo>
                    <a:lnTo>
                      <a:pt x="94" y="199"/>
                    </a:lnTo>
                    <a:lnTo>
                      <a:pt x="92" y="195"/>
                    </a:lnTo>
                    <a:lnTo>
                      <a:pt x="91" y="193"/>
                    </a:lnTo>
                    <a:lnTo>
                      <a:pt x="88" y="191"/>
                    </a:lnTo>
                    <a:lnTo>
                      <a:pt x="87" y="188"/>
                    </a:lnTo>
                    <a:lnTo>
                      <a:pt x="86" y="184"/>
                    </a:lnTo>
                    <a:lnTo>
                      <a:pt x="84" y="182"/>
                    </a:lnTo>
                    <a:lnTo>
                      <a:pt x="82" y="179"/>
                    </a:lnTo>
                    <a:lnTo>
                      <a:pt x="81" y="177"/>
                    </a:lnTo>
                    <a:lnTo>
                      <a:pt x="80" y="173"/>
                    </a:lnTo>
                    <a:lnTo>
                      <a:pt x="78" y="171"/>
                    </a:lnTo>
                    <a:lnTo>
                      <a:pt x="77" y="168"/>
                    </a:lnTo>
                    <a:lnTo>
                      <a:pt x="76" y="167"/>
                    </a:lnTo>
                    <a:lnTo>
                      <a:pt x="75" y="163"/>
                    </a:lnTo>
                    <a:lnTo>
                      <a:pt x="73" y="161"/>
                    </a:lnTo>
                    <a:lnTo>
                      <a:pt x="71" y="158"/>
                    </a:lnTo>
                    <a:lnTo>
                      <a:pt x="71" y="156"/>
                    </a:lnTo>
                    <a:lnTo>
                      <a:pt x="68" y="153"/>
                    </a:lnTo>
                    <a:lnTo>
                      <a:pt x="67" y="151"/>
                    </a:lnTo>
                    <a:lnTo>
                      <a:pt x="66" y="148"/>
                    </a:lnTo>
                    <a:lnTo>
                      <a:pt x="65" y="146"/>
                    </a:lnTo>
                    <a:lnTo>
                      <a:pt x="63" y="143"/>
                    </a:lnTo>
                    <a:lnTo>
                      <a:pt x="62" y="142"/>
                    </a:lnTo>
                    <a:lnTo>
                      <a:pt x="61" y="140"/>
                    </a:lnTo>
                    <a:lnTo>
                      <a:pt x="60" y="137"/>
                    </a:lnTo>
                    <a:lnTo>
                      <a:pt x="58" y="135"/>
                    </a:lnTo>
                    <a:lnTo>
                      <a:pt x="57" y="132"/>
                    </a:lnTo>
                    <a:lnTo>
                      <a:pt x="56" y="130"/>
                    </a:lnTo>
                    <a:lnTo>
                      <a:pt x="55" y="129"/>
                    </a:lnTo>
                    <a:lnTo>
                      <a:pt x="53" y="125"/>
                    </a:lnTo>
                    <a:lnTo>
                      <a:pt x="52" y="124"/>
                    </a:lnTo>
                    <a:lnTo>
                      <a:pt x="51" y="121"/>
                    </a:lnTo>
                    <a:lnTo>
                      <a:pt x="50" y="119"/>
                    </a:lnTo>
                    <a:lnTo>
                      <a:pt x="49" y="116"/>
                    </a:lnTo>
                    <a:lnTo>
                      <a:pt x="46" y="114"/>
                    </a:lnTo>
                    <a:lnTo>
                      <a:pt x="45" y="111"/>
                    </a:lnTo>
                    <a:lnTo>
                      <a:pt x="44" y="109"/>
                    </a:lnTo>
                    <a:lnTo>
                      <a:pt x="42" y="106"/>
                    </a:lnTo>
                    <a:lnTo>
                      <a:pt x="41" y="104"/>
                    </a:lnTo>
                    <a:lnTo>
                      <a:pt x="40" y="101"/>
                    </a:lnTo>
                    <a:lnTo>
                      <a:pt x="39" y="99"/>
                    </a:lnTo>
                    <a:lnTo>
                      <a:pt x="37" y="96"/>
                    </a:lnTo>
                    <a:lnTo>
                      <a:pt x="36" y="94"/>
                    </a:lnTo>
                    <a:lnTo>
                      <a:pt x="35" y="91"/>
                    </a:lnTo>
                    <a:lnTo>
                      <a:pt x="34" y="89"/>
                    </a:lnTo>
                    <a:lnTo>
                      <a:pt x="32" y="86"/>
                    </a:lnTo>
                    <a:lnTo>
                      <a:pt x="30" y="84"/>
                    </a:lnTo>
                    <a:lnTo>
                      <a:pt x="29" y="82"/>
                    </a:lnTo>
                    <a:lnTo>
                      <a:pt x="27" y="79"/>
                    </a:lnTo>
                    <a:lnTo>
                      <a:pt x="26" y="77"/>
                    </a:lnTo>
                    <a:lnTo>
                      <a:pt x="25" y="74"/>
                    </a:lnTo>
                    <a:lnTo>
                      <a:pt x="24" y="70"/>
                    </a:lnTo>
                    <a:lnTo>
                      <a:pt x="21" y="68"/>
                    </a:lnTo>
                    <a:lnTo>
                      <a:pt x="20" y="65"/>
                    </a:lnTo>
                    <a:lnTo>
                      <a:pt x="19" y="62"/>
                    </a:lnTo>
                    <a:lnTo>
                      <a:pt x="16" y="59"/>
                    </a:lnTo>
                    <a:lnTo>
                      <a:pt x="15" y="57"/>
                    </a:lnTo>
                    <a:lnTo>
                      <a:pt x="14" y="53"/>
                    </a:lnTo>
                    <a:lnTo>
                      <a:pt x="13" y="51"/>
                    </a:lnTo>
                    <a:lnTo>
                      <a:pt x="10" y="47"/>
                    </a:lnTo>
                    <a:lnTo>
                      <a:pt x="9" y="44"/>
                    </a:lnTo>
                    <a:lnTo>
                      <a:pt x="8" y="41"/>
                    </a:lnTo>
                    <a:lnTo>
                      <a:pt x="6" y="38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1"/>
                    </a:lnTo>
                    <a:lnTo>
                      <a:pt x="32" y="3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6" y="7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3595" y="1410"/>
                <a:ext cx="21" cy="17"/>
              </a:xfrm>
              <a:custGeom>
                <a:avLst/>
                <a:gdLst>
                  <a:gd name="T0" fmla="*/ 89 w 103"/>
                  <a:gd name="T1" fmla="*/ 39 h 83"/>
                  <a:gd name="T2" fmla="*/ 84 w 103"/>
                  <a:gd name="T3" fmla="*/ 40 h 83"/>
                  <a:gd name="T4" fmla="*/ 79 w 103"/>
                  <a:gd name="T5" fmla="*/ 42 h 83"/>
                  <a:gd name="T6" fmla="*/ 76 w 103"/>
                  <a:gd name="T7" fmla="*/ 45 h 83"/>
                  <a:gd name="T8" fmla="*/ 72 w 103"/>
                  <a:gd name="T9" fmla="*/ 46 h 83"/>
                  <a:gd name="T10" fmla="*/ 68 w 103"/>
                  <a:gd name="T11" fmla="*/ 49 h 83"/>
                  <a:gd name="T12" fmla="*/ 63 w 103"/>
                  <a:gd name="T13" fmla="*/ 52 h 83"/>
                  <a:gd name="T14" fmla="*/ 56 w 103"/>
                  <a:gd name="T15" fmla="*/ 57 h 83"/>
                  <a:gd name="T16" fmla="*/ 50 w 103"/>
                  <a:gd name="T17" fmla="*/ 63 h 83"/>
                  <a:gd name="T18" fmla="*/ 42 w 103"/>
                  <a:gd name="T19" fmla="*/ 70 h 83"/>
                  <a:gd name="T20" fmla="*/ 35 w 103"/>
                  <a:gd name="T21" fmla="*/ 76 h 83"/>
                  <a:gd name="T22" fmla="*/ 27 w 103"/>
                  <a:gd name="T23" fmla="*/ 82 h 83"/>
                  <a:gd name="T24" fmla="*/ 20 w 103"/>
                  <a:gd name="T25" fmla="*/ 83 h 83"/>
                  <a:gd name="T26" fmla="*/ 13 w 103"/>
                  <a:gd name="T27" fmla="*/ 82 h 83"/>
                  <a:gd name="T28" fmla="*/ 8 w 103"/>
                  <a:gd name="T29" fmla="*/ 78 h 83"/>
                  <a:gd name="T30" fmla="*/ 3 w 103"/>
                  <a:gd name="T31" fmla="*/ 73 h 83"/>
                  <a:gd name="T32" fmla="*/ 0 w 103"/>
                  <a:gd name="T33" fmla="*/ 67 h 83"/>
                  <a:gd name="T34" fmla="*/ 0 w 103"/>
                  <a:gd name="T35" fmla="*/ 60 h 83"/>
                  <a:gd name="T36" fmla="*/ 4 w 103"/>
                  <a:gd name="T37" fmla="*/ 54 h 83"/>
                  <a:gd name="T38" fmla="*/ 10 w 103"/>
                  <a:gd name="T39" fmla="*/ 49 h 83"/>
                  <a:gd name="T40" fmla="*/ 14 w 103"/>
                  <a:gd name="T41" fmla="*/ 45 h 83"/>
                  <a:gd name="T42" fmla="*/ 19 w 103"/>
                  <a:gd name="T43" fmla="*/ 41 h 83"/>
                  <a:gd name="T44" fmla="*/ 22 w 103"/>
                  <a:gd name="T45" fmla="*/ 37 h 83"/>
                  <a:gd name="T46" fmla="*/ 29 w 103"/>
                  <a:gd name="T47" fmla="*/ 32 h 83"/>
                  <a:gd name="T48" fmla="*/ 34 w 103"/>
                  <a:gd name="T49" fmla="*/ 28 h 83"/>
                  <a:gd name="T50" fmla="*/ 39 w 103"/>
                  <a:gd name="T51" fmla="*/ 25 h 83"/>
                  <a:gd name="T52" fmla="*/ 44 w 103"/>
                  <a:gd name="T53" fmla="*/ 20 h 83"/>
                  <a:gd name="T54" fmla="*/ 51 w 103"/>
                  <a:gd name="T55" fmla="*/ 16 h 83"/>
                  <a:gd name="T56" fmla="*/ 55 w 103"/>
                  <a:gd name="T57" fmla="*/ 14 h 83"/>
                  <a:gd name="T58" fmla="*/ 60 w 103"/>
                  <a:gd name="T59" fmla="*/ 10 h 83"/>
                  <a:gd name="T60" fmla="*/ 65 w 103"/>
                  <a:gd name="T61" fmla="*/ 8 h 83"/>
                  <a:gd name="T62" fmla="*/ 70 w 103"/>
                  <a:gd name="T63" fmla="*/ 5 h 83"/>
                  <a:gd name="T64" fmla="*/ 75 w 103"/>
                  <a:gd name="T65" fmla="*/ 4 h 83"/>
                  <a:gd name="T66" fmla="*/ 79 w 103"/>
                  <a:gd name="T67" fmla="*/ 2 h 83"/>
                  <a:gd name="T68" fmla="*/ 84 w 103"/>
                  <a:gd name="T69" fmla="*/ 0 h 83"/>
                  <a:gd name="T70" fmla="*/ 89 w 103"/>
                  <a:gd name="T71" fmla="*/ 0 h 83"/>
                  <a:gd name="T72" fmla="*/ 96 w 103"/>
                  <a:gd name="T73" fmla="*/ 4 h 83"/>
                  <a:gd name="T74" fmla="*/ 101 w 103"/>
                  <a:gd name="T75" fmla="*/ 9 h 83"/>
                  <a:gd name="T76" fmla="*/ 103 w 103"/>
                  <a:gd name="T77" fmla="*/ 16 h 83"/>
                  <a:gd name="T78" fmla="*/ 103 w 103"/>
                  <a:gd name="T79" fmla="*/ 23 h 83"/>
                  <a:gd name="T80" fmla="*/ 101 w 103"/>
                  <a:gd name="T81" fmla="*/ 29 h 83"/>
                  <a:gd name="T82" fmla="*/ 96 w 103"/>
                  <a:gd name="T83" fmla="*/ 35 h 83"/>
                  <a:gd name="T84" fmla="*/ 92 w 103"/>
                  <a:gd name="T85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83">
                    <a:moveTo>
                      <a:pt x="92" y="37"/>
                    </a:moveTo>
                    <a:lnTo>
                      <a:pt x="89" y="39"/>
                    </a:lnTo>
                    <a:lnTo>
                      <a:pt x="87" y="39"/>
                    </a:lnTo>
                    <a:lnTo>
                      <a:pt x="84" y="40"/>
                    </a:lnTo>
                    <a:lnTo>
                      <a:pt x="82" y="41"/>
                    </a:lnTo>
                    <a:lnTo>
                      <a:pt x="79" y="42"/>
                    </a:lnTo>
                    <a:lnTo>
                      <a:pt x="77" y="44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2" y="46"/>
                    </a:lnTo>
                    <a:lnTo>
                      <a:pt x="70" y="47"/>
                    </a:lnTo>
                    <a:lnTo>
                      <a:pt x="68" y="49"/>
                    </a:lnTo>
                    <a:lnTo>
                      <a:pt x="66" y="50"/>
                    </a:lnTo>
                    <a:lnTo>
                      <a:pt x="63" y="52"/>
                    </a:lnTo>
                    <a:lnTo>
                      <a:pt x="60" y="56"/>
                    </a:lnTo>
                    <a:lnTo>
                      <a:pt x="56" y="57"/>
                    </a:lnTo>
                    <a:lnTo>
                      <a:pt x="52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2"/>
                    </a:lnTo>
                    <a:lnTo>
                      <a:pt x="35" y="76"/>
                    </a:lnTo>
                    <a:lnTo>
                      <a:pt x="31" y="80"/>
                    </a:lnTo>
                    <a:lnTo>
                      <a:pt x="27" y="82"/>
                    </a:lnTo>
                    <a:lnTo>
                      <a:pt x="24" y="83"/>
                    </a:lnTo>
                    <a:lnTo>
                      <a:pt x="20" y="83"/>
                    </a:lnTo>
                    <a:lnTo>
                      <a:pt x="16" y="83"/>
                    </a:lnTo>
                    <a:lnTo>
                      <a:pt x="13" y="82"/>
                    </a:lnTo>
                    <a:lnTo>
                      <a:pt x="10" y="81"/>
                    </a:lnTo>
                    <a:lnTo>
                      <a:pt x="8" y="78"/>
                    </a:lnTo>
                    <a:lnTo>
                      <a:pt x="5" y="77"/>
                    </a:lnTo>
                    <a:lnTo>
                      <a:pt x="3" y="73"/>
                    </a:lnTo>
                    <a:lnTo>
                      <a:pt x="1" y="71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8" y="51"/>
                    </a:lnTo>
                    <a:lnTo>
                      <a:pt x="10" y="49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6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5" y="36"/>
                    </a:lnTo>
                    <a:lnTo>
                      <a:pt x="29" y="32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9" y="25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1" y="16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7" y="13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2" y="4"/>
                    </a:lnTo>
                    <a:lnTo>
                      <a:pt x="75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3" y="3"/>
                    </a:lnTo>
                    <a:lnTo>
                      <a:pt x="96" y="4"/>
                    </a:lnTo>
                    <a:lnTo>
                      <a:pt x="98" y="6"/>
                    </a:lnTo>
                    <a:lnTo>
                      <a:pt x="101" y="9"/>
                    </a:lnTo>
                    <a:lnTo>
                      <a:pt x="102" y="13"/>
                    </a:lnTo>
                    <a:lnTo>
                      <a:pt x="103" y="16"/>
                    </a:lnTo>
                    <a:lnTo>
                      <a:pt x="103" y="19"/>
                    </a:lnTo>
                    <a:lnTo>
                      <a:pt x="103" y="23"/>
                    </a:lnTo>
                    <a:lnTo>
                      <a:pt x="103" y="26"/>
                    </a:lnTo>
                    <a:lnTo>
                      <a:pt x="101" y="29"/>
                    </a:lnTo>
                    <a:lnTo>
                      <a:pt x="98" y="32"/>
                    </a:lnTo>
                    <a:lnTo>
                      <a:pt x="96" y="35"/>
                    </a:lnTo>
                    <a:lnTo>
                      <a:pt x="92" y="37"/>
                    </a:lnTo>
                    <a:lnTo>
                      <a:pt x="9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3594" y="1420"/>
                <a:ext cx="20" cy="27"/>
              </a:xfrm>
              <a:custGeom>
                <a:avLst/>
                <a:gdLst>
                  <a:gd name="T0" fmla="*/ 33 w 99"/>
                  <a:gd name="T1" fmla="*/ 12 h 137"/>
                  <a:gd name="T2" fmla="*/ 37 w 99"/>
                  <a:gd name="T3" fmla="*/ 18 h 137"/>
                  <a:gd name="T4" fmla="*/ 41 w 99"/>
                  <a:gd name="T5" fmla="*/ 24 h 137"/>
                  <a:gd name="T6" fmla="*/ 45 w 99"/>
                  <a:gd name="T7" fmla="*/ 32 h 137"/>
                  <a:gd name="T8" fmla="*/ 48 w 99"/>
                  <a:gd name="T9" fmla="*/ 38 h 137"/>
                  <a:gd name="T10" fmla="*/ 52 w 99"/>
                  <a:gd name="T11" fmla="*/ 43 h 137"/>
                  <a:gd name="T12" fmla="*/ 56 w 99"/>
                  <a:gd name="T13" fmla="*/ 49 h 137"/>
                  <a:gd name="T14" fmla="*/ 59 w 99"/>
                  <a:gd name="T15" fmla="*/ 55 h 137"/>
                  <a:gd name="T16" fmla="*/ 63 w 99"/>
                  <a:gd name="T17" fmla="*/ 63 h 137"/>
                  <a:gd name="T18" fmla="*/ 67 w 99"/>
                  <a:gd name="T19" fmla="*/ 68 h 137"/>
                  <a:gd name="T20" fmla="*/ 71 w 99"/>
                  <a:gd name="T21" fmla="*/ 75 h 137"/>
                  <a:gd name="T22" fmla="*/ 76 w 99"/>
                  <a:gd name="T23" fmla="*/ 81 h 137"/>
                  <a:gd name="T24" fmla="*/ 81 w 99"/>
                  <a:gd name="T25" fmla="*/ 89 h 137"/>
                  <a:gd name="T26" fmla="*/ 84 w 99"/>
                  <a:gd name="T27" fmla="*/ 95 h 137"/>
                  <a:gd name="T28" fmla="*/ 89 w 99"/>
                  <a:gd name="T29" fmla="*/ 102 h 137"/>
                  <a:gd name="T30" fmla="*/ 93 w 99"/>
                  <a:gd name="T31" fmla="*/ 109 h 137"/>
                  <a:gd name="T32" fmla="*/ 95 w 99"/>
                  <a:gd name="T33" fmla="*/ 112 h 137"/>
                  <a:gd name="T34" fmla="*/ 98 w 99"/>
                  <a:gd name="T35" fmla="*/ 119 h 137"/>
                  <a:gd name="T36" fmla="*/ 99 w 99"/>
                  <a:gd name="T37" fmla="*/ 125 h 137"/>
                  <a:gd name="T38" fmla="*/ 97 w 99"/>
                  <a:gd name="T39" fmla="*/ 131 h 137"/>
                  <a:gd name="T40" fmla="*/ 92 w 99"/>
                  <a:gd name="T41" fmla="*/ 135 h 137"/>
                  <a:gd name="T42" fmla="*/ 84 w 99"/>
                  <a:gd name="T43" fmla="*/ 137 h 137"/>
                  <a:gd name="T44" fmla="*/ 77 w 99"/>
                  <a:gd name="T45" fmla="*/ 137 h 137"/>
                  <a:gd name="T46" fmla="*/ 69 w 99"/>
                  <a:gd name="T47" fmla="*/ 135 h 137"/>
                  <a:gd name="T48" fmla="*/ 63 w 99"/>
                  <a:gd name="T49" fmla="*/ 130 h 137"/>
                  <a:gd name="T50" fmla="*/ 59 w 99"/>
                  <a:gd name="T51" fmla="*/ 122 h 137"/>
                  <a:gd name="T52" fmla="*/ 54 w 99"/>
                  <a:gd name="T53" fmla="*/ 116 h 137"/>
                  <a:gd name="T54" fmla="*/ 51 w 99"/>
                  <a:gd name="T55" fmla="*/ 110 h 137"/>
                  <a:gd name="T56" fmla="*/ 47 w 99"/>
                  <a:gd name="T57" fmla="*/ 104 h 137"/>
                  <a:gd name="T58" fmla="*/ 43 w 99"/>
                  <a:gd name="T59" fmla="*/ 96 h 137"/>
                  <a:gd name="T60" fmla="*/ 40 w 99"/>
                  <a:gd name="T61" fmla="*/ 91 h 137"/>
                  <a:gd name="T62" fmla="*/ 37 w 99"/>
                  <a:gd name="T63" fmla="*/ 85 h 137"/>
                  <a:gd name="T64" fmla="*/ 33 w 99"/>
                  <a:gd name="T65" fmla="*/ 80 h 137"/>
                  <a:gd name="T66" fmla="*/ 30 w 99"/>
                  <a:gd name="T67" fmla="*/ 74 h 137"/>
                  <a:gd name="T68" fmla="*/ 26 w 99"/>
                  <a:gd name="T69" fmla="*/ 69 h 137"/>
                  <a:gd name="T70" fmla="*/ 22 w 99"/>
                  <a:gd name="T71" fmla="*/ 63 h 137"/>
                  <a:gd name="T72" fmla="*/ 20 w 99"/>
                  <a:gd name="T73" fmla="*/ 58 h 137"/>
                  <a:gd name="T74" fmla="*/ 16 w 99"/>
                  <a:gd name="T75" fmla="*/ 52 h 137"/>
                  <a:gd name="T76" fmla="*/ 12 w 99"/>
                  <a:gd name="T77" fmla="*/ 47 h 137"/>
                  <a:gd name="T78" fmla="*/ 9 w 99"/>
                  <a:gd name="T79" fmla="*/ 40 h 137"/>
                  <a:gd name="T80" fmla="*/ 5 w 99"/>
                  <a:gd name="T81" fmla="*/ 36 h 137"/>
                  <a:gd name="T82" fmla="*/ 2 w 99"/>
                  <a:gd name="T83" fmla="*/ 31 h 137"/>
                  <a:gd name="T84" fmla="*/ 1 w 99"/>
                  <a:gd name="T85" fmla="*/ 27 h 137"/>
                  <a:gd name="T86" fmla="*/ 0 w 99"/>
                  <a:gd name="T87" fmla="*/ 21 h 137"/>
                  <a:gd name="T88" fmla="*/ 1 w 99"/>
                  <a:gd name="T89" fmla="*/ 13 h 137"/>
                  <a:gd name="T90" fmla="*/ 5 w 99"/>
                  <a:gd name="T91" fmla="*/ 7 h 137"/>
                  <a:gd name="T92" fmla="*/ 10 w 99"/>
                  <a:gd name="T93" fmla="*/ 2 h 137"/>
                  <a:gd name="T94" fmla="*/ 16 w 99"/>
                  <a:gd name="T95" fmla="*/ 0 h 137"/>
                  <a:gd name="T96" fmla="*/ 22 w 99"/>
                  <a:gd name="T97" fmla="*/ 1 h 137"/>
                  <a:gd name="T98" fmla="*/ 27 w 99"/>
                  <a:gd name="T99" fmla="*/ 3 h 137"/>
                  <a:gd name="T100" fmla="*/ 30 w 99"/>
                  <a:gd name="T101" fmla="*/ 7 h 137"/>
                  <a:gd name="T102" fmla="*/ 31 w 99"/>
                  <a:gd name="T103" fmla="*/ 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" h="137">
                    <a:moveTo>
                      <a:pt x="31" y="8"/>
                    </a:moveTo>
                    <a:lnTo>
                      <a:pt x="33" y="12"/>
                    </a:lnTo>
                    <a:lnTo>
                      <a:pt x="35" y="16"/>
                    </a:lnTo>
                    <a:lnTo>
                      <a:pt x="37" y="18"/>
                    </a:lnTo>
                    <a:lnTo>
                      <a:pt x="38" y="22"/>
                    </a:lnTo>
                    <a:lnTo>
                      <a:pt x="41" y="24"/>
                    </a:lnTo>
                    <a:lnTo>
                      <a:pt x="42" y="28"/>
                    </a:lnTo>
                    <a:lnTo>
                      <a:pt x="45" y="32"/>
                    </a:lnTo>
                    <a:lnTo>
                      <a:pt x="46" y="34"/>
                    </a:lnTo>
                    <a:lnTo>
                      <a:pt x="48" y="38"/>
                    </a:lnTo>
                    <a:lnTo>
                      <a:pt x="50" y="40"/>
                    </a:lnTo>
                    <a:lnTo>
                      <a:pt x="52" y="43"/>
                    </a:lnTo>
                    <a:lnTo>
                      <a:pt x="53" y="47"/>
                    </a:lnTo>
                    <a:lnTo>
                      <a:pt x="56" y="49"/>
                    </a:lnTo>
                    <a:lnTo>
                      <a:pt x="57" y="53"/>
                    </a:lnTo>
                    <a:lnTo>
                      <a:pt x="59" y="55"/>
                    </a:lnTo>
                    <a:lnTo>
                      <a:pt x="62" y="59"/>
                    </a:lnTo>
                    <a:lnTo>
                      <a:pt x="63" y="63"/>
                    </a:lnTo>
                    <a:lnTo>
                      <a:pt x="66" y="65"/>
                    </a:lnTo>
                    <a:lnTo>
                      <a:pt x="67" y="68"/>
                    </a:lnTo>
                    <a:lnTo>
                      <a:pt x="69" y="71"/>
                    </a:lnTo>
                    <a:lnTo>
                      <a:pt x="71" y="75"/>
                    </a:lnTo>
                    <a:lnTo>
                      <a:pt x="73" y="78"/>
                    </a:lnTo>
                    <a:lnTo>
                      <a:pt x="76" y="81"/>
                    </a:lnTo>
                    <a:lnTo>
                      <a:pt x="78" y="85"/>
                    </a:lnTo>
                    <a:lnTo>
                      <a:pt x="81" y="89"/>
                    </a:lnTo>
                    <a:lnTo>
                      <a:pt x="82" y="91"/>
                    </a:lnTo>
                    <a:lnTo>
                      <a:pt x="84" y="95"/>
                    </a:lnTo>
                    <a:lnTo>
                      <a:pt x="87" y="99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3" y="109"/>
                    </a:lnTo>
                    <a:lnTo>
                      <a:pt x="94" y="110"/>
                    </a:lnTo>
                    <a:lnTo>
                      <a:pt x="95" y="112"/>
                    </a:lnTo>
                    <a:lnTo>
                      <a:pt x="97" y="115"/>
                    </a:lnTo>
                    <a:lnTo>
                      <a:pt x="98" y="119"/>
                    </a:lnTo>
                    <a:lnTo>
                      <a:pt x="99" y="122"/>
                    </a:lnTo>
                    <a:lnTo>
                      <a:pt x="99" y="125"/>
                    </a:lnTo>
                    <a:lnTo>
                      <a:pt x="98" y="128"/>
                    </a:lnTo>
                    <a:lnTo>
                      <a:pt x="97" y="131"/>
                    </a:lnTo>
                    <a:lnTo>
                      <a:pt x="94" y="133"/>
                    </a:lnTo>
                    <a:lnTo>
                      <a:pt x="92" y="135"/>
                    </a:lnTo>
                    <a:lnTo>
                      <a:pt x="88" y="137"/>
                    </a:lnTo>
                    <a:lnTo>
                      <a:pt x="84" y="137"/>
                    </a:lnTo>
                    <a:lnTo>
                      <a:pt x="81" y="137"/>
                    </a:lnTo>
                    <a:lnTo>
                      <a:pt x="77" y="137"/>
                    </a:lnTo>
                    <a:lnTo>
                      <a:pt x="73" y="136"/>
                    </a:lnTo>
                    <a:lnTo>
                      <a:pt x="69" y="135"/>
                    </a:lnTo>
                    <a:lnTo>
                      <a:pt x="66" y="132"/>
                    </a:lnTo>
                    <a:lnTo>
                      <a:pt x="63" y="130"/>
                    </a:lnTo>
                    <a:lnTo>
                      <a:pt x="61" y="126"/>
                    </a:lnTo>
                    <a:lnTo>
                      <a:pt x="59" y="122"/>
                    </a:lnTo>
                    <a:lnTo>
                      <a:pt x="57" y="120"/>
                    </a:lnTo>
                    <a:lnTo>
                      <a:pt x="54" y="116"/>
                    </a:lnTo>
                    <a:lnTo>
                      <a:pt x="53" y="112"/>
                    </a:lnTo>
                    <a:lnTo>
                      <a:pt x="51" y="110"/>
                    </a:lnTo>
                    <a:lnTo>
                      <a:pt x="50" y="106"/>
                    </a:lnTo>
                    <a:lnTo>
                      <a:pt x="47" y="104"/>
                    </a:lnTo>
                    <a:lnTo>
                      <a:pt x="46" y="100"/>
                    </a:lnTo>
                    <a:lnTo>
                      <a:pt x="43" y="96"/>
                    </a:lnTo>
                    <a:lnTo>
                      <a:pt x="42" y="94"/>
                    </a:lnTo>
                    <a:lnTo>
                      <a:pt x="40" y="91"/>
                    </a:lnTo>
                    <a:lnTo>
                      <a:pt x="38" y="89"/>
                    </a:lnTo>
                    <a:lnTo>
                      <a:pt x="37" y="85"/>
                    </a:lnTo>
                    <a:lnTo>
                      <a:pt x="36" y="83"/>
                    </a:lnTo>
                    <a:lnTo>
                      <a:pt x="33" y="80"/>
                    </a:lnTo>
                    <a:lnTo>
                      <a:pt x="32" y="78"/>
                    </a:lnTo>
                    <a:lnTo>
                      <a:pt x="30" y="74"/>
                    </a:lnTo>
                    <a:lnTo>
                      <a:pt x="28" y="71"/>
                    </a:lnTo>
                    <a:lnTo>
                      <a:pt x="26" y="69"/>
                    </a:lnTo>
                    <a:lnTo>
                      <a:pt x="25" y="66"/>
                    </a:lnTo>
                    <a:lnTo>
                      <a:pt x="22" y="63"/>
                    </a:lnTo>
                    <a:lnTo>
                      <a:pt x="21" y="60"/>
                    </a:lnTo>
                    <a:lnTo>
                      <a:pt x="20" y="58"/>
                    </a:lnTo>
                    <a:lnTo>
                      <a:pt x="19" y="55"/>
                    </a:lnTo>
                    <a:lnTo>
                      <a:pt x="16" y="52"/>
                    </a:lnTo>
                    <a:lnTo>
                      <a:pt x="15" y="49"/>
                    </a:lnTo>
                    <a:lnTo>
                      <a:pt x="12" y="47"/>
                    </a:lnTo>
                    <a:lnTo>
                      <a:pt x="11" y="44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5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3586" y="1441"/>
                <a:ext cx="26" cy="20"/>
              </a:xfrm>
              <a:custGeom>
                <a:avLst/>
                <a:gdLst>
                  <a:gd name="T0" fmla="*/ 119 w 133"/>
                  <a:gd name="T1" fmla="*/ 38 h 104"/>
                  <a:gd name="T2" fmla="*/ 112 w 133"/>
                  <a:gd name="T3" fmla="*/ 41 h 104"/>
                  <a:gd name="T4" fmla="*/ 106 w 133"/>
                  <a:gd name="T5" fmla="*/ 44 h 104"/>
                  <a:gd name="T6" fmla="*/ 99 w 133"/>
                  <a:gd name="T7" fmla="*/ 48 h 104"/>
                  <a:gd name="T8" fmla="*/ 93 w 133"/>
                  <a:gd name="T9" fmla="*/ 52 h 104"/>
                  <a:gd name="T10" fmla="*/ 87 w 133"/>
                  <a:gd name="T11" fmla="*/ 55 h 104"/>
                  <a:gd name="T12" fmla="*/ 82 w 133"/>
                  <a:gd name="T13" fmla="*/ 58 h 104"/>
                  <a:gd name="T14" fmla="*/ 77 w 133"/>
                  <a:gd name="T15" fmla="*/ 62 h 104"/>
                  <a:gd name="T16" fmla="*/ 72 w 133"/>
                  <a:gd name="T17" fmla="*/ 65 h 104"/>
                  <a:gd name="T18" fmla="*/ 66 w 133"/>
                  <a:gd name="T19" fmla="*/ 69 h 104"/>
                  <a:gd name="T20" fmla="*/ 61 w 133"/>
                  <a:gd name="T21" fmla="*/ 73 h 104"/>
                  <a:gd name="T22" fmla="*/ 56 w 133"/>
                  <a:gd name="T23" fmla="*/ 78 h 104"/>
                  <a:gd name="T24" fmla="*/ 51 w 133"/>
                  <a:gd name="T25" fmla="*/ 81 h 104"/>
                  <a:gd name="T26" fmla="*/ 46 w 133"/>
                  <a:gd name="T27" fmla="*/ 85 h 104"/>
                  <a:gd name="T28" fmla="*/ 40 w 133"/>
                  <a:gd name="T29" fmla="*/ 90 h 104"/>
                  <a:gd name="T30" fmla="*/ 35 w 133"/>
                  <a:gd name="T31" fmla="*/ 95 h 104"/>
                  <a:gd name="T32" fmla="*/ 28 w 133"/>
                  <a:gd name="T33" fmla="*/ 100 h 104"/>
                  <a:gd name="T34" fmla="*/ 20 w 133"/>
                  <a:gd name="T35" fmla="*/ 102 h 104"/>
                  <a:gd name="T36" fmla="*/ 14 w 133"/>
                  <a:gd name="T37" fmla="*/ 102 h 104"/>
                  <a:gd name="T38" fmla="*/ 8 w 133"/>
                  <a:gd name="T39" fmla="*/ 99 h 104"/>
                  <a:gd name="T40" fmla="*/ 3 w 133"/>
                  <a:gd name="T41" fmla="*/ 94 h 104"/>
                  <a:gd name="T42" fmla="*/ 0 w 133"/>
                  <a:gd name="T43" fmla="*/ 88 h 104"/>
                  <a:gd name="T44" fmla="*/ 0 w 133"/>
                  <a:gd name="T45" fmla="*/ 81 h 104"/>
                  <a:gd name="T46" fmla="*/ 4 w 133"/>
                  <a:gd name="T47" fmla="*/ 74 h 104"/>
                  <a:gd name="T48" fmla="*/ 10 w 133"/>
                  <a:gd name="T49" fmla="*/ 68 h 104"/>
                  <a:gd name="T50" fmla="*/ 16 w 133"/>
                  <a:gd name="T51" fmla="*/ 62 h 104"/>
                  <a:gd name="T52" fmla="*/ 23 w 133"/>
                  <a:gd name="T53" fmla="*/ 57 h 104"/>
                  <a:gd name="T54" fmla="*/ 29 w 133"/>
                  <a:gd name="T55" fmla="*/ 52 h 104"/>
                  <a:gd name="T56" fmla="*/ 34 w 133"/>
                  <a:gd name="T57" fmla="*/ 48 h 104"/>
                  <a:gd name="T58" fmla="*/ 40 w 133"/>
                  <a:gd name="T59" fmla="*/ 43 h 104"/>
                  <a:gd name="T60" fmla="*/ 45 w 133"/>
                  <a:gd name="T61" fmla="*/ 38 h 104"/>
                  <a:gd name="T62" fmla="*/ 51 w 133"/>
                  <a:gd name="T63" fmla="*/ 34 h 104"/>
                  <a:gd name="T64" fmla="*/ 56 w 133"/>
                  <a:gd name="T65" fmla="*/ 31 h 104"/>
                  <a:gd name="T66" fmla="*/ 62 w 133"/>
                  <a:gd name="T67" fmla="*/ 27 h 104"/>
                  <a:gd name="T68" fmla="*/ 68 w 133"/>
                  <a:gd name="T69" fmla="*/ 23 h 104"/>
                  <a:gd name="T70" fmla="*/ 75 w 133"/>
                  <a:gd name="T71" fmla="*/ 19 h 104"/>
                  <a:gd name="T72" fmla="*/ 81 w 133"/>
                  <a:gd name="T73" fmla="*/ 16 h 104"/>
                  <a:gd name="T74" fmla="*/ 87 w 133"/>
                  <a:gd name="T75" fmla="*/ 12 h 104"/>
                  <a:gd name="T76" fmla="*/ 94 w 133"/>
                  <a:gd name="T77" fmla="*/ 8 h 104"/>
                  <a:gd name="T78" fmla="*/ 99 w 133"/>
                  <a:gd name="T79" fmla="*/ 6 h 104"/>
                  <a:gd name="T80" fmla="*/ 104 w 133"/>
                  <a:gd name="T81" fmla="*/ 3 h 104"/>
                  <a:gd name="T82" fmla="*/ 111 w 133"/>
                  <a:gd name="T83" fmla="*/ 1 h 104"/>
                  <a:gd name="T84" fmla="*/ 117 w 133"/>
                  <a:gd name="T85" fmla="*/ 0 h 104"/>
                  <a:gd name="T86" fmla="*/ 124 w 133"/>
                  <a:gd name="T87" fmla="*/ 3 h 104"/>
                  <a:gd name="T88" fmla="*/ 129 w 133"/>
                  <a:gd name="T89" fmla="*/ 7 h 104"/>
                  <a:gd name="T90" fmla="*/ 132 w 133"/>
                  <a:gd name="T91" fmla="*/ 13 h 104"/>
                  <a:gd name="T92" fmla="*/ 133 w 133"/>
                  <a:gd name="T93" fmla="*/ 21 h 104"/>
                  <a:gd name="T94" fmla="*/ 132 w 133"/>
                  <a:gd name="T95" fmla="*/ 27 h 104"/>
                  <a:gd name="T96" fmla="*/ 127 w 133"/>
                  <a:gd name="T97" fmla="*/ 34 h 104"/>
                  <a:gd name="T98" fmla="*/ 123 w 133"/>
                  <a:gd name="T99" fmla="*/ 3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3" h="104">
                    <a:moveTo>
                      <a:pt x="123" y="37"/>
                    </a:moveTo>
                    <a:lnTo>
                      <a:pt x="119" y="38"/>
                    </a:lnTo>
                    <a:lnTo>
                      <a:pt x="116" y="39"/>
                    </a:lnTo>
                    <a:lnTo>
                      <a:pt x="112" y="41"/>
                    </a:lnTo>
                    <a:lnTo>
                      <a:pt x="108" y="43"/>
                    </a:lnTo>
                    <a:lnTo>
                      <a:pt x="106" y="44"/>
                    </a:lnTo>
                    <a:lnTo>
                      <a:pt x="102" y="47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3" y="52"/>
                    </a:lnTo>
                    <a:lnTo>
                      <a:pt x="90" y="53"/>
                    </a:lnTo>
                    <a:lnTo>
                      <a:pt x="87" y="55"/>
                    </a:lnTo>
                    <a:lnTo>
                      <a:pt x="85" y="57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77" y="62"/>
                    </a:lnTo>
                    <a:lnTo>
                      <a:pt x="75" y="64"/>
                    </a:lnTo>
                    <a:lnTo>
                      <a:pt x="72" y="65"/>
                    </a:lnTo>
                    <a:lnTo>
                      <a:pt x="68" y="68"/>
                    </a:lnTo>
                    <a:lnTo>
                      <a:pt x="66" y="69"/>
                    </a:lnTo>
                    <a:lnTo>
                      <a:pt x="65" y="72"/>
                    </a:lnTo>
                    <a:lnTo>
                      <a:pt x="61" y="73"/>
                    </a:lnTo>
                    <a:lnTo>
                      <a:pt x="59" y="75"/>
                    </a:lnTo>
                    <a:lnTo>
                      <a:pt x="56" y="78"/>
                    </a:lnTo>
                    <a:lnTo>
                      <a:pt x="54" y="79"/>
                    </a:lnTo>
                    <a:lnTo>
                      <a:pt x="51" y="81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89"/>
                    </a:lnTo>
                    <a:lnTo>
                      <a:pt x="40" y="90"/>
                    </a:lnTo>
                    <a:lnTo>
                      <a:pt x="37" y="93"/>
                    </a:lnTo>
                    <a:lnTo>
                      <a:pt x="35" y="95"/>
                    </a:lnTo>
                    <a:lnTo>
                      <a:pt x="31" y="99"/>
                    </a:lnTo>
                    <a:lnTo>
                      <a:pt x="28" y="100"/>
                    </a:lnTo>
                    <a:lnTo>
                      <a:pt x="25" y="102"/>
                    </a:lnTo>
                    <a:lnTo>
                      <a:pt x="20" y="102"/>
                    </a:lnTo>
                    <a:lnTo>
                      <a:pt x="18" y="104"/>
                    </a:lnTo>
                    <a:lnTo>
                      <a:pt x="14" y="102"/>
                    </a:lnTo>
                    <a:lnTo>
                      <a:pt x="11" y="101"/>
                    </a:lnTo>
                    <a:lnTo>
                      <a:pt x="8" y="99"/>
                    </a:lnTo>
                    <a:lnTo>
                      <a:pt x="5" y="98"/>
                    </a:lnTo>
                    <a:lnTo>
                      <a:pt x="3" y="94"/>
                    </a:lnTo>
                    <a:lnTo>
                      <a:pt x="1" y="91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1" y="78"/>
                    </a:lnTo>
                    <a:lnTo>
                      <a:pt x="4" y="74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4" y="65"/>
                    </a:lnTo>
                    <a:lnTo>
                      <a:pt x="16" y="62"/>
                    </a:lnTo>
                    <a:lnTo>
                      <a:pt x="20" y="60"/>
                    </a:lnTo>
                    <a:lnTo>
                      <a:pt x="23" y="57"/>
                    </a:lnTo>
                    <a:lnTo>
                      <a:pt x="25" y="54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4" y="48"/>
                    </a:lnTo>
                    <a:lnTo>
                      <a:pt x="37" y="45"/>
                    </a:lnTo>
                    <a:lnTo>
                      <a:pt x="40" y="43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9" y="37"/>
                    </a:lnTo>
                    <a:lnTo>
                      <a:pt x="51" y="34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60" y="28"/>
                    </a:lnTo>
                    <a:lnTo>
                      <a:pt x="62" y="27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5" y="19"/>
                    </a:lnTo>
                    <a:lnTo>
                      <a:pt x="77" y="17"/>
                    </a:lnTo>
                    <a:lnTo>
                      <a:pt x="81" y="16"/>
                    </a:lnTo>
                    <a:lnTo>
                      <a:pt x="83" y="13"/>
                    </a:lnTo>
                    <a:lnTo>
                      <a:pt x="87" y="12"/>
                    </a:lnTo>
                    <a:lnTo>
                      <a:pt x="91" y="10"/>
                    </a:lnTo>
                    <a:lnTo>
                      <a:pt x="94" y="8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2" y="5"/>
                    </a:lnTo>
                    <a:lnTo>
                      <a:pt x="104" y="3"/>
                    </a:lnTo>
                    <a:lnTo>
                      <a:pt x="106" y="3"/>
                    </a:lnTo>
                    <a:lnTo>
                      <a:pt x="111" y="1"/>
                    </a:lnTo>
                    <a:lnTo>
                      <a:pt x="114" y="0"/>
                    </a:lnTo>
                    <a:lnTo>
                      <a:pt x="117" y="0"/>
                    </a:lnTo>
                    <a:lnTo>
                      <a:pt x="121" y="1"/>
                    </a:lnTo>
                    <a:lnTo>
                      <a:pt x="124" y="3"/>
                    </a:lnTo>
                    <a:lnTo>
                      <a:pt x="127" y="5"/>
                    </a:lnTo>
                    <a:lnTo>
                      <a:pt x="129" y="7"/>
                    </a:lnTo>
                    <a:lnTo>
                      <a:pt x="132" y="11"/>
                    </a:lnTo>
                    <a:lnTo>
                      <a:pt x="132" y="13"/>
                    </a:lnTo>
                    <a:lnTo>
                      <a:pt x="133" y="17"/>
                    </a:lnTo>
                    <a:lnTo>
                      <a:pt x="133" y="21"/>
                    </a:lnTo>
                    <a:lnTo>
                      <a:pt x="133" y="24"/>
                    </a:lnTo>
                    <a:lnTo>
                      <a:pt x="132" y="27"/>
                    </a:lnTo>
                    <a:lnTo>
                      <a:pt x="129" y="31"/>
                    </a:lnTo>
                    <a:lnTo>
                      <a:pt x="127" y="34"/>
                    </a:lnTo>
                    <a:lnTo>
                      <a:pt x="123" y="37"/>
                    </a:lnTo>
                    <a:lnTo>
                      <a:pt x="12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7"/>
              <p:cNvSpPr>
                <a:spLocks/>
              </p:cNvSpPr>
              <p:nvPr/>
            </p:nvSpPr>
            <p:spPr bwMode="auto">
              <a:xfrm>
                <a:off x="3586" y="1454"/>
                <a:ext cx="29" cy="16"/>
              </a:xfrm>
              <a:custGeom>
                <a:avLst/>
                <a:gdLst>
                  <a:gd name="T0" fmla="*/ 44 w 144"/>
                  <a:gd name="T1" fmla="*/ 16 h 79"/>
                  <a:gd name="T2" fmla="*/ 45 w 144"/>
                  <a:gd name="T3" fmla="*/ 25 h 79"/>
                  <a:gd name="T4" fmla="*/ 49 w 144"/>
                  <a:gd name="T5" fmla="*/ 32 h 79"/>
                  <a:gd name="T6" fmla="*/ 51 w 144"/>
                  <a:gd name="T7" fmla="*/ 38 h 79"/>
                  <a:gd name="T8" fmla="*/ 55 w 144"/>
                  <a:gd name="T9" fmla="*/ 41 h 79"/>
                  <a:gd name="T10" fmla="*/ 62 w 144"/>
                  <a:gd name="T11" fmla="*/ 38 h 79"/>
                  <a:gd name="T12" fmla="*/ 73 w 144"/>
                  <a:gd name="T13" fmla="*/ 32 h 79"/>
                  <a:gd name="T14" fmla="*/ 83 w 144"/>
                  <a:gd name="T15" fmla="*/ 27 h 79"/>
                  <a:gd name="T16" fmla="*/ 90 w 144"/>
                  <a:gd name="T17" fmla="*/ 24 h 79"/>
                  <a:gd name="T18" fmla="*/ 96 w 144"/>
                  <a:gd name="T19" fmla="*/ 20 h 79"/>
                  <a:gd name="T20" fmla="*/ 102 w 144"/>
                  <a:gd name="T21" fmla="*/ 16 h 79"/>
                  <a:gd name="T22" fmla="*/ 108 w 144"/>
                  <a:gd name="T23" fmla="*/ 12 h 79"/>
                  <a:gd name="T24" fmla="*/ 114 w 144"/>
                  <a:gd name="T25" fmla="*/ 9 h 79"/>
                  <a:gd name="T26" fmla="*/ 121 w 144"/>
                  <a:gd name="T27" fmla="*/ 5 h 79"/>
                  <a:gd name="T28" fmla="*/ 129 w 144"/>
                  <a:gd name="T29" fmla="*/ 0 h 79"/>
                  <a:gd name="T30" fmla="*/ 138 w 144"/>
                  <a:gd name="T31" fmla="*/ 3 h 79"/>
                  <a:gd name="T32" fmla="*/ 143 w 144"/>
                  <a:gd name="T33" fmla="*/ 10 h 79"/>
                  <a:gd name="T34" fmla="*/ 144 w 144"/>
                  <a:gd name="T35" fmla="*/ 20 h 79"/>
                  <a:gd name="T36" fmla="*/ 139 w 144"/>
                  <a:gd name="T37" fmla="*/ 31 h 79"/>
                  <a:gd name="T38" fmla="*/ 130 w 144"/>
                  <a:gd name="T39" fmla="*/ 38 h 79"/>
                  <a:gd name="T40" fmla="*/ 121 w 144"/>
                  <a:gd name="T41" fmla="*/ 43 h 79"/>
                  <a:gd name="T42" fmla="*/ 112 w 144"/>
                  <a:gd name="T43" fmla="*/ 50 h 79"/>
                  <a:gd name="T44" fmla="*/ 103 w 144"/>
                  <a:gd name="T45" fmla="*/ 55 h 79"/>
                  <a:gd name="T46" fmla="*/ 94 w 144"/>
                  <a:gd name="T47" fmla="*/ 61 h 79"/>
                  <a:gd name="T48" fmla="*/ 86 w 144"/>
                  <a:gd name="T49" fmla="*/ 66 h 79"/>
                  <a:gd name="T50" fmla="*/ 76 w 144"/>
                  <a:gd name="T51" fmla="*/ 71 h 79"/>
                  <a:gd name="T52" fmla="*/ 68 w 144"/>
                  <a:gd name="T53" fmla="*/ 74 h 79"/>
                  <a:gd name="T54" fmla="*/ 61 w 144"/>
                  <a:gd name="T55" fmla="*/ 77 h 79"/>
                  <a:gd name="T56" fmla="*/ 54 w 144"/>
                  <a:gd name="T57" fmla="*/ 79 h 79"/>
                  <a:gd name="T58" fmla="*/ 47 w 144"/>
                  <a:gd name="T59" fmla="*/ 79 h 79"/>
                  <a:gd name="T60" fmla="*/ 39 w 144"/>
                  <a:gd name="T61" fmla="*/ 76 h 79"/>
                  <a:gd name="T62" fmla="*/ 29 w 144"/>
                  <a:gd name="T63" fmla="*/ 68 h 79"/>
                  <a:gd name="T64" fmla="*/ 20 w 144"/>
                  <a:gd name="T65" fmla="*/ 58 h 79"/>
                  <a:gd name="T66" fmla="*/ 15 w 144"/>
                  <a:gd name="T67" fmla="*/ 52 h 79"/>
                  <a:gd name="T68" fmla="*/ 11 w 144"/>
                  <a:gd name="T69" fmla="*/ 46 h 79"/>
                  <a:gd name="T70" fmla="*/ 9 w 144"/>
                  <a:gd name="T71" fmla="*/ 40 h 79"/>
                  <a:gd name="T72" fmla="*/ 5 w 144"/>
                  <a:gd name="T73" fmla="*/ 32 h 79"/>
                  <a:gd name="T74" fmla="*/ 3 w 144"/>
                  <a:gd name="T75" fmla="*/ 26 h 79"/>
                  <a:gd name="T76" fmla="*/ 0 w 144"/>
                  <a:gd name="T77" fmla="*/ 20 h 79"/>
                  <a:gd name="T78" fmla="*/ 1 w 144"/>
                  <a:gd name="T79" fmla="*/ 12 h 79"/>
                  <a:gd name="T80" fmla="*/ 8 w 144"/>
                  <a:gd name="T81" fmla="*/ 4 h 79"/>
                  <a:gd name="T82" fmla="*/ 19 w 144"/>
                  <a:gd name="T83" fmla="*/ 0 h 79"/>
                  <a:gd name="T84" fmla="*/ 30 w 144"/>
                  <a:gd name="T85" fmla="*/ 1 h 79"/>
                  <a:gd name="T86" fmla="*/ 39 w 144"/>
                  <a:gd name="T87" fmla="*/ 6 h 79"/>
                  <a:gd name="T88" fmla="*/ 42 w 144"/>
                  <a:gd name="T89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79">
                    <a:moveTo>
                      <a:pt x="42" y="12"/>
                    </a:moveTo>
                    <a:lnTo>
                      <a:pt x="42" y="15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6" y="27"/>
                    </a:lnTo>
                    <a:lnTo>
                      <a:pt x="47" y="30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8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59" y="40"/>
                    </a:lnTo>
                    <a:lnTo>
                      <a:pt x="62" y="38"/>
                    </a:lnTo>
                    <a:lnTo>
                      <a:pt x="66" y="36"/>
                    </a:lnTo>
                    <a:lnTo>
                      <a:pt x="70" y="33"/>
                    </a:lnTo>
                    <a:lnTo>
                      <a:pt x="73" y="32"/>
                    </a:lnTo>
                    <a:lnTo>
                      <a:pt x="77" y="30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6" y="26"/>
                    </a:lnTo>
                    <a:lnTo>
                      <a:pt x="87" y="25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3" y="21"/>
                    </a:lnTo>
                    <a:lnTo>
                      <a:pt x="96" y="20"/>
                    </a:lnTo>
                    <a:lnTo>
                      <a:pt x="98" y="19"/>
                    </a:lnTo>
                    <a:lnTo>
                      <a:pt x="99" y="16"/>
                    </a:lnTo>
                    <a:lnTo>
                      <a:pt x="102" y="16"/>
                    </a:lnTo>
                    <a:lnTo>
                      <a:pt x="103" y="15"/>
                    </a:lnTo>
                    <a:lnTo>
                      <a:pt x="106" y="14"/>
                    </a:lnTo>
                    <a:lnTo>
                      <a:pt x="108" y="12"/>
                    </a:lnTo>
                    <a:lnTo>
                      <a:pt x="111" y="11"/>
                    </a:lnTo>
                    <a:lnTo>
                      <a:pt x="112" y="10"/>
                    </a:lnTo>
                    <a:lnTo>
                      <a:pt x="114" y="9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1" y="5"/>
                    </a:lnTo>
                    <a:lnTo>
                      <a:pt x="122" y="4"/>
                    </a:lnTo>
                    <a:lnTo>
                      <a:pt x="125" y="1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1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2" y="7"/>
                    </a:lnTo>
                    <a:lnTo>
                      <a:pt x="143" y="10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20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9" y="31"/>
                    </a:lnTo>
                    <a:lnTo>
                      <a:pt x="137" y="33"/>
                    </a:lnTo>
                    <a:lnTo>
                      <a:pt x="133" y="36"/>
                    </a:lnTo>
                    <a:lnTo>
                      <a:pt x="130" y="38"/>
                    </a:lnTo>
                    <a:lnTo>
                      <a:pt x="127" y="40"/>
                    </a:lnTo>
                    <a:lnTo>
                      <a:pt x="124" y="42"/>
                    </a:lnTo>
                    <a:lnTo>
                      <a:pt x="121" y="43"/>
                    </a:lnTo>
                    <a:lnTo>
                      <a:pt x="118" y="46"/>
                    </a:lnTo>
                    <a:lnTo>
                      <a:pt x="116" y="47"/>
                    </a:lnTo>
                    <a:lnTo>
                      <a:pt x="112" y="50"/>
                    </a:lnTo>
                    <a:lnTo>
                      <a:pt x="109" y="51"/>
                    </a:lnTo>
                    <a:lnTo>
                      <a:pt x="106" y="53"/>
                    </a:lnTo>
                    <a:lnTo>
                      <a:pt x="103" y="55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4" y="61"/>
                    </a:lnTo>
                    <a:lnTo>
                      <a:pt x="91" y="62"/>
                    </a:lnTo>
                    <a:lnTo>
                      <a:pt x="88" y="64"/>
                    </a:lnTo>
                    <a:lnTo>
                      <a:pt x="86" y="66"/>
                    </a:lnTo>
                    <a:lnTo>
                      <a:pt x="82" y="68"/>
                    </a:lnTo>
                    <a:lnTo>
                      <a:pt x="80" y="69"/>
                    </a:lnTo>
                    <a:lnTo>
                      <a:pt x="76" y="71"/>
                    </a:lnTo>
                    <a:lnTo>
                      <a:pt x="73" y="72"/>
                    </a:lnTo>
                    <a:lnTo>
                      <a:pt x="71" y="73"/>
                    </a:lnTo>
                    <a:lnTo>
                      <a:pt x="68" y="74"/>
                    </a:lnTo>
                    <a:lnTo>
                      <a:pt x="66" y="76"/>
                    </a:lnTo>
                    <a:lnTo>
                      <a:pt x="63" y="77"/>
                    </a:lnTo>
                    <a:lnTo>
                      <a:pt x="61" y="77"/>
                    </a:lnTo>
                    <a:lnTo>
                      <a:pt x="59" y="78"/>
                    </a:lnTo>
                    <a:lnTo>
                      <a:pt x="56" y="78"/>
                    </a:lnTo>
                    <a:lnTo>
                      <a:pt x="54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5" y="79"/>
                    </a:lnTo>
                    <a:lnTo>
                      <a:pt x="41" y="77"/>
                    </a:lnTo>
                    <a:lnTo>
                      <a:pt x="39" y="76"/>
                    </a:lnTo>
                    <a:lnTo>
                      <a:pt x="35" y="73"/>
                    </a:lnTo>
                    <a:lnTo>
                      <a:pt x="32" y="72"/>
                    </a:lnTo>
                    <a:lnTo>
                      <a:pt x="29" y="68"/>
                    </a:lnTo>
                    <a:lnTo>
                      <a:pt x="26" y="66"/>
                    </a:lnTo>
                    <a:lnTo>
                      <a:pt x="23" y="62"/>
                    </a:lnTo>
                    <a:lnTo>
                      <a:pt x="20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5" y="52"/>
                    </a:lnTo>
                    <a:lnTo>
                      <a:pt x="14" y="50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7" y="5"/>
                    </a:lnTo>
                    <a:lnTo>
                      <a:pt x="39" y="6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8"/>
              <p:cNvSpPr>
                <a:spLocks/>
              </p:cNvSpPr>
              <p:nvPr/>
            </p:nvSpPr>
            <p:spPr bwMode="auto">
              <a:xfrm>
                <a:off x="3608" y="1455"/>
                <a:ext cx="12" cy="20"/>
              </a:xfrm>
              <a:custGeom>
                <a:avLst/>
                <a:gdLst>
                  <a:gd name="T0" fmla="*/ 40 w 62"/>
                  <a:gd name="T1" fmla="*/ 19 h 97"/>
                  <a:gd name="T2" fmla="*/ 43 w 62"/>
                  <a:gd name="T3" fmla="*/ 24 h 97"/>
                  <a:gd name="T4" fmla="*/ 44 w 62"/>
                  <a:gd name="T5" fmla="*/ 31 h 97"/>
                  <a:gd name="T6" fmla="*/ 46 w 62"/>
                  <a:gd name="T7" fmla="*/ 37 h 97"/>
                  <a:gd name="T8" fmla="*/ 48 w 62"/>
                  <a:gd name="T9" fmla="*/ 41 h 97"/>
                  <a:gd name="T10" fmla="*/ 50 w 62"/>
                  <a:gd name="T11" fmla="*/ 47 h 97"/>
                  <a:gd name="T12" fmla="*/ 52 w 62"/>
                  <a:gd name="T13" fmla="*/ 55 h 97"/>
                  <a:gd name="T14" fmla="*/ 56 w 62"/>
                  <a:gd name="T15" fmla="*/ 62 h 97"/>
                  <a:gd name="T16" fmla="*/ 59 w 62"/>
                  <a:gd name="T17" fmla="*/ 67 h 97"/>
                  <a:gd name="T18" fmla="*/ 62 w 62"/>
                  <a:gd name="T19" fmla="*/ 73 h 97"/>
                  <a:gd name="T20" fmla="*/ 62 w 62"/>
                  <a:gd name="T21" fmla="*/ 81 h 97"/>
                  <a:gd name="T22" fmla="*/ 60 w 62"/>
                  <a:gd name="T23" fmla="*/ 87 h 97"/>
                  <a:gd name="T24" fmla="*/ 56 w 62"/>
                  <a:gd name="T25" fmla="*/ 92 h 97"/>
                  <a:gd name="T26" fmla="*/ 49 w 62"/>
                  <a:gd name="T27" fmla="*/ 95 h 97"/>
                  <a:gd name="T28" fmla="*/ 43 w 62"/>
                  <a:gd name="T29" fmla="*/ 97 h 97"/>
                  <a:gd name="T30" fmla="*/ 35 w 62"/>
                  <a:gd name="T31" fmla="*/ 95 h 97"/>
                  <a:gd name="T32" fmla="*/ 29 w 62"/>
                  <a:gd name="T33" fmla="*/ 92 h 97"/>
                  <a:gd name="T34" fmla="*/ 24 w 62"/>
                  <a:gd name="T35" fmla="*/ 85 h 97"/>
                  <a:gd name="T36" fmla="*/ 20 w 62"/>
                  <a:gd name="T37" fmla="*/ 78 h 97"/>
                  <a:gd name="T38" fmla="*/ 18 w 62"/>
                  <a:gd name="T39" fmla="*/ 72 h 97"/>
                  <a:gd name="T40" fmla="*/ 15 w 62"/>
                  <a:gd name="T41" fmla="*/ 68 h 97"/>
                  <a:gd name="T42" fmla="*/ 13 w 62"/>
                  <a:gd name="T43" fmla="*/ 63 h 97"/>
                  <a:gd name="T44" fmla="*/ 12 w 62"/>
                  <a:gd name="T45" fmla="*/ 59 h 97"/>
                  <a:gd name="T46" fmla="*/ 9 w 62"/>
                  <a:gd name="T47" fmla="*/ 55 h 97"/>
                  <a:gd name="T48" fmla="*/ 8 w 62"/>
                  <a:gd name="T49" fmla="*/ 50 h 97"/>
                  <a:gd name="T50" fmla="*/ 5 w 62"/>
                  <a:gd name="T51" fmla="*/ 45 h 97"/>
                  <a:gd name="T52" fmla="*/ 4 w 62"/>
                  <a:gd name="T53" fmla="*/ 40 h 97"/>
                  <a:gd name="T54" fmla="*/ 3 w 62"/>
                  <a:gd name="T55" fmla="*/ 36 h 97"/>
                  <a:gd name="T56" fmla="*/ 2 w 62"/>
                  <a:gd name="T57" fmla="*/ 31 h 97"/>
                  <a:gd name="T58" fmla="*/ 2 w 62"/>
                  <a:gd name="T59" fmla="*/ 25 h 97"/>
                  <a:gd name="T60" fmla="*/ 0 w 62"/>
                  <a:gd name="T61" fmla="*/ 20 h 97"/>
                  <a:gd name="T62" fmla="*/ 0 w 62"/>
                  <a:gd name="T63" fmla="*/ 15 h 97"/>
                  <a:gd name="T64" fmla="*/ 3 w 62"/>
                  <a:gd name="T65" fmla="*/ 10 h 97"/>
                  <a:gd name="T66" fmla="*/ 8 w 62"/>
                  <a:gd name="T67" fmla="*/ 5 h 97"/>
                  <a:gd name="T68" fmla="*/ 15 w 62"/>
                  <a:gd name="T69" fmla="*/ 1 h 97"/>
                  <a:gd name="T70" fmla="*/ 23 w 62"/>
                  <a:gd name="T71" fmla="*/ 0 h 97"/>
                  <a:gd name="T72" fmla="*/ 29 w 62"/>
                  <a:gd name="T73" fmla="*/ 1 h 97"/>
                  <a:gd name="T74" fmla="*/ 35 w 62"/>
                  <a:gd name="T75" fmla="*/ 5 h 97"/>
                  <a:gd name="T76" fmla="*/ 39 w 62"/>
                  <a:gd name="T77" fmla="*/ 9 h 97"/>
                  <a:gd name="T78" fmla="*/ 40 w 62"/>
                  <a:gd name="T79" fmla="*/ 14 h 97"/>
                  <a:gd name="T80" fmla="*/ 40 w 62"/>
                  <a:gd name="T81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" h="97">
                    <a:moveTo>
                      <a:pt x="40" y="16"/>
                    </a:moveTo>
                    <a:lnTo>
                      <a:pt x="40" y="19"/>
                    </a:lnTo>
                    <a:lnTo>
                      <a:pt x="41" y="21"/>
                    </a:lnTo>
                    <a:lnTo>
                      <a:pt x="43" y="24"/>
                    </a:lnTo>
                    <a:lnTo>
                      <a:pt x="43" y="27"/>
                    </a:lnTo>
                    <a:lnTo>
                      <a:pt x="44" y="31"/>
                    </a:lnTo>
                    <a:lnTo>
                      <a:pt x="45" y="35"/>
                    </a:lnTo>
                    <a:lnTo>
                      <a:pt x="46" y="37"/>
                    </a:lnTo>
                    <a:lnTo>
                      <a:pt x="46" y="40"/>
                    </a:lnTo>
                    <a:lnTo>
                      <a:pt x="48" y="41"/>
                    </a:lnTo>
                    <a:lnTo>
                      <a:pt x="49" y="43"/>
                    </a:lnTo>
                    <a:lnTo>
                      <a:pt x="50" y="47"/>
                    </a:lnTo>
                    <a:lnTo>
                      <a:pt x="51" y="51"/>
                    </a:lnTo>
                    <a:lnTo>
                      <a:pt x="52" y="55"/>
                    </a:lnTo>
                    <a:lnTo>
                      <a:pt x="55" y="58"/>
                    </a:lnTo>
                    <a:lnTo>
                      <a:pt x="56" y="62"/>
                    </a:lnTo>
                    <a:lnTo>
                      <a:pt x="57" y="64"/>
                    </a:lnTo>
                    <a:lnTo>
                      <a:pt x="59" y="67"/>
                    </a:lnTo>
                    <a:lnTo>
                      <a:pt x="60" y="69"/>
                    </a:lnTo>
                    <a:lnTo>
                      <a:pt x="62" y="73"/>
                    </a:lnTo>
                    <a:lnTo>
                      <a:pt x="62" y="77"/>
                    </a:lnTo>
                    <a:lnTo>
                      <a:pt x="62" y="81"/>
                    </a:lnTo>
                    <a:lnTo>
                      <a:pt x="62" y="84"/>
                    </a:lnTo>
                    <a:lnTo>
                      <a:pt x="60" y="87"/>
                    </a:lnTo>
                    <a:lnTo>
                      <a:pt x="59" y="89"/>
                    </a:lnTo>
                    <a:lnTo>
                      <a:pt x="56" y="92"/>
                    </a:lnTo>
                    <a:lnTo>
                      <a:pt x="52" y="94"/>
                    </a:lnTo>
                    <a:lnTo>
                      <a:pt x="49" y="95"/>
                    </a:lnTo>
                    <a:lnTo>
                      <a:pt x="45" y="97"/>
                    </a:lnTo>
                    <a:lnTo>
                      <a:pt x="43" y="97"/>
                    </a:lnTo>
                    <a:lnTo>
                      <a:pt x="39" y="97"/>
                    </a:lnTo>
                    <a:lnTo>
                      <a:pt x="35" y="95"/>
                    </a:lnTo>
                    <a:lnTo>
                      <a:pt x="31" y="94"/>
                    </a:lnTo>
                    <a:lnTo>
                      <a:pt x="29" y="92"/>
                    </a:lnTo>
                    <a:lnTo>
                      <a:pt x="26" y="88"/>
                    </a:lnTo>
                    <a:lnTo>
                      <a:pt x="24" y="85"/>
                    </a:lnTo>
                    <a:lnTo>
                      <a:pt x="23" y="82"/>
                    </a:lnTo>
                    <a:lnTo>
                      <a:pt x="20" y="78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6" y="71"/>
                    </a:lnTo>
                    <a:lnTo>
                      <a:pt x="15" y="68"/>
                    </a:lnTo>
                    <a:lnTo>
                      <a:pt x="14" y="66"/>
                    </a:lnTo>
                    <a:lnTo>
                      <a:pt x="13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7"/>
                    </a:lnTo>
                    <a:lnTo>
                      <a:pt x="9" y="55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7" y="47"/>
                    </a:lnTo>
                    <a:lnTo>
                      <a:pt x="5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3" y="36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8" y="7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9"/>
              <p:cNvSpPr>
                <a:spLocks/>
              </p:cNvSpPr>
              <p:nvPr/>
            </p:nvSpPr>
            <p:spPr bwMode="auto">
              <a:xfrm>
                <a:off x="3598" y="1468"/>
                <a:ext cx="21" cy="27"/>
              </a:xfrm>
              <a:custGeom>
                <a:avLst/>
                <a:gdLst>
                  <a:gd name="T0" fmla="*/ 94 w 105"/>
                  <a:gd name="T1" fmla="*/ 37 h 138"/>
                  <a:gd name="T2" fmla="*/ 88 w 105"/>
                  <a:gd name="T3" fmla="*/ 42 h 138"/>
                  <a:gd name="T4" fmla="*/ 80 w 105"/>
                  <a:gd name="T5" fmla="*/ 46 h 138"/>
                  <a:gd name="T6" fmla="*/ 74 w 105"/>
                  <a:gd name="T7" fmla="*/ 48 h 138"/>
                  <a:gd name="T8" fmla="*/ 64 w 105"/>
                  <a:gd name="T9" fmla="*/ 54 h 138"/>
                  <a:gd name="T10" fmla="*/ 54 w 105"/>
                  <a:gd name="T11" fmla="*/ 60 h 138"/>
                  <a:gd name="T12" fmla="*/ 47 w 105"/>
                  <a:gd name="T13" fmla="*/ 68 h 138"/>
                  <a:gd name="T14" fmla="*/ 44 w 105"/>
                  <a:gd name="T15" fmla="*/ 77 h 138"/>
                  <a:gd name="T16" fmla="*/ 45 w 105"/>
                  <a:gd name="T17" fmla="*/ 83 h 138"/>
                  <a:gd name="T18" fmla="*/ 49 w 105"/>
                  <a:gd name="T19" fmla="*/ 90 h 138"/>
                  <a:gd name="T20" fmla="*/ 55 w 105"/>
                  <a:gd name="T21" fmla="*/ 95 h 138"/>
                  <a:gd name="T22" fmla="*/ 62 w 105"/>
                  <a:gd name="T23" fmla="*/ 103 h 138"/>
                  <a:gd name="T24" fmla="*/ 68 w 105"/>
                  <a:gd name="T25" fmla="*/ 109 h 138"/>
                  <a:gd name="T26" fmla="*/ 73 w 105"/>
                  <a:gd name="T27" fmla="*/ 120 h 138"/>
                  <a:gd name="T28" fmla="*/ 69 w 105"/>
                  <a:gd name="T29" fmla="*/ 130 h 138"/>
                  <a:gd name="T30" fmla="*/ 62 w 105"/>
                  <a:gd name="T31" fmla="*/ 137 h 138"/>
                  <a:gd name="T32" fmla="*/ 52 w 105"/>
                  <a:gd name="T33" fmla="*/ 138 h 138"/>
                  <a:gd name="T34" fmla="*/ 40 w 105"/>
                  <a:gd name="T35" fmla="*/ 135 h 138"/>
                  <a:gd name="T36" fmla="*/ 34 w 105"/>
                  <a:gd name="T37" fmla="*/ 127 h 138"/>
                  <a:gd name="T38" fmla="*/ 29 w 105"/>
                  <a:gd name="T39" fmla="*/ 121 h 138"/>
                  <a:gd name="T40" fmla="*/ 24 w 105"/>
                  <a:gd name="T41" fmla="*/ 115 h 138"/>
                  <a:gd name="T42" fmla="*/ 19 w 105"/>
                  <a:gd name="T43" fmla="*/ 109 h 138"/>
                  <a:gd name="T44" fmla="*/ 12 w 105"/>
                  <a:gd name="T45" fmla="*/ 99 h 138"/>
                  <a:gd name="T46" fmla="*/ 8 w 105"/>
                  <a:gd name="T47" fmla="*/ 93 h 138"/>
                  <a:gd name="T48" fmla="*/ 3 w 105"/>
                  <a:gd name="T49" fmla="*/ 84 h 138"/>
                  <a:gd name="T50" fmla="*/ 0 w 105"/>
                  <a:gd name="T51" fmla="*/ 73 h 138"/>
                  <a:gd name="T52" fmla="*/ 1 w 105"/>
                  <a:gd name="T53" fmla="*/ 63 h 138"/>
                  <a:gd name="T54" fmla="*/ 3 w 105"/>
                  <a:gd name="T55" fmla="*/ 55 h 138"/>
                  <a:gd name="T56" fmla="*/ 9 w 105"/>
                  <a:gd name="T57" fmla="*/ 48 h 138"/>
                  <a:gd name="T58" fmla="*/ 14 w 105"/>
                  <a:gd name="T59" fmla="*/ 42 h 138"/>
                  <a:gd name="T60" fmla="*/ 22 w 105"/>
                  <a:gd name="T61" fmla="*/ 37 h 138"/>
                  <a:gd name="T62" fmla="*/ 31 w 105"/>
                  <a:gd name="T63" fmla="*/ 32 h 138"/>
                  <a:gd name="T64" fmla="*/ 39 w 105"/>
                  <a:gd name="T65" fmla="*/ 27 h 138"/>
                  <a:gd name="T66" fmla="*/ 48 w 105"/>
                  <a:gd name="T67" fmla="*/ 22 h 138"/>
                  <a:gd name="T68" fmla="*/ 57 w 105"/>
                  <a:gd name="T69" fmla="*/ 17 h 138"/>
                  <a:gd name="T70" fmla="*/ 66 w 105"/>
                  <a:gd name="T71" fmla="*/ 11 h 138"/>
                  <a:gd name="T72" fmla="*/ 75 w 105"/>
                  <a:gd name="T73" fmla="*/ 5 h 138"/>
                  <a:gd name="T74" fmla="*/ 86 w 105"/>
                  <a:gd name="T75" fmla="*/ 0 h 138"/>
                  <a:gd name="T76" fmla="*/ 96 w 105"/>
                  <a:gd name="T77" fmla="*/ 3 h 138"/>
                  <a:gd name="T78" fmla="*/ 102 w 105"/>
                  <a:gd name="T79" fmla="*/ 11 h 138"/>
                  <a:gd name="T80" fmla="*/ 105 w 105"/>
                  <a:gd name="T81" fmla="*/ 21 h 138"/>
                  <a:gd name="T82" fmla="*/ 101 w 105"/>
                  <a:gd name="T83" fmla="*/ 3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" h="138">
                    <a:moveTo>
                      <a:pt x="99" y="34"/>
                    </a:moveTo>
                    <a:lnTo>
                      <a:pt x="96" y="36"/>
                    </a:lnTo>
                    <a:lnTo>
                      <a:pt x="94" y="37"/>
                    </a:lnTo>
                    <a:lnTo>
                      <a:pt x="91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0" y="46"/>
                    </a:lnTo>
                    <a:lnTo>
                      <a:pt x="79" y="47"/>
                    </a:lnTo>
                    <a:lnTo>
                      <a:pt x="76" y="48"/>
                    </a:lnTo>
                    <a:lnTo>
                      <a:pt x="74" y="48"/>
                    </a:lnTo>
                    <a:lnTo>
                      <a:pt x="71" y="49"/>
                    </a:lnTo>
                    <a:lnTo>
                      <a:pt x="68" y="52"/>
                    </a:lnTo>
                    <a:lnTo>
                      <a:pt x="64" y="54"/>
                    </a:lnTo>
                    <a:lnTo>
                      <a:pt x="60" y="55"/>
                    </a:lnTo>
                    <a:lnTo>
                      <a:pt x="57" y="58"/>
                    </a:lnTo>
                    <a:lnTo>
                      <a:pt x="54" y="60"/>
                    </a:lnTo>
                    <a:lnTo>
                      <a:pt x="52" y="62"/>
                    </a:lnTo>
                    <a:lnTo>
                      <a:pt x="49" y="64"/>
                    </a:lnTo>
                    <a:lnTo>
                      <a:pt x="47" y="68"/>
                    </a:lnTo>
                    <a:lnTo>
                      <a:pt x="45" y="70"/>
                    </a:lnTo>
                    <a:lnTo>
                      <a:pt x="44" y="74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4" y="81"/>
                    </a:lnTo>
                    <a:lnTo>
                      <a:pt x="45" y="83"/>
                    </a:lnTo>
                    <a:lnTo>
                      <a:pt x="47" y="85"/>
                    </a:lnTo>
                    <a:lnTo>
                      <a:pt x="48" y="88"/>
                    </a:lnTo>
                    <a:lnTo>
                      <a:pt x="49" y="90"/>
                    </a:lnTo>
                    <a:lnTo>
                      <a:pt x="52" y="91"/>
                    </a:lnTo>
                    <a:lnTo>
                      <a:pt x="53" y="94"/>
                    </a:lnTo>
                    <a:lnTo>
                      <a:pt x="55" y="95"/>
                    </a:lnTo>
                    <a:lnTo>
                      <a:pt x="58" y="98"/>
                    </a:lnTo>
                    <a:lnTo>
                      <a:pt x="60" y="100"/>
                    </a:lnTo>
                    <a:lnTo>
                      <a:pt x="62" y="103"/>
                    </a:lnTo>
                    <a:lnTo>
                      <a:pt x="64" y="104"/>
                    </a:lnTo>
                    <a:lnTo>
                      <a:pt x="66" y="106"/>
                    </a:lnTo>
                    <a:lnTo>
                      <a:pt x="68" y="109"/>
                    </a:lnTo>
                    <a:lnTo>
                      <a:pt x="70" y="112"/>
                    </a:lnTo>
                    <a:lnTo>
                      <a:pt x="71" y="116"/>
                    </a:lnTo>
                    <a:lnTo>
                      <a:pt x="73" y="120"/>
                    </a:lnTo>
                    <a:lnTo>
                      <a:pt x="73" y="124"/>
                    </a:lnTo>
                    <a:lnTo>
                      <a:pt x="70" y="127"/>
                    </a:lnTo>
                    <a:lnTo>
                      <a:pt x="69" y="130"/>
                    </a:lnTo>
                    <a:lnTo>
                      <a:pt x="66" y="132"/>
                    </a:lnTo>
                    <a:lnTo>
                      <a:pt x="64" y="135"/>
                    </a:lnTo>
                    <a:lnTo>
                      <a:pt x="62" y="137"/>
                    </a:lnTo>
                    <a:lnTo>
                      <a:pt x="58" y="138"/>
                    </a:lnTo>
                    <a:lnTo>
                      <a:pt x="55" y="138"/>
                    </a:lnTo>
                    <a:lnTo>
                      <a:pt x="52" y="138"/>
                    </a:lnTo>
                    <a:lnTo>
                      <a:pt x="48" y="138"/>
                    </a:lnTo>
                    <a:lnTo>
                      <a:pt x="44" y="137"/>
                    </a:lnTo>
                    <a:lnTo>
                      <a:pt x="40" y="135"/>
                    </a:lnTo>
                    <a:lnTo>
                      <a:pt x="38" y="132"/>
                    </a:lnTo>
                    <a:lnTo>
                      <a:pt x="37" y="130"/>
                    </a:lnTo>
                    <a:lnTo>
                      <a:pt x="34" y="127"/>
                    </a:lnTo>
                    <a:lnTo>
                      <a:pt x="33" y="125"/>
                    </a:lnTo>
                    <a:lnTo>
                      <a:pt x="32" y="124"/>
                    </a:lnTo>
                    <a:lnTo>
                      <a:pt x="29" y="121"/>
                    </a:lnTo>
                    <a:lnTo>
                      <a:pt x="28" y="120"/>
                    </a:lnTo>
                    <a:lnTo>
                      <a:pt x="27" y="117"/>
                    </a:lnTo>
                    <a:lnTo>
                      <a:pt x="24" y="115"/>
                    </a:lnTo>
                    <a:lnTo>
                      <a:pt x="23" y="114"/>
                    </a:lnTo>
                    <a:lnTo>
                      <a:pt x="22" y="111"/>
                    </a:lnTo>
                    <a:lnTo>
                      <a:pt x="19" y="109"/>
                    </a:lnTo>
                    <a:lnTo>
                      <a:pt x="18" y="107"/>
                    </a:lnTo>
                    <a:lnTo>
                      <a:pt x="14" y="104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9" y="95"/>
                    </a:lnTo>
                    <a:lnTo>
                      <a:pt x="8" y="93"/>
                    </a:lnTo>
                    <a:lnTo>
                      <a:pt x="7" y="91"/>
                    </a:lnTo>
                    <a:lnTo>
                      <a:pt x="4" y="88"/>
                    </a:lnTo>
                    <a:lnTo>
                      <a:pt x="3" y="84"/>
                    </a:lnTo>
                    <a:lnTo>
                      <a:pt x="1" y="80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2" y="60"/>
                    </a:lnTo>
                    <a:lnTo>
                      <a:pt x="3" y="58"/>
                    </a:lnTo>
                    <a:lnTo>
                      <a:pt x="3" y="55"/>
                    </a:lnTo>
                    <a:lnTo>
                      <a:pt x="6" y="53"/>
                    </a:lnTo>
                    <a:lnTo>
                      <a:pt x="7" y="50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4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2" y="37"/>
                    </a:lnTo>
                    <a:lnTo>
                      <a:pt x="24" y="34"/>
                    </a:lnTo>
                    <a:lnTo>
                      <a:pt x="28" y="33"/>
                    </a:lnTo>
                    <a:lnTo>
                      <a:pt x="31" y="32"/>
                    </a:lnTo>
                    <a:lnTo>
                      <a:pt x="33" y="31"/>
                    </a:lnTo>
                    <a:lnTo>
                      <a:pt x="35" y="28"/>
                    </a:lnTo>
                    <a:lnTo>
                      <a:pt x="39" y="27"/>
                    </a:lnTo>
                    <a:lnTo>
                      <a:pt x="42" y="24"/>
                    </a:lnTo>
                    <a:lnTo>
                      <a:pt x="44" y="23"/>
                    </a:lnTo>
                    <a:lnTo>
                      <a:pt x="48" y="22"/>
                    </a:lnTo>
                    <a:lnTo>
                      <a:pt x="52" y="20"/>
                    </a:lnTo>
                    <a:lnTo>
                      <a:pt x="54" y="18"/>
                    </a:lnTo>
                    <a:lnTo>
                      <a:pt x="57" y="17"/>
                    </a:lnTo>
                    <a:lnTo>
                      <a:pt x="60" y="15"/>
                    </a:lnTo>
                    <a:lnTo>
                      <a:pt x="63" y="13"/>
                    </a:lnTo>
                    <a:lnTo>
                      <a:pt x="66" y="11"/>
                    </a:lnTo>
                    <a:lnTo>
                      <a:pt x="69" y="8"/>
                    </a:lnTo>
                    <a:lnTo>
                      <a:pt x="73" y="6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3" y="1"/>
                    </a:lnTo>
                    <a:lnTo>
                      <a:pt x="86" y="0"/>
                    </a:lnTo>
                    <a:lnTo>
                      <a:pt x="90" y="1"/>
                    </a:lnTo>
                    <a:lnTo>
                      <a:pt x="93" y="2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1" y="8"/>
                    </a:lnTo>
                    <a:lnTo>
                      <a:pt x="102" y="11"/>
                    </a:lnTo>
                    <a:lnTo>
                      <a:pt x="104" y="15"/>
                    </a:lnTo>
                    <a:lnTo>
                      <a:pt x="105" y="17"/>
                    </a:lnTo>
                    <a:lnTo>
                      <a:pt x="105" y="21"/>
                    </a:lnTo>
                    <a:lnTo>
                      <a:pt x="105" y="24"/>
                    </a:lnTo>
                    <a:lnTo>
                      <a:pt x="104" y="28"/>
                    </a:lnTo>
                    <a:lnTo>
                      <a:pt x="101" y="31"/>
                    </a:lnTo>
                    <a:lnTo>
                      <a:pt x="99" y="34"/>
                    </a:lnTo>
                    <a:lnTo>
                      <a:pt x="9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0"/>
              <p:cNvSpPr>
                <a:spLocks/>
              </p:cNvSpPr>
              <p:nvPr/>
            </p:nvSpPr>
            <p:spPr bwMode="auto">
              <a:xfrm>
                <a:off x="3606" y="1476"/>
                <a:ext cx="24" cy="18"/>
              </a:xfrm>
              <a:custGeom>
                <a:avLst/>
                <a:gdLst>
                  <a:gd name="T0" fmla="*/ 10 w 120"/>
                  <a:gd name="T1" fmla="*/ 51 h 87"/>
                  <a:gd name="T2" fmla="*/ 15 w 120"/>
                  <a:gd name="T3" fmla="*/ 47 h 87"/>
                  <a:gd name="T4" fmla="*/ 21 w 120"/>
                  <a:gd name="T5" fmla="*/ 44 h 87"/>
                  <a:gd name="T6" fmla="*/ 26 w 120"/>
                  <a:gd name="T7" fmla="*/ 41 h 87"/>
                  <a:gd name="T8" fmla="*/ 31 w 120"/>
                  <a:gd name="T9" fmla="*/ 39 h 87"/>
                  <a:gd name="T10" fmla="*/ 36 w 120"/>
                  <a:gd name="T11" fmla="*/ 35 h 87"/>
                  <a:gd name="T12" fmla="*/ 42 w 120"/>
                  <a:gd name="T13" fmla="*/ 33 h 87"/>
                  <a:gd name="T14" fmla="*/ 47 w 120"/>
                  <a:gd name="T15" fmla="*/ 30 h 87"/>
                  <a:gd name="T16" fmla="*/ 52 w 120"/>
                  <a:gd name="T17" fmla="*/ 28 h 87"/>
                  <a:gd name="T18" fmla="*/ 57 w 120"/>
                  <a:gd name="T19" fmla="*/ 25 h 87"/>
                  <a:gd name="T20" fmla="*/ 62 w 120"/>
                  <a:gd name="T21" fmla="*/ 21 h 87"/>
                  <a:gd name="T22" fmla="*/ 67 w 120"/>
                  <a:gd name="T23" fmla="*/ 19 h 87"/>
                  <a:gd name="T24" fmla="*/ 73 w 120"/>
                  <a:gd name="T25" fmla="*/ 16 h 87"/>
                  <a:gd name="T26" fmla="*/ 78 w 120"/>
                  <a:gd name="T27" fmla="*/ 13 h 87"/>
                  <a:gd name="T28" fmla="*/ 83 w 120"/>
                  <a:gd name="T29" fmla="*/ 9 h 87"/>
                  <a:gd name="T30" fmla="*/ 88 w 120"/>
                  <a:gd name="T31" fmla="*/ 6 h 87"/>
                  <a:gd name="T32" fmla="*/ 94 w 120"/>
                  <a:gd name="T33" fmla="*/ 2 h 87"/>
                  <a:gd name="T34" fmla="*/ 102 w 120"/>
                  <a:gd name="T35" fmla="*/ 0 h 87"/>
                  <a:gd name="T36" fmla="*/ 109 w 120"/>
                  <a:gd name="T37" fmla="*/ 2 h 87"/>
                  <a:gd name="T38" fmla="*/ 114 w 120"/>
                  <a:gd name="T39" fmla="*/ 6 h 87"/>
                  <a:gd name="T40" fmla="*/ 119 w 120"/>
                  <a:gd name="T41" fmla="*/ 11 h 87"/>
                  <a:gd name="T42" fmla="*/ 120 w 120"/>
                  <a:gd name="T43" fmla="*/ 19 h 87"/>
                  <a:gd name="T44" fmla="*/ 119 w 120"/>
                  <a:gd name="T45" fmla="*/ 25 h 87"/>
                  <a:gd name="T46" fmla="*/ 115 w 120"/>
                  <a:gd name="T47" fmla="*/ 31 h 87"/>
                  <a:gd name="T48" fmla="*/ 109 w 120"/>
                  <a:gd name="T49" fmla="*/ 36 h 87"/>
                  <a:gd name="T50" fmla="*/ 104 w 120"/>
                  <a:gd name="T51" fmla="*/ 40 h 87"/>
                  <a:gd name="T52" fmla="*/ 99 w 120"/>
                  <a:gd name="T53" fmla="*/ 44 h 87"/>
                  <a:gd name="T54" fmla="*/ 94 w 120"/>
                  <a:gd name="T55" fmla="*/ 46 h 87"/>
                  <a:gd name="T56" fmla="*/ 89 w 120"/>
                  <a:gd name="T57" fmla="*/ 50 h 87"/>
                  <a:gd name="T58" fmla="*/ 84 w 120"/>
                  <a:gd name="T59" fmla="*/ 52 h 87"/>
                  <a:gd name="T60" fmla="*/ 81 w 120"/>
                  <a:gd name="T61" fmla="*/ 55 h 87"/>
                  <a:gd name="T62" fmla="*/ 76 w 120"/>
                  <a:gd name="T63" fmla="*/ 59 h 87"/>
                  <a:gd name="T64" fmla="*/ 71 w 120"/>
                  <a:gd name="T65" fmla="*/ 61 h 87"/>
                  <a:gd name="T66" fmla="*/ 66 w 120"/>
                  <a:gd name="T67" fmla="*/ 63 h 87"/>
                  <a:gd name="T68" fmla="*/ 61 w 120"/>
                  <a:gd name="T69" fmla="*/ 66 h 87"/>
                  <a:gd name="T70" fmla="*/ 56 w 120"/>
                  <a:gd name="T71" fmla="*/ 68 h 87"/>
                  <a:gd name="T72" fmla="*/ 52 w 120"/>
                  <a:gd name="T73" fmla="*/ 72 h 87"/>
                  <a:gd name="T74" fmla="*/ 46 w 120"/>
                  <a:gd name="T75" fmla="*/ 75 h 87"/>
                  <a:gd name="T76" fmla="*/ 42 w 120"/>
                  <a:gd name="T77" fmla="*/ 78 h 87"/>
                  <a:gd name="T78" fmla="*/ 36 w 120"/>
                  <a:gd name="T79" fmla="*/ 81 h 87"/>
                  <a:gd name="T80" fmla="*/ 32 w 120"/>
                  <a:gd name="T81" fmla="*/ 85 h 87"/>
                  <a:gd name="T82" fmla="*/ 27 w 120"/>
                  <a:gd name="T83" fmla="*/ 86 h 87"/>
                  <a:gd name="T84" fmla="*/ 21 w 120"/>
                  <a:gd name="T85" fmla="*/ 87 h 87"/>
                  <a:gd name="T86" fmla="*/ 15 w 120"/>
                  <a:gd name="T87" fmla="*/ 85 h 87"/>
                  <a:gd name="T88" fmla="*/ 7 w 120"/>
                  <a:gd name="T89" fmla="*/ 81 h 87"/>
                  <a:gd name="T90" fmla="*/ 2 w 120"/>
                  <a:gd name="T91" fmla="*/ 76 h 87"/>
                  <a:gd name="T92" fmla="*/ 0 w 120"/>
                  <a:gd name="T93" fmla="*/ 68 h 87"/>
                  <a:gd name="T94" fmla="*/ 1 w 120"/>
                  <a:gd name="T95" fmla="*/ 62 h 87"/>
                  <a:gd name="T96" fmla="*/ 4 w 120"/>
                  <a:gd name="T97" fmla="*/ 55 h 87"/>
                  <a:gd name="T98" fmla="*/ 9 w 120"/>
                  <a:gd name="T99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87">
                    <a:moveTo>
                      <a:pt x="9" y="52"/>
                    </a:moveTo>
                    <a:lnTo>
                      <a:pt x="10" y="51"/>
                    </a:lnTo>
                    <a:lnTo>
                      <a:pt x="12" y="49"/>
                    </a:lnTo>
                    <a:lnTo>
                      <a:pt x="15" y="47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3" y="42"/>
                    </a:lnTo>
                    <a:lnTo>
                      <a:pt x="26" y="41"/>
                    </a:lnTo>
                    <a:lnTo>
                      <a:pt x="28" y="40"/>
                    </a:lnTo>
                    <a:lnTo>
                      <a:pt x="31" y="39"/>
                    </a:lnTo>
                    <a:lnTo>
                      <a:pt x="33" y="36"/>
                    </a:lnTo>
                    <a:lnTo>
                      <a:pt x="36" y="35"/>
                    </a:lnTo>
                    <a:lnTo>
                      <a:pt x="38" y="34"/>
                    </a:lnTo>
                    <a:lnTo>
                      <a:pt x="42" y="33"/>
                    </a:lnTo>
                    <a:lnTo>
                      <a:pt x="45" y="31"/>
                    </a:lnTo>
                    <a:lnTo>
                      <a:pt x="47" y="30"/>
                    </a:lnTo>
                    <a:lnTo>
                      <a:pt x="50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7" y="25"/>
                    </a:lnTo>
                    <a:lnTo>
                      <a:pt x="59" y="24"/>
                    </a:lnTo>
                    <a:lnTo>
                      <a:pt x="62" y="21"/>
                    </a:lnTo>
                    <a:lnTo>
                      <a:pt x="64" y="20"/>
                    </a:lnTo>
                    <a:lnTo>
                      <a:pt x="67" y="19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6" y="14"/>
                    </a:lnTo>
                    <a:lnTo>
                      <a:pt x="78" y="13"/>
                    </a:lnTo>
                    <a:lnTo>
                      <a:pt x="81" y="11"/>
                    </a:lnTo>
                    <a:lnTo>
                      <a:pt x="83" y="9"/>
                    </a:lnTo>
                    <a:lnTo>
                      <a:pt x="86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2"/>
                    </a:lnTo>
                    <a:lnTo>
                      <a:pt x="109" y="2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20" y="15"/>
                    </a:lnTo>
                    <a:lnTo>
                      <a:pt x="120" y="19"/>
                    </a:lnTo>
                    <a:lnTo>
                      <a:pt x="120" y="23"/>
                    </a:lnTo>
                    <a:lnTo>
                      <a:pt x="119" y="25"/>
                    </a:lnTo>
                    <a:lnTo>
                      <a:pt x="118" y="29"/>
                    </a:lnTo>
                    <a:lnTo>
                      <a:pt x="115" y="31"/>
                    </a:lnTo>
                    <a:lnTo>
                      <a:pt x="113" y="35"/>
                    </a:lnTo>
                    <a:lnTo>
                      <a:pt x="109" y="36"/>
                    </a:lnTo>
                    <a:lnTo>
                      <a:pt x="107" y="39"/>
                    </a:lnTo>
                    <a:lnTo>
                      <a:pt x="104" y="40"/>
                    </a:lnTo>
                    <a:lnTo>
                      <a:pt x="102" y="42"/>
                    </a:lnTo>
                    <a:lnTo>
                      <a:pt x="99" y="44"/>
                    </a:lnTo>
                    <a:lnTo>
                      <a:pt x="97" y="45"/>
                    </a:lnTo>
                    <a:lnTo>
                      <a:pt x="94" y="46"/>
                    </a:lnTo>
                    <a:lnTo>
                      <a:pt x="92" y="49"/>
                    </a:lnTo>
                    <a:lnTo>
                      <a:pt x="89" y="50"/>
                    </a:lnTo>
                    <a:lnTo>
                      <a:pt x="87" y="51"/>
                    </a:lnTo>
                    <a:lnTo>
                      <a:pt x="84" y="52"/>
                    </a:lnTo>
                    <a:lnTo>
                      <a:pt x="83" y="54"/>
                    </a:lnTo>
                    <a:lnTo>
                      <a:pt x="81" y="55"/>
                    </a:lnTo>
                    <a:lnTo>
                      <a:pt x="78" y="56"/>
                    </a:lnTo>
                    <a:lnTo>
                      <a:pt x="76" y="59"/>
                    </a:lnTo>
                    <a:lnTo>
                      <a:pt x="73" y="60"/>
                    </a:lnTo>
                    <a:lnTo>
                      <a:pt x="71" y="61"/>
                    </a:lnTo>
                    <a:lnTo>
                      <a:pt x="68" y="62"/>
                    </a:lnTo>
                    <a:lnTo>
                      <a:pt x="66" y="63"/>
                    </a:lnTo>
                    <a:lnTo>
                      <a:pt x="63" y="65"/>
                    </a:lnTo>
                    <a:lnTo>
                      <a:pt x="61" y="66"/>
                    </a:lnTo>
                    <a:lnTo>
                      <a:pt x="59" y="67"/>
                    </a:lnTo>
                    <a:lnTo>
                      <a:pt x="56" y="68"/>
                    </a:lnTo>
                    <a:lnTo>
                      <a:pt x="55" y="71"/>
                    </a:lnTo>
                    <a:lnTo>
                      <a:pt x="52" y="72"/>
                    </a:lnTo>
                    <a:lnTo>
                      <a:pt x="50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2" y="78"/>
                    </a:lnTo>
                    <a:lnTo>
                      <a:pt x="38" y="80"/>
                    </a:lnTo>
                    <a:lnTo>
                      <a:pt x="36" y="81"/>
                    </a:lnTo>
                    <a:lnTo>
                      <a:pt x="35" y="83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27" y="86"/>
                    </a:lnTo>
                    <a:lnTo>
                      <a:pt x="26" y="87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5" y="85"/>
                    </a:lnTo>
                    <a:lnTo>
                      <a:pt x="11" y="83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2" y="76"/>
                    </a:lnTo>
                    <a:lnTo>
                      <a:pt x="1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1" y="62"/>
                    </a:lnTo>
                    <a:lnTo>
                      <a:pt x="2" y="59"/>
                    </a:lnTo>
                    <a:lnTo>
                      <a:pt x="4" y="55"/>
                    </a:lnTo>
                    <a:lnTo>
                      <a:pt x="9" y="52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1"/>
              <p:cNvSpPr>
                <a:spLocks/>
              </p:cNvSpPr>
              <p:nvPr/>
            </p:nvSpPr>
            <p:spPr bwMode="auto">
              <a:xfrm>
                <a:off x="3623" y="1478"/>
                <a:ext cx="28" cy="35"/>
              </a:xfrm>
              <a:custGeom>
                <a:avLst/>
                <a:gdLst>
                  <a:gd name="T0" fmla="*/ 43 w 141"/>
                  <a:gd name="T1" fmla="*/ 14 h 179"/>
                  <a:gd name="T2" fmla="*/ 48 w 141"/>
                  <a:gd name="T3" fmla="*/ 22 h 179"/>
                  <a:gd name="T4" fmla="*/ 53 w 141"/>
                  <a:gd name="T5" fmla="*/ 28 h 179"/>
                  <a:gd name="T6" fmla="*/ 57 w 141"/>
                  <a:gd name="T7" fmla="*/ 35 h 179"/>
                  <a:gd name="T8" fmla="*/ 62 w 141"/>
                  <a:gd name="T9" fmla="*/ 41 h 179"/>
                  <a:gd name="T10" fmla="*/ 66 w 141"/>
                  <a:gd name="T11" fmla="*/ 48 h 179"/>
                  <a:gd name="T12" fmla="*/ 70 w 141"/>
                  <a:gd name="T13" fmla="*/ 54 h 179"/>
                  <a:gd name="T14" fmla="*/ 74 w 141"/>
                  <a:gd name="T15" fmla="*/ 60 h 179"/>
                  <a:gd name="T16" fmla="*/ 82 w 141"/>
                  <a:gd name="T17" fmla="*/ 70 h 179"/>
                  <a:gd name="T18" fmla="*/ 85 w 141"/>
                  <a:gd name="T19" fmla="*/ 76 h 179"/>
                  <a:gd name="T20" fmla="*/ 93 w 141"/>
                  <a:gd name="T21" fmla="*/ 86 h 179"/>
                  <a:gd name="T22" fmla="*/ 101 w 141"/>
                  <a:gd name="T23" fmla="*/ 97 h 179"/>
                  <a:gd name="T24" fmla="*/ 106 w 141"/>
                  <a:gd name="T25" fmla="*/ 105 h 179"/>
                  <a:gd name="T26" fmla="*/ 111 w 141"/>
                  <a:gd name="T27" fmla="*/ 111 h 179"/>
                  <a:gd name="T28" fmla="*/ 116 w 141"/>
                  <a:gd name="T29" fmla="*/ 117 h 179"/>
                  <a:gd name="T30" fmla="*/ 121 w 141"/>
                  <a:gd name="T31" fmla="*/ 124 h 179"/>
                  <a:gd name="T32" fmla="*/ 126 w 141"/>
                  <a:gd name="T33" fmla="*/ 131 h 179"/>
                  <a:gd name="T34" fmla="*/ 131 w 141"/>
                  <a:gd name="T35" fmla="*/ 137 h 179"/>
                  <a:gd name="T36" fmla="*/ 137 w 141"/>
                  <a:gd name="T37" fmla="*/ 145 h 179"/>
                  <a:gd name="T38" fmla="*/ 141 w 141"/>
                  <a:gd name="T39" fmla="*/ 157 h 179"/>
                  <a:gd name="T40" fmla="*/ 136 w 141"/>
                  <a:gd name="T41" fmla="*/ 168 h 179"/>
                  <a:gd name="T42" fmla="*/ 128 w 141"/>
                  <a:gd name="T43" fmla="*/ 175 h 179"/>
                  <a:gd name="T44" fmla="*/ 116 w 141"/>
                  <a:gd name="T45" fmla="*/ 179 h 179"/>
                  <a:gd name="T46" fmla="*/ 105 w 141"/>
                  <a:gd name="T47" fmla="*/ 174 h 179"/>
                  <a:gd name="T48" fmla="*/ 99 w 141"/>
                  <a:gd name="T49" fmla="*/ 167 h 179"/>
                  <a:gd name="T50" fmla="*/ 93 w 141"/>
                  <a:gd name="T51" fmla="*/ 159 h 179"/>
                  <a:gd name="T52" fmla="*/ 88 w 141"/>
                  <a:gd name="T53" fmla="*/ 153 h 179"/>
                  <a:gd name="T54" fmla="*/ 83 w 141"/>
                  <a:gd name="T55" fmla="*/ 145 h 179"/>
                  <a:gd name="T56" fmla="*/ 78 w 141"/>
                  <a:gd name="T57" fmla="*/ 139 h 179"/>
                  <a:gd name="T58" fmla="*/ 73 w 141"/>
                  <a:gd name="T59" fmla="*/ 133 h 179"/>
                  <a:gd name="T60" fmla="*/ 68 w 141"/>
                  <a:gd name="T61" fmla="*/ 126 h 179"/>
                  <a:gd name="T62" fmla="*/ 63 w 141"/>
                  <a:gd name="T63" fmla="*/ 119 h 179"/>
                  <a:gd name="T64" fmla="*/ 59 w 141"/>
                  <a:gd name="T65" fmla="*/ 113 h 179"/>
                  <a:gd name="T66" fmla="*/ 53 w 141"/>
                  <a:gd name="T67" fmla="*/ 106 h 179"/>
                  <a:gd name="T68" fmla="*/ 47 w 141"/>
                  <a:gd name="T69" fmla="*/ 97 h 179"/>
                  <a:gd name="T70" fmla="*/ 42 w 141"/>
                  <a:gd name="T71" fmla="*/ 91 h 179"/>
                  <a:gd name="T72" fmla="*/ 38 w 141"/>
                  <a:gd name="T73" fmla="*/ 85 h 179"/>
                  <a:gd name="T74" fmla="*/ 33 w 141"/>
                  <a:gd name="T75" fmla="*/ 79 h 179"/>
                  <a:gd name="T76" fmla="*/ 30 w 141"/>
                  <a:gd name="T77" fmla="*/ 72 h 179"/>
                  <a:gd name="T78" fmla="*/ 25 w 141"/>
                  <a:gd name="T79" fmla="*/ 66 h 179"/>
                  <a:gd name="T80" fmla="*/ 21 w 141"/>
                  <a:gd name="T81" fmla="*/ 59 h 179"/>
                  <a:gd name="T82" fmla="*/ 16 w 141"/>
                  <a:gd name="T83" fmla="*/ 53 h 179"/>
                  <a:gd name="T84" fmla="*/ 11 w 141"/>
                  <a:gd name="T85" fmla="*/ 45 h 179"/>
                  <a:gd name="T86" fmla="*/ 6 w 141"/>
                  <a:gd name="T87" fmla="*/ 38 h 179"/>
                  <a:gd name="T88" fmla="*/ 2 w 141"/>
                  <a:gd name="T89" fmla="*/ 30 h 179"/>
                  <a:gd name="T90" fmla="*/ 0 w 141"/>
                  <a:gd name="T91" fmla="*/ 24 h 179"/>
                  <a:gd name="T92" fmla="*/ 1 w 141"/>
                  <a:gd name="T93" fmla="*/ 15 h 179"/>
                  <a:gd name="T94" fmla="*/ 7 w 141"/>
                  <a:gd name="T95" fmla="*/ 5 h 179"/>
                  <a:gd name="T96" fmla="*/ 18 w 141"/>
                  <a:gd name="T97" fmla="*/ 0 h 179"/>
                  <a:gd name="T98" fmla="*/ 25 w 141"/>
                  <a:gd name="T99" fmla="*/ 0 h 179"/>
                  <a:gd name="T100" fmla="*/ 35 w 141"/>
                  <a:gd name="T101" fmla="*/ 3 h 179"/>
                  <a:gd name="T102" fmla="*/ 39 w 141"/>
                  <a:gd name="T103" fmla="*/ 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1" h="179">
                    <a:moveTo>
                      <a:pt x="41" y="9"/>
                    </a:moveTo>
                    <a:lnTo>
                      <a:pt x="42" y="12"/>
                    </a:lnTo>
                    <a:lnTo>
                      <a:pt x="43" y="14"/>
                    </a:lnTo>
                    <a:lnTo>
                      <a:pt x="44" y="17"/>
                    </a:lnTo>
                    <a:lnTo>
                      <a:pt x="47" y="19"/>
                    </a:lnTo>
                    <a:lnTo>
                      <a:pt x="48" y="22"/>
                    </a:lnTo>
                    <a:lnTo>
                      <a:pt x="49" y="23"/>
                    </a:lnTo>
                    <a:lnTo>
                      <a:pt x="51" y="25"/>
                    </a:lnTo>
                    <a:lnTo>
                      <a:pt x="53" y="28"/>
                    </a:lnTo>
                    <a:lnTo>
                      <a:pt x="54" y="30"/>
                    </a:lnTo>
                    <a:lnTo>
                      <a:pt x="56" y="33"/>
                    </a:lnTo>
                    <a:lnTo>
                      <a:pt x="57" y="35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62" y="41"/>
                    </a:lnTo>
                    <a:lnTo>
                      <a:pt x="63" y="44"/>
                    </a:lnTo>
                    <a:lnTo>
                      <a:pt x="64" y="46"/>
                    </a:lnTo>
                    <a:lnTo>
                      <a:pt x="66" y="48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0" y="54"/>
                    </a:lnTo>
                    <a:lnTo>
                      <a:pt x="72" y="56"/>
                    </a:lnTo>
                    <a:lnTo>
                      <a:pt x="73" y="57"/>
                    </a:lnTo>
                    <a:lnTo>
                      <a:pt x="74" y="60"/>
                    </a:lnTo>
                    <a:lnTo>
                      <a:pt x="75" y="62"/>
                    </a:lnTo>
                    <a:lnTo>
                      <a:pt x="78" y="66"/>
                    </a:lnTo>
                    <a:lnTo>
                      <a:pt x="82" y="70"/>
                    </a:lnTo>
                    <a:lnTo>
                      <a:pt x="83" y="71"/>
                    </a:lnTo>
                    <a:lnTo>
                      <a:pt x="84" y="74"/>
                    </a:lnTo>
                    <a:lnTo>
                      <a:pt x="85" y="76"/>
                    </a:lnTo>
                    <a:lnTo>
                      <a:pt x="88" y="77"/>
                    </a:lnTo>
                    <a:lnTo>
                      <a:pt x="90" y="81"/>
                    </a:lnTo>
                    <a:lnTo>
                      <a:pt x="93" y="86"/>
                    </a:lnTo>
                    <a:lnTo>
                      <a:pt x="95" y="90"/>
                    </a:lnTo>
                    <a:lnTo>
                      <a:pt x="98" y="93"/>
                    </a:lnTo>
                    <a:lnTo>
                      <a:pt x="101" y="97"/>
                    </a:lnTo>
                    <a:lnTo>
                      <a:pt x="104" y="101"/>
                    </a:lnTo>
                    <a:lnTo>
                      <a:pt x="105" y="103"/>
                    </a:lnTo>
                    <a:lnTo>
                      <a:pt x="106" y="105"/>
                    </a:lnTo>
                    <a:lnTo>
                      <a:pt x="108" y="107"/>
                    </a:lnTo>
                    <a:lnTo>
                      <a:pt x="110" y="110"/>
                    </a:lnTo>
                    <a:lnTo>
                      <a:pt x="111" y="111"/>
                    </a:lnTo>
                    <a:lnTo>
                      <a:pt x="113" y="113"/>
                    </a:lnTo>
                    <a:lnTo>
                      <a:pt x="114" y="116"/>
                    </a:lnTo>
                    <a:lnTo>
                      <a:pt x="116" y="117"/>
                    </a:lnTo>
                    <a:lnTo>
                      <a:pt x="118" y="119"/>
                    </a:lnTo>
                    <a:lnTo>
                      <a:pt x="120" y="122"/>
                    </a:lnTo>
                    <a:lnTo>
                      <a:pt x="121" y="124"/>
                    </a:lnTo>
                    <a:lnTo>
                      <a:pt x="123" y="126"/>
                    </a:lnTo>
                    <a:lnTo>
                      <a:pt x="125" y="128"/>
                    </a:lnTo>
                    <a:lnTo>
                      <a:pt x="126" y="131"/>
                    </a:lnTo>
                    <a:lnTo>
                      <a:pt x="128" y="133"/>
                    </a:lnTo>
                    <a:lnTo>
                      <a:pt x="130" y="136"/>
                    </a:lnTo>
                    <a:lnTo>
                      <a:pt x="131" y="137"/>
                    </a:lnTo>
                    <a:lnTo>
                      <a:pt x="134" y="139"/>
                    </a:lnTo>
                    <a:lnTo>
                      <a:pt x="135" y="143"/>
                    </a:lnTo>
                    <a:lnTo>
                      <a:pt x="137" y="145"/>
                    </a:lnTo>
                    <a:lnTo>
                      <a:pt x="139" y="148"/>
                    </a:lnTo>
                    <a:lnTo>
                      <a:pt x="140" y="153"/>
                    </a:lnTo>
                    <a:lnTo>
                      <a:pt x="141" y="157"/>
                    </a:lnTo>
                    <a:lnTo>
                      <a:pt x="140" y="160"/>
                    </a:lnTo>
                    <a:lnTo>
                      <a:pt x="139" y="164"/>
                    </a:lnTo>
                    <a:lnTo>
                      <a:pt x="136" y="168"/>
                    </a:lnTo>
                    <a:lnTo>
                      <a:pt x="134" y="170"/>
                    </a:lnTo>
                    <a:lnTo>
                      <a:pt x="131" y="174"/>
                    </a:lnTo>
                    <a:lnTo>
                      <a:pt x="128" y="175"/>
                    </a:lnTo>
                    <a:lnTo>
                      <a:pt x="124" y="178"/>
                    </a:lnTo>
                    <a:lnTo>
                      <a:pt x="120" y="178"/>
                    </a:lnTo>
                    <a:lnTo>
                      <a:pt x="116" y="179"/>
                    </a:lnTo>
                    <a:lnTo>
                      <a:pt x="113" y="178"/>
                    </a:lnTo>
                    <a:lnTo>
                      <a:pt x="109" y="176"/>
                    </a:lnTo>
                    <a:lnTo>
                      <a:pt x="105" y="174"/>
                    </a:lnTo>
                    <a:lnTo>
                      <a:pt x="103" y="171"/>
                    </a:lnTo>
                    <a:lnTo>
                      <a:pt x="101" y="169"/>
                    </a:lnTo>
                    <a:lnTo>
                      <a:pt x="99" y="167"/>
                    </a:lnTo>
                    <a:lnTo>
                      <a:pt x="97" y="164"/>
                    </a:lnTo>
                    <a:lnTo>
                      <a:pt x="95" y="162"/>
                    </a:lnTo>
                    <a:lnTo>
                      <a:pt x="93" y="159"/>
                    </a:lnTo>
                    <a:lnTo>
                      <a:pt x="92" y="157"/>
                    </a:lnTo>
                    <a:lnTo>
                      <a:pt x="90" y="154"/>
                    </a:lnTo>
                    <a:lnTo>
                      <a:pt x="88" y="153"/>
                    </a:lnTo>
                    <a:lnTo>
                      <a:pt x="87" y="150"/>
                    </a:lnTo>
                    <a:lnTo>
                      <a:pt x="84" y="148"/>
                    </a:lnTo>
                    <a:lnTo>
                      <a:pt x="83" y="145"/>
                    </a:lnTo>
                    <a:lnTo>
                      <a:pt x="82" y="143"/>
                    </a:lnTo>
                    <a:lnTo>
                      <a:pt x="79" y="140"/>
                    </a:lnTo>
                    <a:lnTo>
                      <a:pt x="78" y="139"/>
                    </a:lnTo>
                    <a:lnTo>
                      <a:pt x="77" y="137"/>
                    </a:lnTo>
                    <a:lnTo>
                      <a:pt x="75" y="134"/>
                    </a:lnTo>
                    <a:lnTo>
                      <a:pt x="73" y="133"/>
                    </a:lnTo>
                    <a:lnTo>
                      <a:pt x="72" y="131"/>
                    </a:lnTo>
                    <a:lnTo>
                      <a:pt x="70" y="128"/>
                    </a:lnTo>
                    <a:lnTo>
                      <a:pt x="68" y="126"/>
                    </a:lnTo>
                    <a:lnTo>
                      <a:pt x="67" y="123"/>
                    </a:lnTo>
                    <a:lnTo>
                      <a:pt x="66" y="122"/>
                    </a:lnTo>
                    <a:lnTo>
                      <a:pt x="63" y="119"/>
                    </a:lnTo>
                    <a:lnTo>
                      <a:pt x="63" y="118"/>
                    </a:lnTo>
                    <a:lnTo>
                      <a:pt x="61" y="116"/>
                    </a:lnTo>
                    <a:lnTo>
                      <a:pt x="59" y="113"/>
                    </a:lnTo>
                    <a:lnTo>
                      <a:pt x="58" y="112"/>
                    </a:lnTo>
                    <a:lnTo>
                      <a:pt x="56" y="110"/>
                    </a:lnTo>
                    <a:lnTo>
                      <a:pt x="53" y="106"/>
                    </a:lnTo>
                    <a:lnTo>
                      <a:pt x="51" y="102"/>
                    </a:lnTo>
                    <a:lnTo>
                      <a:pt x="49" y="100"/>
                    </a:lnTo>
                    <a:lnTo>
                      <a:pt x="47" y="97"/>
                    </a:lnTo>
                    <a:lnTo>
                      <a:pt x="46" y="95"/>
                    </a:lnTo>
                    <a:lnTo>
                      <a:pt x="44" y="93"/>
                    </a:lnTo>
                    <a:lnTo>
                      <a:pt x="42" y="91"/>
                    </a:lnTo>
                    <a:lnTo>
                      <a:pt x="42" y="90"/>
                    </a:lnTo>
                    <a:lnTo>
                      <a:pt x="39" y="87"/>
                    </a:lnTo>
                    <a:lnTo>
                      <a:pt x="38" y="85"/>
                    </a:lnTo>
                    <a:lnTo>
                      <a:pt x="37" y="84"/>
                    </a:lnTo>
                    <a:lnTo>
                      <a:pt x="36" y="81"/>
                    </a:lnTo>
                    <a:lnTo>
                      <a:pt x="33" y="79"/>
                    </a:lnTo>
                    <a:lnTo>
                      <a:pt x="32" y="77"/>
                    </a:lnTo>
                    <a:lnTo>
                      <a:pt x="31" y="75"/>
                    </a:lnTo>
                    <a:lnTo>
                      <a:pt x="30" y="72"/>
                    </a:lnTo>
                    <a:lnTo>
                      <a:pt x="28" y="70"/>
                    </a:lnTo>
                    <a:lnTo>
                      <a:pt x="27" y="69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8" y="57"/>
                    </a:lnTo>
                    <a:lnTo>
                      <a:pt x="17" y="55"/>
                    </a:lnTo>
                    <a:lnTo>
                      <a:pt x="16" y="53"/>
                    </a:lnTo>
                    <a:lnTo>
                      <a:pt x="15" y="50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0" y="43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2"/>
              <p:cNvSpPr>
                <a:spLocks/>
              </p:cNvSpPr>
              <p:nvPr/>
            </p:nvSpPr>
            <p:spPr bwMode="auto">
              <a:xfrm>
                <a:off x="3637" y="1491"/>
                <a:ext cx="67" cy="68"/>
              </a:xfrm>
              <a:custGeom>
                <a:avLst/>
                <a:gdLst>
                  <a:gd name="T0" fmla="*/ 147 w 336"/>
                  <a:gd name="T1" fmla="*/ 5 h 340"/>
                  <a:gd name="T2" fmla="*/ 178 w 336"/>
                  <a:gd name="T3" fmla="*/ 0 h 340"/>
                  <a:gd name="T4" fmla="*/ 209 w 336"/>
                  <a:gd name="T5" fmla="*/ 1 h 340"/>
                  <a:gd name="T6" fmla="*/ 238 w 336"/>
                  <a:gd name="T7" fmla="*/ 9 h 340"/>
                  <a:gd name="T8" fmla="*/ 264 w 336"/>
                  <a:gd name="T9" fmla="*/ 22 h 340"/>
                  <a:gd name="T10" fmla="*/ 287 w 336"/>
                  <a:gd name="T11" fmla="*/ 42 h 340"/>
                  <a:gd name="T12" fmla="*/ 307 w 336"/>
                  <a:gd name="T13" fmla="*/ 68 h 340"/>
                  <a:gd name="T14" fmla="*/ 323 w 336"/>
                  <a:gd name="T15" fmla="*/ 102 h 340"/>
                  <a:gd name="T16" fmla="*/ 333 w 336"/>
                  <a:gd name="T17" fmla="*/ 135 h 340"/>
                  <a:gd name="T18" fmla="*/ 335 w 336"/>
                  <a:gd name="T19" fmla="*/ 169 h 340"/>
                  <a:gd name="T20" fmla="*/ 331 w 336"/>
                  <a:gd name="T21" fmla="*/ 202 h 340"/>
                  <a:gd name="T22" fmla="*/ 320 w 336"/>
                  <a:gd name="T23" fmla="*/ 233 h 340"/>
                  <a:gd name="T24" fmla="*/ 304 w 336"/>
                  <a:gd name="T25" fmla="*/ 262 h 340"/>
                  <a:gd name="T26" fmla="*/ 280 w 336"/>
                  <a:gd name="T27" fmla="*/ 289 h 340"/>
                  <a:gd name="T28" fmla="*/ 250 w 336"/>
                  <a:gd name="T29" fmla="*/ 310 h 340"/>
                  <a:gd name="T30" fmla="*/ 218 w 336"/>
                  <a:gd name="T31" fmla="*/ 326 h 340"/>
                  <a:gd name="T32" fmla="*/ 184 w 336"/>
                  <a:gd name="T33" fmla="*/ 336 h 340"/>
                  <a:gd name="T34" fmla="*/ 150 w 336"/>
                  <a:gd name="T35" fmla="*/ 340 h 340"/>
                  <a:gd name="T36" fmla="*/ 115 w 336"/>
                  <a:gd name="T37" fmla="*/ 336 h 340"/>
                  <a:gd name="T38" fmla="*/ 82 w 336"/>
                  <a:gd name="T39" fmla="*/ 326 h 340"/>
                  <a:gd name="T40" fmla="*/ 52 w 336"/>
                  <a:gd name="T41" fmla="*/ 309 h 340"/>
                  <a:gd name="T42" fmla="*/ 28 w 336"/>
                  <a:gd name="T43" fmla="*/ 284 h 340"/>
                  <a:gd name="T44" fmla="*/ 12 w 336"/>
                  <a:gd name="T45" fmla="*/ 255 h 340"/>
                  <a:gd name="T46" fmla="*/ 2 w 336"/>
                  <a:gd name="T47" fmla="*/ 226 h 340"/>
                  <a:gd name="T48" fmla="*/ 0 w 336"/>
                  <a:gd name="T49" fmla="*/ 193 h 340"/>
                  <a:gd name="T50" fmla="*/ 2 w 336"/>
                  <a:gd name="T51" fmla="*/ 160 h 340"/>
                  <a:gd name="T52" fmla="*/ 11 w 336"/>
                  <a:gd name="T53" fmla="*/ 127 h 340"/>
                  <a:gd name="T54" fmla="*/ 25 w 336"/>
                  <a:gd name="T55" fmla="*/ 96 h 340"/>
                  <a:gd name="T56" fmla="*/ 41 w 336"/>
                  <a:gd name="T57" fmla="*/ 73 h 340"/>
                  <a:gd name="T58" fmla="*/ 70 w 336"/>
                  <a:gd name="T59" fmla="*/ 82 h 340"/>
                  <a:gd name="T60" fmla="*/ 64 w 336"/>
                  <a:gd name="T61" fmla="*/ 110 h 340"/>
                  <a:gd name="T62" fmla="*/ 53 w 336"/>
                  <a:gd name="T63" fmla="*/ 133 h 340"/>
                  <a:gd name="T64" fmla="*/ 46 w 336"/>
                  <a:gd name="T65" fmla="*/ 158 h 340"/>
                  <a:gd name="T66" fmla="*/ 44 w 336"/>
                  <a:gd name="T67" fmla="*/ 184 h 340"/>
                  <a:gd name="T68" fmla="*/ 47 w 336"/>
                  <a:gd name="T69" fmla="*/ 208 h 340"/>
                  <a:gd name="T70" fmla="*/ 53 w 336"/>
                  <a:gd name="T71" fmla="*/ 231 h 340"/>
                  <a:gd name="T72" fmla="*/ 67 w 336"/>
                  <a:gd name="T73" fmla="*/ 253 h 340"/>
                  <a:gd name="T74" fmla="*/ 84 w 336"/>
                  <a:gd name="T75" fmla="*/ 271 h 340"/>
                  <a:gd name="T76" fmla="*/ 105 w 336"/>
                  <a:gd name="T77" fmla="*/ 286 h 340"/>
                  <a:gd name="T78" fmla="*/ 129 w 336"/>
                  <a:gd name="T79" fmla="*/ 294 h 340"/>
                  <a:gd name="T80" fmla="*/ 153 w 336"/>
                  <a:gd name="T81" fmla="*/ 296 h 340"/>
                  <a:gd name="T82" fmla="*/ 177 w 336"/>
                  <a:gd name="T83" fmla="*/ 294 h 340"/>
                  <a:gd name="T84" fmla="*/ 202 w 336"/>
                  <a:gd name="T85" fmla="*/ 286 h 340"/>
                  <a:gd name="T86" fmla="*/ 225 w 336"/>
                  <a:gd name="T87" fmla="*/ 274 h 340"/>
                  <a:gd name="T88" fmla="*/ 248 w 336"/>
                  <a:gd name="T89" fmla="*/ 257 h 340"/>
                  <a:gd name="T90" fmla="*/ 268 w 336"/>
                  <a:gd name="T91" fmla="*/ 238 h 340"/>
                  <a:gd name="T92" fmla="*/ 282 w 336"/>
                  <a:gd name="T93" fmla="*/ 217 h 340"/>
                  <a:gd name="T94" fmla="*/ 291 w 336"/>
                  <a:gd name="T95" fmla="*/ 196 h 340"/>
                  <a:gd name="T96" fmla="*/ 296 w 336"/>
                  <a:gd name="T97" fmla="*/ 174 h 340"/>
                  <a:gd name="T98" fmla="*/ 294 w 336"/>
                  <a:gd name="T99" fmla="*/ 149 h 340"/>
                  <a:gd name="T100" fmla="*/ 287 w 336"/>
                  <a:gd name="T101" fmla="*/ 125 h 340"/>
                  <a:gd name="T102" fmla="*/ 276 w 336"/>
                  <a:gd name="T103" fmla="*/ 101 h 340"/>
                  <a:gd name="T104" fmla="*/ 261 w 336"/>
                  <a:gd name="T105" fmla="*/ 79 h 340"/>
                  <a:gd name="T106" fmla="*/ 240 w 336"/>
                  <a:gd name="T107" fmla="*/ 61 h 340"/>
                  <a:gd name="T108" fmla="*/ 220 w 336"/>
                  <a:gd name="T109" fmla="*/ 50 h 340"/>
                  <a:gd name="T110" fmla="*/ 198 w 336"/>
                  <a:gd name="T111" fmla="*/ 45 h 340"/>
                  <a:gd name="T112" fmla="*/ 176 w 336"/>
                  <a:gd name="T113" fmla="*/ 44 h 340"/>
                  <a:gd name="T114" fmla="*/ 151 w 336"/>
                  <a:gd name="T115" fmla="*/ 47 h 340"/>
                  <a:gd name="T116" fmla="*/ 127 w 336"/>
                  <a:gd name="T117" fmla="*/ 55 h 340"/>
                  <a:gd name="T118" fmla="*/ 106 w 336"/>
                  <a:gd name="T119" fmla="*/ 39 h 340"/>
                  <a:gd name="T120" fmla="*/ 114 w 336"/>
                  <a:gd name="T121" fmla="*/ 1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6" h="340">
                    <a:moveTo>
                      <a:pt x="119" y="14"/>
                    </a:moveTo>
                    <a:lnTo>
                      <a:pt x="122" y="13"/>
                    </a:lnTo>
                    <a:lnTo>
                      <a:pt x="125" y="11"/>
                    </a:lnTo>
                    <a:lnTo>
                      <a:pt x="129" y="10"/>
                    </a:lnTo>
                    <a:lnTo>
                      <a:pt x="132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4" y="6"/>
                    </a:lnTo>
                    <a:lnTo>
                      <a:pt x="147" y="5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7" y="3"/>
                    </a:lnTo>
                    <a:lnTo>
                      <a:pt x="161" y="3"/>
                    </a:lnTo>
                    <a:lnTo>
                      <a:pt x="165" y="1"/>
                    </a:lnTo>
                    <a:lnTo>
                      <a:pt x="167" y="1"/>
                    </a:lnTo>
                    <a:lnTo>
                      <a:pt x="171" y="0"/>
                    </a:lnTo>
                    <a:lnTo>
                      <a:pt x="175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4" y="0"/>
                    </a:lnTo>
                    <a:lnTo>
                      <a:pt x="188" y="0"/>
                    </a:lnTo>
                    <a:lnTo>
                      <a:pt x="192" y="0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202" y="1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2" y="3"/>
                    </a:lnTo>
                    <a:lnTo>
                      <a:pt x="215" y="4"/>
                    </a:lnTo>
                    <a:lnTo>
                      <a:pt x="219" y="4"/>
                    </a:lnTo>
                    <a:lnTo>
                      <a:pt x="222" y="5"/>
                    </a:lnTo>
                    <a:lnTo>
                      <a:pt x="225" y="5"/>
                    </a:lnTo>
                    <a:lnTo>
                      <a:pt x="229" y="6"/>
                    </a:lnTo>
                    <a:lnTo>
                      <a:pt x="232" y="8"/>
                    </a:lnTo>
                    <a:lnTo>
                      <a:pt x="234" y="9"/>
                    </a:lnTo>
                    <a:lnTo>
                      <a:pt x="238" y="9"/>
                    </a:lnTo>
                    <a:lnTo>
                      <a:pt x="242" y="11"/>
                    </a:lnTo>
                    <a:lnTo>
                      <a:pt x="244" y="11"/>
                    </a:lnTo>
                    <a:lnTo>
                      <a:pt x="246" y="13"/>
                    </a:lnTo>
                    <a:lnTo>
                      <a:pt x="250" y="15"/>
                    </a:lnTo>
                    <a:lnTo>
                      <a:pt x="253" y="16"/>
                    </a:lnTo>
                    <a:lnTo>
                      <a:pt x="255" y="18"/>
                    </a:lnTo>
                    <a:lnTo>
                      <a:pt x="259" y="19"/>
                    </a:lnTo>
                    <a:lnTo>
                      <a:pt x="261" y="21"/>
                    </a:lnTo>
                    <a:lnTo>
                      <a:pt x="264" y="22"/>
                    </a:lnTo>
                    <a:lnTo>
                      <a:pt x="266" y="25"/>
                    </a:lnTo>
                    <a:lnTo>
                      <a:pt x="270" y="26"/>
                    </a:lnTo>
                    <a:lnTo>
                      <a:pt x="273" y="29"/>
                    </a:lnTo>
                    <a:lnTo>
                      <a:pt x="275" y="31"/>
                    </a:lnTo>
                    <a:lnTo>
                      <a:pt x="278" y="34"/>
                    </a:lnTo>
                    <a:lnTo>
                      <a:pt x="280" y="35"/>
                    </a:lnTo>
                    <a:lnTo>
                      <a:pt x="282" y="37"/>
                    </a:lnTo>
                    <a:lnTo>
                      <a:pt x="285" y="40"/>
                    </a:lnTo>
                    <a:lnTo>
                      <a:pt x="287" y="42"/>
                    </a:lnTo>
                    <a:lnTo>
                      <a:pt x="290" y="46"/>
                    </a:lnTo>
                    <a:lnTo>
                      <a:pt x="292" y="48"/>
                    </a:lnTo>
                    <a:lnTo>
                      <a:pt x="295" y="51"/>
                    </a:lnTo>
                    <a:lnTo>
                      <a:pt x="297" y="53"/>
                    </a:lnTo>
                    <a:lnTo>
                      <a:pt x="299" y="56"/>
                    </a:lnTo>
                    <a:lnTo>
                      <a:pt x="301" y="60"/>
                    </a:lnTo>
                    <a:lnTo>
                      <a:pt x="304" y="62"/>
                    </a:lnTo>
                    <a:lnTo>
                      <a:pt x="306" y="66"/>
                    </a:lnTo>
                    <a:lnTo>
                      <a:pt x="307" y="68"/>
                    </a:lnTo>
                    <a:lnTo>
                      <a:pt x="310" y="72"/>
                    </a:lnTo>
                    <a:lnTo>
                      <a:pt x="312" y="76"/>
                    </a:lnTo>
                    <a:lnTo>
                      <a:pt x="313" y="79"/>
                    </a:lnTo>
                    <a:lnTo>
                      <a:pt x="315" y="83"/>
                    </a:lnTo>
                    <a:lnTo>
                      <a:pt x="317" y="87"/>
                    </a:lnTo>
                    <a:lnTo>
                      <a:pt x="318" y="91"/>
                    </a:lnTo>
                    <a:lnTo>
                      <a:pt x="320" y="94"/>
                    </a:lnTo>
                    <a:lnTo>
                      <a:pt x="322" y="98"/>
                    </a:lnTo>
                    <a:lnTo>
                      <a:pt x="323" y="102"/>
                    </a:lnTo>
                    <a:lnTo>
                      <a:pt x="325" y="105"/>
                    </a:lnTo>
                    <a:lnTo>
                      <a:pt x="326" y="108"/>
                    </a:lnTo>
                    <a:lnTo>
                      <a:pt x="327" y="113"/>
                    </a:lnTo>
                    <a:lnTo>
                      <a:pt x="328" y="115"/>
                    </a:lnTo>
                    <a:lnTo>
                      <a:pt x="330" y="120"/>
                    </a:lnTo>
                    <a:lnTo>
                      <a:pt x="330" y="124"/>
                    </a:lnTo>
                    <a:lnTo>
                      <a:pt x="331" y="128"/>
                    </a:lnTo>
                    <a:lnTo>
                      <a:pt x="332" y="131"/>
                    </a:lnTo>
                    <a:lnTo>
                      <a:pt x="333" y="135"/>
                    </a:lnTo>
                    <a:lnTo>
                      <a:pt x="333" y="139"/>
                    </a:lnTo>
                    <a:lnTo>
                      <a:pt x="333" y="143"/>
                    </a:lnTo>
                    <a:lnTo>
                      <a:pt x="333" y="146"/>
                    </a:lnTo>
                    <a:lnTo>
                      <a:pt x="335" y="150"/>
                    </a:lnTo>
                    <a:lnTo>
                      <a:pt x="335" y="154"/>
                    </a:lnTo>
                    <a:lnTo>
                      <a:pt x="335" y="158"/>
                    </a:lnTo>
                    <a:lnTo>
                      <a:pt x="335" y="161"/>
                    </a:lnTo>
                    <a:lnTo>
                      <a:pt x="336" y="165"/>
                    </a:lnTo>
                    <a:lnTo>
                      <a:pt x="335" y="169"/>
                    </a:lnTo>
                    <a:lnTo>
                      <a:pt x="335" y="172"/>
                    </a:lnTo>
                    <a:lnTo>
                      <a:pt x="335" y="176"/>
                    </a:lnTo>
                    <a:lnTo>
                      <a:pt x="335" y="180"/>
                    </a:lnTo>
                    <a:lnTo>
                      <a:pt x="335" y="184"/>
                    </a:lnTo>
                    <a:lnTo>
                      <a:pt x="333" y="187"/>
                    </a:lnTo>
                    <a:lnTo>
                      <a:pt x="333" y="191"/>
                    </a:lnTo>
                    <a:lnTo>
                      <a:pt x="333" y="195"/>
                    </a:lnTo>
                    <a:lnTo>
                      <a:pt x="332" y="198"/>
                    </a:lnTo>
                    <a:lnTo>
                      <a:pt x="331" y="202"/>
                    </a:lnTo>
                    <a:lnTo>
                      <a:pt x="330" y="205"/>
                    </a:lnTo>
                    <a:lnTo>
                      <a:pt x="330" y="208"/>
                    </a:lnTo>
                    <a:lnTo>
                      <a:pt x="328" y="212"/>
                    </a:lnTo>
                    <a:lnTo>
                      <a:pt x="327" y="216"/>
                    </a:lnTo>
                    <a:lnTo>
                      <a:pt x="326" y="219"/>
                    </a:lnTo>
                    <a:lnTo>
                      <a:pt x="325" y="223"/>
                    </a:lnTo>
                    <a:lnTo>
                      <a:pt x="323" y="226"/>
                    </a:lnTo>
                    <a:lnTo>
                      <a:pt x="322" y="229"/>
                    </a:lnTo>
                    <a:lnTo>
                      <a:pt x="320" y="233"/>
                    </a:lnTo>
                    <a:lnTo>
                      <a:pt x="320" y="237"/>
                    </a:lnTo>
                    <a:lnTo>
                      <a:pt x="317" y="239"/>
                    </a:lnTo>
                    <a:lnTo>
                      <a:pt x="316" y="243"/>
                    </a:lnTo>
                    <a:lnTo>
                      <a:pt x="313" y="247"/>
                    </a:lnTo>
                    <a:lnTo>
                      <a:pt x="312" y="249"/>
                    </a:lnTo>
                    <a:lnTo>
                      <a:pt x="310" y="253"/>
                    </a:lnTo>
                    <a:lnTo>
                      <a:pt x="307" y="255"/>
                    </a:lnTo>
                    <a:lnTo>
                      <a:pt x="306" y="259"/>
                    </a:lnTo>
                    <a:lnTo>
                      <a:pt x="304" y="262"/>
                    </a:lnTo>
                    <a:lnTo>
                      <a:pt x="301" y="265"/>
                    </a:lnTo>
                    <a:lnTo>
                      <a:pt x="299" y="268"/>
                    </a:lnTo>
                    <a:lnTo>
                      <a:pt x="296" y="271"/>
                    </a:lnTo>
                    <a:lnTo>
                      <a:pt x="294" y="274"/>
                    </a:lnTo>
                    <a:lnTo>
                      <a:pt x="291" y="276"/>
                    </a:lnTo>
                    <a:lnTo>
                      <a:pt x="289" y="280"/>
                    </a:lnTo>
                    <a:lnTo>
                      <a:pt x="285" y="283"/>
                    </a:lnTo>
                    <a:lnTo>
                      <a:pt x="282" y="285"/>
                    </a:lnTo>
                    <a:lnTo>
                      <a:pt x="280" y="289"/>
                    </a:lnTo>
                    <a:lnTo>
                      <a:pt x="276" y="291"/>
                    </a:lnTo>
                    <a:lnTo>
                      <a:pt x="274" y="294"/>
                    </a:lnTo>
                    <a:lnTo>
                      <a:pt x="271" y="296"/>
                    </a:lnTo>
                    <a:lnTo>
                      <a:pt x="268" y="299"/>
                    </a:lnTo>
                    <a:lnTo>
                      <a:pt x="264" y="301"/>
                    </a:lnTo>
                    <a:lnTo>
                      <a:pt x="261" y="304"/>
                    </a:lnTo>
                    <a:lnTo>
                      <a:pt x="258" y="306"/>
                    </a:lnTo>
                    <a:lnTo>
                      <a:pt x="254" y="307"/>
                    </a:lnTo>
                    <a:lnTo>
                      <a:pt x="250" y="310"/>
                    </a:lnTo>
                    <a:lnTo>
                      <a:pt x="248" y="312"/>
                    </a:lnTo>
                    <a:lnTo>
                      <a:pt x="244" y="314"/>
                    </a:lnTo>
                    <a:lnTo>
                      <a:pt x="240" y="315"/>
                    </a:lnTo>
                    <a:lnTo>
                      <a:pt x="237" y="317"/>
                    </a:lnTo>
                    <a:lnTo>
                      <a:pt x="233" y="319"/>
                    </a:lnTo>
                    <a:lnTo>
                      <a:pt x="229" y="321"/>
                    </a:lnTo>
                    <a:lnTo>
                      <a:pt x="225" y="322"/>
                    </a:lnTo>
                    <a:lnTo>
                      <a:pt x="222" y="324"/>
                    </a:lnTo>
                    <a:lnTo>
                      <a:pt x="218" y="326"/>
                    </a:lnTo>
                    <a:lnTo>
                      <a:pt x="215" y="327"/>
                    </a:lnTo>
                    <a:lnTo>
                      <a:pt x="211" y="328"/>
                    </a:lnTo>
                    <a:lnTo>
                      <a:pt x="207" y="330"/>
                    </a:lnTo>
                    <a:lnTo>
                      <a:pt x="203" y="331"/>
                    </a:lnTo>
                    <a:lnTo>
                      <a:pt x="199" y="332"/>
                    </a:lnTo>
                    <a:lnTo>
                      <a:pt x="196" y="332"/>
                    </a:lnTo>
                    <a:lnTo>
                      <a:pt x="192" y="333"/>
                    </a:lnTo>
                    <a:lnTo>
                      <a:pt x="188" y="335"/>
                    </a:lnTo>
                    <a:lnTo>
                      <a:pt x="184" y="336"/>
                    </a:lnTo>
                    <a:lnTo>
                      <a:pt x="181" y="336"/>
                    </a:lnTo>
                    <a:lnTo>
                      <a:pt x="177" y="337"/>
                    </a:lnTo>
                    <a:lnTo>
                      <a:pt x="172" y="337"/>
                    </a:lnTo>
                    <a:lnTo>
                      <a:pt x="170" y="338"/>
                    </a:lnTo>
                    <a:lnTo>
                      <a:pt x="165" y="338"/>
                    </a:lnTo>
                    <a:lnTo>
                      <a:pt x="161" y="340"/>
                    </a:lnTo>
                    <a:lnTo>
                      <a:pt x="157" y="340"/>
                    </a:lnTo>
                    <a:lnTo>
                      <a:pt x="153" y="340"/>
                    </a:lnTo>
                    <a:lnTo>
                      <a:pt x="150" y="340"/>
                    </a:lnTo>
                    <a:lnTo>
                      <a:pt x="146" y="340"/>
                    </a:lnTo>
                    <a:lnTo>
                      <a:pt x="141" y="340"/>
                    </a:lnTo>
                    <a:lnTo>
                      <a:pt x="139" y="340"/>
                    </a:lnTo>
                    <a:lnTo>
                      <a:pt x="134" y="340"/>
                    </a:lnTo>
                    <a:lnTo>
                      <a:pt x="130" y="338"/>
                    </a:lnTo>
                    <a:lnTo>
                      <a:pt x="126" y="338"/>
                    </a:lnTo>
                    <a:lnTo>
                      <a:pt x="122" y="338"/>
                    </a:lnTo>
                    <a:lnTo>
                      <a:pt x="119" y="337"/>
                    </a:lnTo>
                    <a:lnTo>
                      <a:pt x="115" y="336"/>
                    </a:lnTo>
                    <a:lnTo>
                      <a:pt x="111" y="336"/>
                    </a:lnTo>
                    <a:lnTo>
                      <a:pt x="108" y="335"/>
                    </a:lnTo>
                    <a:lnTo>
                      <a:pt x="104" y="333"/>
                    </a:lnTo>
                    <a:lnTo>
                      <a:pt x="100" y="332"/>
                    </a:lnTo>
                    <a:lnTo>
                      <a:pt x="96" y="332"/>
                    </a:lnTo>
                    <a:lnTo>
                      <a:pt x="93" y="331"/>
                    </a:lnTo>
                    <a:lnTo>
                      <a:pt x="89" y="330"/>
                    </a:lnTo>
                    <a:lnTo>
                      <a:pt x="85" y="328"/>
                    </a:lnTo>
                    <a:lnTo>
                      <a:pt x="82" y="326"/>
                    </a:lnTo>
                    <a:lnTo>
                      <a:pt x="79" y="325"/>
                    </a:lnTo>
                    <a:lnTo>
                      <a:pt x="75" y="324"/>
                    </a:lnTo>
                    <a:lnTo>
                      <a:pt x="72" y="321"/>
                    </a:lnTo>
                    <a:lnTo>
                      <a:pt x="68" y="320"/>
                    </a:lnTo>
                    <a:lnTo>
                      <a:pt x="65" y="317"/>
                    </a:lnTo>
                    <a:lnTo>
                      <a:pt x="62" y="315"/>
                    </a:lnTo>
                    <a:lnTo>
                      <a:pt x="58" y="314"/>
                    </a:lnTo>
                    <a:lnTo>
                      <a:pt x="56" y="311"/>
                    </a:lnTo>
                    <a:lnTo>
                      <a:pt x="52" y="309"/>
                    </a:lnTo>
                    <a:lnTo>
                      <a:pt x="49" y="306"/>
                    </a:lnTo>
                    <a:lnTo>
                      <a:pt x="46" y="304"/>
                    </a:lnTo>
                    <a:lnTo>
                      <a:pt x="43" y="301"/>
                    </a:lnTo>
                    <a:lnTo>
                      <a:pt x="41" y="299"/>
                    </a:lnTo>
                    <a:lnTo>
                      <a:pt x="38" y="295"/>
                    </a:lnTo>
                    <a:lnTo>
                      <a:pt x="36" y="293"/>
                    </a:lnTo>
                    <a:lnTo>
                      <a:pt x="33" y="290"/>
                    </a:lnTo>
                    <a:lnTo>
                      <a:pt x="31" y="288"/>
                    </a:lnTo>
                    <a:lnTo>
                      <a:pt x="28" y="284"/>
                    </a:lnTo>
                    <a:lnTo>
                      <a:pt x="26" y="281"/>
                    </a:lnTo>
                    <a:lnTo>
                      <a:pt x="25" y="278"/>
                    </a:lnTo>
                    <a:lnTo>
                      <a:pt x="22" y="275"/>
                    </a:lnTo>
                    <a:lnTo>
                      <a:pt x="20" y="271"/>
                    </a:lnTo>
                    <a:lnTo>
                      <a:pt x="18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3" y="259"/>
                    </a:lnTo>
                    <a:lnTo>
                      <a:pt x="12" y="255"/>
                    </a:lnTo>
                    <a:lnTo>
                      <a:pt x="11" y="253"/>
                    </a:lnTo>
                    <a:lnTo>
                      <a:pt x="10" y="249"/>
                    </a:lnTo>
                    <a:lnTo>
                      <a:pt x="8" y="245"/>
                    </a:lnTo>
                    <a:lnTo>
                      <a:pt x="7" y="243"/>
                    </a:lnTo>
                    <a:lnTo>
                      <a:pt x="6" y="239"/>
                    </a:lnTo>
                    <a:lnTo>
                      <a:pt x="5" y="236"/>
                    </a:lnTo>
                    <a:lnTo>
                      <a:pt x="3" y="232"/>
                    </a:lnTo>
                    <a:lnTo>
                      <a:pt x="3" y="229"/>
                    </a:lnTo>
                    <a:lnTo>
                      <a:pt x="2" y="226"/>
                    </a:lnTo>
                    <a:lnTo>
                      <a:pt x="2" y="222"/>
                    </a:lnTo>
                    <a:lnTo>
                      <a:pt x="1" y="218"/>
                    </a:lnTo>
                    <a:lnTo>
                      <a:pt x="1" y="214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1" y="170"/>
                    </a:lnTo>
                    <a:lnTo>
                      <a:pt x="1" y="166"/>
                    </a:lnTo>
                    <a:lnTo>
                      <a:pt x="2" y="164"/>
                    </a:lnTo>
                    <a:lnTo>
                      <a:pt x="2" y="160"/>
                    </a:lnTo>
                    <a:lnTo>
                      <a:pt x="3" y="156"/>
                    </a:lnTo>
                    <a:lnTo>
                      <a:pt x="3" y="153"/>
                    </a:lnTo>
                    <a:lnTo>
                      <a:pt x="5" y="149"/>
                    </a:lnTo>
                    <a:lnTo>
                      <a:pt x="5" y="145"/>
                    </a:lnTo>
                    <a:lnTo>
                      <a:pt x="6" y="141"/>
                    </a:lnTo>
                    <a:lnTo>
                      <a:pt x="7" y="138"/>
                    </a:lnTo>
                    <a:lnTo>
                      <a:pt x="8" y="134"/>
                    </a:lnTo>
                    <a:lnTo>
                      <a:pt x="10" y="130"/>
                    </a:lnTo>
                    <a:lnTo>
                      <a:pt x="11" y="127"/>
                    </a:lnTo>
                    <a:lnTo>
                      <a:pt x="12" y="123"/>
                    </a:lnTo>
                    <a:lnTo>
                      <a:pt x="13" y="120"/>
                    </a:lnTo>
                    <a:lnTo>
                      <a:pt x="15" y="117"/>
                    </a:lnTo>
                    <a:lnTo>
                      <a:pt x="16" y="113"/>
                    </a:lnTo>
                    <a:lnTo>
                      <a:pt x="17" y="109"/>
                    </a:lnTo>
                    <a:lnTo>
                      <a:pt x="20" y="105"/>
                    </a:lnTo>
                    <a:lnTo>
                      <a:pt x="21" y="103"/>
                    </a:lnTo>
                    <a:lnTo>
                      <a:pt x="22" y="99"/>
                    </a:lnTo>
                    <a:lnTo>
                      <a:pt x="25" y="96"/>
                    </a:lnTo>
                    <a:lnTo>
                      <a:pt x="26" y="93"/>
                    </a:lnTo>
                    <a:lnTo>
                      <a:pt x="28" y="89"/>
                    </a:lnTo>
                    <a:lnTo>
                      <a:pt x="31" y="86"/>
                    </a:lnTo>
                    <a:lnTo>
                      <a:pt x="32" y="83"/>
                    </a:lnTo>
                    <a:lnTo>
                      <a:pt x="34" y="81"/>
                    </a:lnTo>
                    <a:lnTo>
                      <a:pt x="36" y="78"/>
                    </a:lnTo>
                    <a:lnTo>
                      <a:pt x="37" y="77"/>
                    </a:lnTo>
                    <a:lnTo>
                      <a:pt x="38" y="74"/>
                    </a:lnTo>
                    <a:lnTo>
                      <a:pt x="41" y="73"/>
                    </a:lnTo>
                    <a:lnTo>
                      <a:pt x="44" y="72"/>
                    </a:lnTo>
                    <a:lnTo>
                      <a:pt x="48" y="71"/>
                    </a:lnTo>
                    <a:lnTo>
                      <a:pt x="52" y="71"/>
                    </a:lnTo>
                    <a:lnTo>
                      <a:pt x="56" y="72"/>
                    </a:lnTo>
                    <a:lnTo>
                      <a:pt x="59" y="72"/>
                    </a:lnTo>
                    <a:lnTo>
                      <a:pt x="63" y="74"/>
                    </a:lnTo>
                    <a:lnTo>
                      <a:pt x="67" y="77"/>
                    </a:lnTo>
                    <a:lnTo>
                      <a:pt x="69" y="79"/>
                    </a:lnTo>
                    <a:lnTo>
                      <a:pt x="70" y="82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3" y="93"/>
                    </a:lnTo>
                    <a:lnTo>
                      <a:pt x="73" y="97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2"/>
                    </a:lnTo>
                    <a:lnTo>
                      <a:pt x="60" y="115"/>
                    </a:lnTo>
                    <a:lnTo>
                      <a:pt x="59" y="118"/>
                    </a:lnTo>
                    <a:lnTo>
                      <a:pt x="59" y="120"/>
                    </a:lnTo>
                    <a:lnTo>
                      <a:pt x="57" y="123"/>
                    </a:lnTo>
                    <a:lnTo>
                      <a:pt x="56" y="125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3" y="133"/>
                    </a:lnTo>
                    <a:lnTo>
                      <a:pt x="52" y="136"/>
                    </a:lnTo>
                    <a:lnTo>
                      <a:pt x="52" y="139"/>
                    </a:lnTo>
                    <a:lnTo>
                      <a:pt x="51" y="141"/>
                    </a:lnTo>
                    <a:lnTo>
                      <a:pt x="49" y="144"/>
                    </a:lnTo>
                    <a:lnTo>
                      <a:pt x="49" y="146"/>
                    </a:lnTo>
                    <a:lnTo>
                      <a:pt x="48" y="149"/>
                    </a:lnTo>
                    <a:lnTo>
                      <a:pt x="48" y="153"/>
                    </a:lnTo>
                    <a:lnTo>
                      <a:pt x="47" y="155"/>
                    </a:lnTo>
                    <a:lnTo>
                      <a:pt x="46" y="158"/>
                    </a:lnTo>
                    <a:lnTo>
                      <a:pt x="46" y="160"/>
                    </a:lnTo>
                    <a:lnTo>
                      <a:pt x="46" y="164"/>
                    </a:lnTo>
                    <a:lnTo>
                      <a:pt x="46" y="166"/>
                    </a:lnTo>
                    <a:lnTo>
                      <a:pt x="44" y="169"/>
                    </a:lnTo>
                    <a:lnTo>
                      <a:pt x="44" y="171"/>
                    </a:lnTo>
                    <a:lnTo>
                      <a:pt x="44" y="175"/>
                    </a:lnTo>
                    <a:lnTo>
                      <a:pt x="44" y="177"/>
                    </a:lnTo>
                    <a:lnTo>
                      <a:pt x="44" y="180"/>
                    </a:lnTo>
                    <a:lnTo>
                      <a:pt x="44" y="184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6" y="197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6" y="205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8" y="213"/>
                    </a:lnTo>
                    <a:lnTo>
                      <a:pt x="48" y="216"/>
                    </a:lnTo>
                    <a:lnTo>
                      <a:pt x="49" y="218"/>
                    </a:lnTo>
                    <a:lnTo>
                      <a:pt x="49" y="221"/>
                    </a:lnTo>
                    <a:lnTo>
                      <a:pt x="51" y="223"/>
                    </a:lnTo>
                    <a:lnTo>
                      <a:pt x="52" y="226"/>
                    </a:lnTo>
                    <a:lnTo>
                      <a:pt x="53" y="229"/>
                    </a:lnTo>
                    <a:lnTo>
                      <a:pt x="53" y="231"/>
                    </a:lnTo>
                    <a:lnTo>
                      <a:pt x="54" y="233"/>
                    </a:lnTo>
                    <a:lnTo>
                      <a:pt x="56" y="236"/>
                    </a:lnTo>
                    <a:lnTo>
                      <a:pt x="57" y="238"/>
                    </a:lnTo>
                    <a:lnTo>
                      <a:pt x="58" y="241"/>
                    </a:lnTo>
                    <a:lnTo>
                      <a:pt x="59" y="243"/>
                    </a:lnTo>
                    <a:lnTo>
                      <a:pt x="60" y="245"/>
                    </a:lnTo>
                    <a:lnTo>
                      <a:pt x="63" y="248"/>
                    </a:lnTo>
                    <a:lnTo>
                      <a:pt x="64" y="250"/>
                    </a:lnTo>
                    <a:lnTo>
                      <a:pt x="67" y="253"/>
                    </a:lnTo>
                    <a:lnTo>
                      <a:pt x="68" y="254"/>
                    </a:lnTo>
                    <a:lnTo>
                      <a:pt x="69" y="257"/>
                    </a:lnTo>
                    <a:lnTo>
                      <a:pt x="72" y="259"/>
                    </a:lnTo>
                    <a:lnTo>
                      <a:pt x="73" y="262"/>
                    </a:lnTo>
                    <a:lnTo>
                      <a:pt x="75" y="264"/>
                    </a:lnTo>
                    <a:lnTo>
                      <a:pt x="78" y="267"/>
                    </a:lnTo>
                    <a:lnTo>
                      <a:pt x="80" y="268"/>
                    </a:lnTo>
                    <a:lnTo>
                      <a:pt x="82" y="270"/>
                    </a:lnTo>
                    <a:lnTo>
                      <a:pt x="84" y="271"/>
                    </a:lnTo>
                    <a:lnTo>
                      <a:pt x="87" y="274"/>
                    </a:lnTo>
                    <a:lnTo>
                      <a:pt x="89" y="275"/>
                    </a:lnTo>
                    <a:lnTo>
                      <a:pt x="90" y="278"/>
                    </a:lnTo>
                    <a:lnTo>
                      <a:pt x="93" y="279"/>
                    </a:lnTo>
                    <a:lnTo>
                      <a:pt x="96" y="281"/>
                    </a:lnTo>
                    <a:lnTo>
                      <a:pt x="98" y="281"/>
                    </a:lnTo>
                    <a:lnTo>
                      <a:pt x="100" y="284"/>
                    </a:lnTo>
                    <a:lnTo>
                      <a:pt x="103" y="285"/>
                    </a:lnTo>
                    <a:lnTo>
                      <a:pt x="105" y="286"/>
                    </a:lnTo>
                    <a:lnTo>
                      <a:pt x="108" y="288"/>
                    </a:lnTo>
                    <a:lnTo>
                      <a:pt x="110" y="289"/>
                    </a:lnTo>
                    <a:lnTo>
                      <a:pt x="113" y="290"/>
                    </a:lnTo>
                    <a:lnTo>
                      <a:pt x="116" y="291"/>
                    </a:lnTo>
                    <a:lnTo>
                      <a:pt x="118" y="291"/>
                    </a:lnTo>
                    <a:lnTo>
                      <a:pt x="121" y="293"/>
                    </a:lnTo>
                    <a:lnTo>
                      <a:pt x="124" y="293"/>
                    </a:lnTo>
                    <a:lnTo>
                      <a:pt x="126" y="294"/>
                    </a:lnTo>
                    <a:lnTo>
                      <a:pt x="129" y="294"/>
                    </a:lnTo>
                    <a:lnTo>
                      <a:pt x="131" y="295"/>
                    </a:lnTo>
                    <a:lnTo>
                      <a:pt x="134" y="295"/>
                    </a:lnTo>
                    <a:lnTo>
                      <a:pt x="137" y="296"/>
                    </a:lnTo>
                    <a:lnTo>
                      <a:pt x="140" y="296"/>
                    </a:lnTo>
                    <a:lnTo>
                      <a:pt x="142" y="296"/>
                    </a:lnTo>
                    <a:lnTo>
                      <a:pt x="145" y="296"/>
                    </a:lnTo>
                    <a:lnTo>
                      <a:pt x="147" y="296"/>
                    </a:lnTo>
                    <a:lnTo>
                      <a:pt x="150" y="296"/>
                    </a:lnTo>
                    <a:lnTo>
                      <a:pt x="153" y="296"/>
                    </a:lnTo>
                    <a:lnTo>
                      <a:pt x="156" y="296"/>
                    </a:lnTo>
                    <a:lnTo>
                      <a:pt x="158" y="296"/>
                    </a:lnTo>
                    <a:lnTo>
                      <a:pt x="161" y="296"/>
                    </a:lnTo>
                    <a:lnTo>
                      <a:pt x="163" y="296"/>
                    </a:lnTo>
                    <a:lnTo>
                      <a:pt x="166" y="295"/>
                    </a:lnTo>
                    <a:lnTo>
                      <a:pt x="170" y="295"/>
                    </a:lnTo>
                    <a:lnTo>
                      <a:pt x="172" y="295"/>
                    </a:lnTo>
                    <a:lnTo>
                      <a:pt x="175" y="294"/>
                    </a:lnTo>
                    <a:lnTo>
                      <a:pt x="177" y="294"/>
                    </a:lnTo>
                    <a:lnTo>
                      <a:pt x="181" y="293"/>
                    </a:lnTo>
                    <a:lnTo>
                      <a:pt x="182" y="291"/>
                    </a:lnTo>
                    <a:lnTo>
                      <a:pt x="186" y="291"/>
                    </a:lnTo>
                    <a:lnTo>
                      <a:pt x="188" y="290"/>
                    </a:lnTo>
                    <a:lnTo>
                      <a:pt x="191" y="290"/>
                    </a:lnTo>
                    <a:lnTo>
                      <a:pt x="193" y="289"/>
                    </a:lnTo>
                    <a:lnTo>
                      <a:pt x="197" y="288"/>
                    </a:lnTo>
                    <a:lnTo>
                      <a:pt x="199" y="286"/>
                    </a:lnTo>
                    <a:lnTo>
                      <a:pt x="202" y="286"/>
                    </a:lnTo>
                    <a:lnTo>
                      <a:pt x="204" y="285"/>
                    </a:lnTo>
                    <a:lnTo>
                      <a:pt x="207" y="284"/>
                    </a:lnTo>
                    <a:lnTo>
                      <a:pt x="209" y="281"/>
                    </a:lnTo>
                    <a:lnTo>
                      <a:pt x="213" y="281"/>
                    </a:lnTo>
                    <a:lnTo>
                      <a:pt x="215" y="279"/>
                    </a:lnTo>
                    <a:lnTo>
                      <a:pt x="218" y="278"/>
                    </a:lnTo>
                    <a:lnTo>
                      <a:pt x="220" y="276"/>
                    </a:lnTo>
                    <a:lnTo>
                      <a:pt x="223" y="275"/>
                    </a:lnTo>
                    <a:lnTo>
                      <a:pt x="225" y="274"/>
                    </a:lnTo>
                    <a:lnTo>
                      <a:pt x="228" y="271"/>
                    </a:lnTo>
                    <a:lnTo>
                      <a:pt x="230" y="270"/>
                    </a:lnTo>
                    <a:lnTo>
                      <a:pt x="233" y="269"/>
                    </a:lnTo>
                    <a:lnTo>
                      <a:pt x="235" y="267"/>
                    </a:lnTo>
                    <a:lnTo>
                      <a:pt x="238" y="265"/>
                    </a:lnTo>
                    <a:lnTo>
                      <a:pt x="242" y="263"/>
                    </a:lnTo>
                    <a:lnTo>
                      <a:pt x="244" y="262"/>
                    </a:lnTo>
                    <a:lnTo>
                      <a:pt x="245" y="259"/>
                    </a:lnTo>
                    <a:lnTo>
                      <a:pt x="248" y="257"/>
                    </a:lnTo>
                    <a:lnTo>
                      <a:pt x="250" y="255"/>
                    </a:lnTo>
                    <a:lnTo>
                      <a:pt x="253" y="253"/>
                    </a:lnTo>
                    <a:lnTo>
                      <a:pt x="255" y="250"/>
                    </a:lnTo>
                    <a:lnTo>
                      <a:pt x="258" y="248"/>
                    </a:lnTo>
                    <a:lnTo>
                      <a:pt x="260" y="247"/>
                    </a:lnTo>
                    <a:lnTo>
                      <a:pt x="261" y="244"/>
                    </a:lnTo>
                    <a:lnTo>
                      <a:pt x="264" y="242"/>
                    </a:lnTo>
                    <a:lnTo>
                      <a:pt x="265" y="239"/>
                    </a:lnTo>
                    <a:lnTo>
                      <a:pt x="268" y="238"/>
                    </a:lnTo>
                    <a:lnTo>
                      <a:pt x="270" y="236"/>
                    </a:lnTo>
                    <a:lnTo>
                      <a:pt x="271" y="233"/>
                    </a:lnTo>
                    <a:lnTo>
                      <a:pt x="273" y="231"/>
                    </a:lnTo>
                    <a:lnTo>
                      <a:pt x="275" y="229"/>
                    </a:lnTo>
                    <a:lnTo>
                      <a:pt x="276" y="227"/>
                    </a:lnTo>
                    <a:lnTo>
                      <a:pt x="278" y="224"/>
                    </a:lnTo>
                    <a:lnTo>
                      <a:pt x="279" y="222"/>
                    </a:lnTo>
                    <a:lnTo>
                      <a:pt x="281" y="219"/>
                    </a:lnTo>
                    <a:lnTo>
                      <a:pt x="282" y="217"/>
                    </a:lnTo>
                    <a:lnTo>
                      <a:pt x="284" y="214"/>
                    </a:lnTo>
                    <a:lnTo>
                      <a:pt x="285" y="212"/>
                    </a:lnTo>
                    <a:lnTo>
                      <a:pt x="285" y="210"/>
                    </a:lnTo>
                    <a:lnTo>
                      <a:pt x="287" y="208"/>
                    </a:lnTo>
                    <a:lnTo>
                      <a:pt x="287" y="205"/>
                    </a:lnTo>
                    <a:lnTo>
                      <a:pt x="289" y="203"/>
                    </a:lnTo>
                    <a:lnTo>
                      <a:pt x="290" y="201"/>
                    </a:lnTo>
                    <a:lnTo>
                      <a:pt x="291" y="198"/>
                    </a:lnTo>
                    <a:lnTo>
                      <a:pt x="291" y="196"/>
                    </a:lnTo>
                    <a:lnTo>
                      <a:pt x="292" y="193"/>
                    </a:lnTo>
                    <a:lnTo>
                      <a:pt x="292" y="191"/>
                    </a:lnTo>
                    <a:lnTo>
                      <a:pt x="294" y="188"/>
                    </a:lnTo>
                    <a:lnTo>
                      <a:pt x="294" y="186"/>
                    </a:lnTo>
                    <a:lnTo>
                      <a:pt x="295" y="184"/>
                    </a:lnTo>
                    <a:lnTo>
                      <a:pt x="295" y="181"/>
                    </a:lnTo>
                    <a:lnTo>
                      <a:pt x="295" y="179"/>
                    </a:lnTo>
                    <a:lnTo>
                      <a:pt x="295" y="175"/>
                    </a:lnTo>
                    <a:lnTo>
                      <a:pt x="296" y="174"/>
                    </a:lnTo>
                    <a:lnTo>
                      <a:pt x="296" y="170"/>
                    </a:lnTo>
                    <a:lnTo>
                      <a:pt x="296" y="167"/>
                    </a:lnTo>
                    <a:lnTo>
                      <a:pt x="296" y="165"/>
                    </a:lnTo>
                    <a:lnTo>
                      <a:pt x="296" y="162"/>
                    </a:lnTo>
                    <a:lnTo>
                      <a:pt x="295" y="160"/>
                    </a:lnTo>
                    <a:lnTo>
                      <a:pt x="295" y="158"/>
                    </a:lnTo>
                    <a:lnTo>
                      <a:pt x="295" y="155"/>
                    </a:lnTo>
                    <a:lnTo>
                      <a:pt x="295" y="153"/>
                    </a:lnTo>
                    <a:lnTo>
                      <a:pt x="294" y="149"/>
                    </a:lnTo>
                    <a:lnTo>
                      <a:pt x="294" y="148"/>
                    </a:lnTo>
                    <a:lnTo>
                      <a:pt x="294" y="144"/>
                    </a:lnTo>
                    <a:lnTo>
                      <a:pt x="292" y="141"/>
                    </a:lnTo>
                    <a:lnTo>
                      <a:pt x="292" y="139"/>
                    </a:lnTo>
                    <a:lnTo>
                      <a:pt x="291" y="136"/>
                    </a:lnTo>
                    <a:lnTo>
                      <a:pt x="290" y="133"/>
                    </a:lnTo>
                    <a:lnTo>
                      <a:pt x="290" y="130"/>
                    </a:lnTo>
                    <a:lnTo>
                      <a:pt x="289" y="128"/>
                    </a:lnTo>
                    <a:lnTo>
                      <a:pt x="287" y="125"/>
                    </a:lnTo>
                    <a:lnTo>
                      <a:pt x="286" y="123"/>
                    </a:lnTo>
                    <a:lnTo>
                      <a:pt x="285" y="119"/>
                    </a:lnTo>
                    <a:lnTo>
                      <a:pt x="285" y="117"/>
                    </a:lnTo>
                    <a:lnTo>
                      <a:pt x="284" y="114"/>
                    </a:lnTo>
                    <a:lnTo>
                      <a:pt x="281" y="112"/>
                    </a:lnTo>
                    <a:lnTo>
                      <a:pt x="280" y="108"/>
                    </a:lnTo>
                    <a:lnTo>
                      <a:pt x="279" y="105"/>
                    </a:lnTo>
                    <a:lnTo>
                      <a:pt x="278" y="103"/>
                    </a:lnTo>
                    <a:lnTo>
                      <a:pt x="276" y="101"/>
                    </a:lnTo>
                    <a:lnTo>
                      <a:pt x="275" y="98"/>
                    </a:lnTo>
                    <a:lnTo>
                      <a:pt x="273" y="94"/>
                    </a:lnTo>
                    <a:lnTo>
                      <a:pt x="271" y="93"/>
                    </a:lnTo>
                    <a:lnTo>
                      <a:pt x="270" y="91"/>
                    </a:lnTo>
                    <a:lnTo>
                      <a:pt x="268" y="88"/>
                    </a:lnTo>
                    <a:lnTo>
                      <a:pt x="266" y="86"/>
                    </a:lnTo>
                    <a:lnTo>
                      <a:pt x="265" y="84"/>
                    </a:lnTo>
                    <a:lnTo>
                      <a:pt x="263" y="82"/>
                    </a:lnTo>
                    <a:lnTo>
                      <a:pt x="261" y="79"/>
                    </a:lnTo>
                    <a:lnTo>
                      <a:pt x="259" y="77"/>
                    </a:lnTo>
                    <a:lnTo>
                      <a:pt x="258" y="76"/>
                    </a:lnTo>
                    <a:lnTo>
                      <a:pt x="254" y="72"/>
                    </a:lnTo>
                    <a:lnTo>
                      <a:pt x="250" y="68"/>
                    </a:lnTo>
                    <a:lnTo>
                      <a:pt x="248" y="67"/>
                    </a:lnTo>
                    <a:lnTo>
                      <a:pt x="246" y="65"/>
                    </a:lnTo>
                    <a:lnTo>
                      <a:pt x="244" y="63"/>
                    </a:lnTo>
                    <a:lnTo>
                      <a:pt x="242" y="62"/>
                    </a:lnTo>
                    <a:lnTo>
                      <a:pt x="240" y="61"/>
                    </a:lnTo>
                    <a:lnTo>
                      <a:pt x="238" y="60"/>
                    </a:lnTo>
                    <a:lnTo>
                      <a:pt x="235" y="58"/>
                    </a:lnTo>
                    <a:lnTo>
                      <a:pt x="234" y="57"/>
                    </a:lnTo>
                    <a:lnTo>
                      <a:pt x="230" y="56"/>
                    </a:lnTo>
                    <a:lnTo>
                      <a:pt x="229" y="55"/>
                    </a:lnTo>
                    <a:lnTo>
                      <a:pt x="227" y="53"/>
                    </a:lnTo>
                    <a:lnTo>
                      <a:pt x="224" y="52"/>
                    </a:lnTo>
                    <a:lnTo>
                      <a:pt x="222" y="51"/>
                    </a:lnTo>
                    <a:lnTo>
                      <a:pt x="220" y="50"/>
                    </a:lnTo>
                    <a:lnTo>
                      <a:pt x="218" y="50"/>
                    </a:lnTo>
                    <a:lnTo>
                      <a:pt x="215" y="50"/>
                    </a:lnTo>
                    <a:lnTo>
                      <a:pt x="213" y="48"/>
                    </a:lnTo>
                    <a:lnTo>
                      <a:pt x="211" y="47"/>
                    </a:lnTo>
                    <a:lnTo>
                      <a:pt x="208" y="46"/>
                    </a:lnTo>
                    <a:lnTo>
                      <a:pt x="206" y="46"/>
                    </a:lnTo>
                    <a:lnTo>
                      <a:pt x="203" y="46"/>
                    </a:lnTo>
                    <a:lnTo>
                      <a:pt x="201" y="45"/>
                    </a:lnTo>
                    <a:lnTo>
                      <a:pt x="198" y="45"/>
                    </a:lnTo>
                    <a:lnTo>
                      <a:pt x="196" y="45"/>
                    </a:lnTo>
                    <a:lnTo>
                      <a:pt x="193" y="44"/>
                    </a:lnTo>
                    <a:lnTo>
                      <a:pt x="191" y="44"/>
                    </a:lnTo>
                    <a:lnTo>
                      <a:pt x="188" y="44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7" y="44"/>
                    </a:lnTo>
                    <a:lnTo>
                      <a:pt x="176" y="44"/>
                    </a:lnTo>
                    <a:lnTo>
                      <a:pt x="172" y="44"/>
                    </a:lnTo>
                    <a:lnTo>
                      <a:pt x="170" y="44"/>
                    </a:lnTo>
                    <a:lnTo>
                      <a:pt x="167" y="45"/>
                    </a:lnTo>
                    <a:lnTo>
                      <a:pt x="165" y="45"/>
                    </a:lnTo>
                    <a:lnTo>
                      <a:pt x="161" y="45"/>
                    </a:lnTo>
                    <a:lnTo>
                      <a:pt x="158" y="46"/>
                    </a:lnTo>
                    <a:lnTo>
                      <a:pt x="156" y="46"/>
                    </a:lnTo>
                    <a:lnTo>
                      <a:pt x="153" y="47"/>
                    </a:lnTo>
                    <a:lnTo>
                      <a:pt x="151" y="47"/>
                    </a:lnTo>
                    <a:lnTo>
                      <a:pt x="149" y="48"/>
                    </a:lnTo>
                    <a:lnTo>
                      <a:pt x="145" y="48"/>
                    </a:lnTo>
                    <a:lnTo>
                      <a:pt x="142" y="50"/>
                    </a:lnTo>
                    <a:lnTo>
                      <a:pt x="140" y="51"/>
                    </a:lnTo>
                    <a:lnTo>
                      <a:pt x="137" y="52"/>
                    </a:lnTo>
                    <a:lnTo>
                      <a:pt x="135" y="52"/>
                    </a:lnTo>
                    <a:lnTo>
                      <a:pt x="132" y="53"/>
                    </a:lnTo>
                    <a:lnTo>
                      <a:pt x="130" y="55"/>
                    </a:lnTo>
                    <a:lnTo>
                      <a:pt x="127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0" y="53"/>
                    </a:lnTo>
                    <a:lnTo>
                      <a:pt x="118" y="52"/>
                    </a:lnTo>
                    <a:lnTo>
                      <a:pt x="114" y="50"/>
                    </a:lnTo>
                    <a:lnTo>
                      <a:pt x="111" y="47"/>
                    </a:lnTo>
                    <a:lnTo>
                      <a:pt x="109" y="44"/>
                    </a:lnTo>
                    <a:lnTo>
                      <a:pt x="108" y="40"/>
                    </a:lnTo>
                    <a:lnTo>
                      <a:pt x="106" y="39"/>
                    </a:lnTo>
                    <a:lnTo>
                      <a:pt x="106" y="36"/>
                    </a:lnTo>
                    <a:lnTo>
                      <a:pt x="106" y="34"/>
                    </a:lnTo>
                    <a:lnTo>
                      <a:pt x="106" y="32"/>
                    </a:lnTo>
                    <a:lnTo>
                      <a:pt x="106" y="29"/>
                    </a:lnTo>
                    <a:lnTo>
                      <a:pt x="108" y="25"/>
                    </a:lnTo>
                    <a:lnTo>
                      <a:pt x="109" y="21"/>
                    </a:lnTo>
                    <a:lnTo>
                      <a:pt x="111" y="19"/>
                    </a:lnTo>
                    <a:lnTo>
                      <a:pt x="113" y="18"/>
                    </a:lnTo>
                    <a:lnTo>
                      <a:pt x="114" y="16"/>
                    </a:lnTo>
                    <a:lnTo>
                      <a:pt x="116" y="15"/>
                    </a:lnTo>
                    <a:lnTo>
                      <a:pt x="119" y="14"/>
                    </a:lnTo>
                    <a:lnTo>
                      <a:pt x="1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3"/>
              <p:cNvSpPr>
                <a:spLocks/>
              </p:cNvSpPr>
              <p:nvPr/>
            </p:nvSpPr>
            <p:spPr bwMode="auto">
              <a:xfrm>
                <a:off x="3654" y="1508"/>
                <a:ext cx="29" cy="35"/>
              </a:xfrm>
              <a:custGeom>
                <a:avLst/>
                <a:gdLst>
                  <a:gd name="T0" fmla="*/ 64 w 147"/>
                  <a:gd name="T1" fmla="*/ 43 h 172"/>
                  <a:gd name="T2" fmla="*/ 55 w 147"/>
                  <a:gd name="T3" fmla="*/ 51 h 172"/>
                  <a:gd name="T4" fmla="*/ 47 w 147"/>
                  <a:gd name="T5" fmla="*/ 60 h 172"/>
                  <a:gd name="T6" fmla="*/ 44 w 147"/>
                  <a:gd name="T7" fmla="*/ 70 h 172"/>
                  <a:gd name="T8" fmla="*/ 41 w 147"/>
                  <a:gd name="T9" fmla="*/ 81 h 172"/>
                  <a:gd name="T10" fmla="*/ 41 w 147"/>
                  <a:gd name="T11" fmla="*/ 93 h 172"/>
                  <a:gd name="T12" fmla="*/ 44 w 147"/>
                  <a:gd name="T13" fmla="*/ 104 h 172"/>
                  <a:gd name="T14" fmla="*/ 49 w 147"/>
                  <a:gd name="T15" fmla="*/ 117 h 172"/>
                  <a:gd name="T16" fmla="*/ 57 w 147"/>
                  <a:gd name="T17" fmla="*/ 128 h 172"/>
                  <a:gd name="T18" fmla="*/ 65 w 147"/>
                  <a:gd name="T19" fmla="*/ 131 h 172"/>
                  <a:gd name="T20" fmla="*/ 73 w 147"/>
                  <a:gd name="T21" fmla="*/ 134 h 172"/>
                  <a:gd name="T22" fmla="*/ 83 w 147"/>
                  <a:gd name="T23" fmla="*/ 133 h 172"/>
                  <a:gd name="T24" fmla="*/ 93 w 147"/>
                  <a:gd name="T25" fmla="*/ 130 h 172"/>
                  <a:gd name="T26" fmla="*/ 102 w 147"/>
                  <a:gd name="T27" fmla="*/ 126 h 172"/>
                  <a:gd name="T28" fmla="*/ 111 w 147"/>
                  <a:gd name="T29" fmla="*/ 120 h 172"/>
                  <a:gd name="T30" fmla="*/ 119 w 147"/>
                  <a:gd name="T31" fmla="*/ 113 h 172"/>
                  <a:gd name="T32" fmla="*/ 133 w 147"/>
                  <a:gd name="T33" fmla="*/ 110 h 172"/>
                  <a:gd name="T34" fmla="*/ 143 w 147"/>
                  <a:gd name="T35" fmla="*/ 119 h 172"/>
                  <a:gd name="T36" fmla="*/ 147 w 147"/>
                  <a:gd name="T37" fmla="*/ 134 h 172"/>
                  <a:gd name="T38" fmla="*/ 139 w 147"/>
                  <a:gd name="T39" fmla="*/ 149 h 172"/>
                  <a:gd name="T40" fmla="*/ 126 w 147"/>
                  <a:gd name="T41" fmla="*/ 159 h 172"/>
                  <a:gd name="T42" fmla="*/ 118 w 147"/>
                  <a:gd name="T43" fmla="*/ 162 h 172"/>
                  <a:gd name="T44" fmla="*/ 108 w 147"/>
                  <a:gd name="T45" fmla="*/ 166 h 172"/>
                  <a:gd name="T46" fmla="*/ 99 w 147"/>
                  <a:gd name="T47" fmla="*/ 170 h 172"/>
                  <a:gd name="T48" fmla="*/ 91 w 147"/>
                  <a:gd name="T49" fmla="*/ 171 h 172"/>
                  <a:gd name="T50" fmla="*/ 81 w 147"/>
                  <a:gd name="T51" fmla="*/ 172 h 172"/>
                  <a:gd name="T52" fmla="*/ 72 w 147"/>
                  <a:gd name="T53" fmla="*/ 172 h 172"/>
                  <a:gd name="T54" fmla="*/ 62 w 147"/>
                  <a:gd name="T55" fmla="*/ 171 h 172"/>
                  <a:gd name="T56" fmla="*/ 54 w 147"/>
                  <a:gd name="T57" fmla="*/ 170 h 172"/>
                  <a:gd name="T58" fmla="*/ 42 w 147"/>
                  <a:gd name="T59" fmla="*/ 166 h 172"/>
                  <a:gd name="T60" fmla="*/ 33 w 147"/>
                  <a:gd name="T61" fmla="*/ 161 h 172"/>
                  <a:gd name="T62" fmla="*/ 21 w 147"/>
                  <a:gd name="T63" fmla="*/ 151 h 172"/>
                  <a:gd name="T64" fmla="*/ 13 w 147"/>
                  <a:gd name="T65" fmla="*/ 138 h 172"/>
                  <a:gd name="T66" fmla="*/ 8 w 147"/>
                  <a:gd name="T67" fmla="*/ 128 h 172"/>
                  <a:gd name="T68" fmla="*/ 4 w 147"/>
                  <a:gd name="T69" fmla="*/ 118 h 172"/>
                  <a:gd name="T70" fmla="*/ 2 w 147"/>
                  <a:gd name="T71" fmla="*/ 108 h 172"/>
                  <a:gd name="T72" fmla="*/ 0 w 147"/>
                  <a:gd name="T73" fmla="*/ 98 h 172"/>
                  <a:gd name="T74" fmla="*/ 0 w 147"/>
                  <a:gd name="T75" fmla="*/ 87 h 172"/>
                  <a:gd name="T76" fmla="*/ 0 w 147"/>
                  <a:gd name="T77" fmla="*/ 77 h 172"/>
                  <a:gd name="T78" fmla="*/ 3 w 147"/>
                  <a:gd name="T79" fmla="*/ 67 h 172"/>
                  <a:gd name="T80" fmla="*/ 5 w 147"/>
                  <a:gd name="T81" fmla="*/ 58 h 172"/>
                  <a:gd name="T82" fmla="*/ 8 w 147"/>
                  <a:gd name="T83" fmla="*/ 48 h 172"/>
                  <a:gd name="T84" fmla="*/ 13 w 147"/>
                  <a:gd name="T85" fmla="*/ 40 h 172"/>
                  <a:gd name="T86" fmla="*/ 19 w 147"/>
                  <a:gd name="T87" fmla="*/ 29 h 172"/>
                  <a:gd name="T88" fmla="*/ 30 w 147"/>
                  <a:gd name="T89" fmla="*/ 16 h 172"/>
                  <a:gd name="T90" fmla="*/ 39 w 147"/>
                  <a:gd name="T91" fmla="*/ 10 h 172"/>
                  <a:gd name="T92" fmla="*/ 47 w 147"/>
                  <a:gd name="T93" fmla="*/ 5 h 172"/>
                  <a:gd name="T94" fmla="*/ 56 w 147"/>
                  <a:gd name="T95" fmla="*/ 0 h 172"/>
                  <a:gd name="T96" fmla="*/ 67 w 147"/>
                  <a:gd name="T97" fmla="*/ 0 h 172"/>
                  <a:gd name="T98" fmla="*/ 78 w 147"/>
                  <a:gd name="T99" fmla="*/ 10 h 172"/>
                  <a:gd name="T100" fmla="*/ 82 w 147"/>
                  <a:gd name="T101" fmla="*/ 25 h 172"/>
                  <a:gd name="T102" fmla="*/ 76 w 147"/>
                  <a:gd name="T103" fmla="*/ 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7" h="172">
                    <a:moveTo>
                      <a:pt x="72" y="40"/>
                    </a:moveTo>
                    <a:lnTo>
                      <a:pt x="70" y="41"/>
                    </a:lnTo>
                    <a:lnTo>
                      <a:pt x="67" y="42"/>
                    </a:lnTo>
                    <a:lnTo>
                      <a:pt x="64" y="43"/>
                    </a:lnTo>
                    <a:lnTo>
                      <a:pt x="61" y="45"/>
                    </a:lnTo>
                    <a:lnTo>
                      <a:pt x="59" y="47"/>
                    </a:lnTo>
                    <a:lnTo>
                      <a:pt x="56" y="48"/>
                    </a:lnTo>
                    <a:lnTo>
                      <a:pt x="55" y="51"/>
                    </a:lnTo>
                    <a:lnTo>
                      <a:pt x="54" y="53"/>
                    </a:lnTo>
                    <a:lnTo>
                      <a:pt x="51" y="55"/>
                    </a:lnTo>
                    <a:lnTo>
                      <a:pt x="50" y="57"/>
                    </a:lnTo>
                    <a:lnTo>
                      <a:pt x="47" y="60"/>
                    </a:lnTo>
                    <a:lnTo>
                      <a:pt x="46" y="62"/>
                    </a:lnTo>
                    <a:lnTo>
                      <a:pt x="46" y="65"/>
                    </a:lnTo>
                    <a:lnTo>
                      <a:pt x="45" y="67"/>
                    </a:lnTo>
                    <a:lnTo>
                      <a:pt x="44" y="70"/>
                    </a:lnTo>
                    <a:lnTo>
                      <a:pt x="42" y="73"/>
                    </a:lnTo>
                    <a:lnTo>
                      <a:pt x="42" y="76"/>
                    </a:lnTo>
                    <a:lnTo>
                      <a:pt x="41" y="78"/>
                    </a:lnTo>
                    <a:lnTo>
                      <a:pt x="41" y="81"/>
                    </a:lnTo>
                    <a:lnTo>
                      <a:pt x="41" y="84"/>
                    </a:lnTo>
                    <a:lnTo>
                      <a:pt x="41" y="87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102"/>
                    </a:lnTo>
                    <a:lnTo>
                      <a:pt x="44" y="104"/>
                    </a:lnTo>
                    <a:lnTo>
                      <a:pt x="45" y="108"/>
                    </a:lnTo>
                    <a:lnTo>
                      <a:pt x="46" y="110"/>
                    </a:lnTo>
                    <a:lnTo>
                      <a:pt x="47" y="113"/>
                    </a:lnTo>
                    <a:lnTo>
                      <a:pt x="49" y="117"/>
                    </a:lnTo>
                    <a:lnTo>
                      <a:pt x="50" y="119"/>
                    </a:lnTo>
                    <a:lnTo>
                      <a:pt x="52" y="123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9" y="129"/>
                    </a:lnTo>
                    <a:lnTo>
                      <a:pt x="61" y="130"/>
                    </a:lnTo>
                    <a:lnTo>
                      <a:pt x="64" y="131"/>
                    </a:lnTo>
                    <a:lnTo>
                      <a:pt x="65" y="131"/>
                    </a:lnTo>
                    <a:lnTo>
                      <a:pt x="67" y="133"/>
                    </a:lnTo>
                    <a:lnTo>
                      <a:pt x="70" y="133"/>
                    </a:lnTo>
                    <a:lnTo>
                      <a:pt x="72" y="134"/>
                    </a:lnTo>
                    <a:lnTo>
                      <a:pt x="73" y="134"/>
                    </a:lnTo>
                    <a:lnTo>
                      <a:pt x="76" y="134"/>
                    </a:lnTo>
                    <a:lnTo>
                      <a:pt x="78" y="134"/>
                    </a:lnTo>
                    <a:lnTo>
                      <a:pt x="81" y="134"/>
                    </a:lnTo>
                    <a:lnTo>
                      <a:pt x="83" y="133"/>
                    </a:lnTo>
                    <a:lnTo>
                      <a:pt x="86" y="133"/>
                    </a:lnTo>
                    <a:lnTo>
                      <a:pt x="88" y="131"/>
                    </a:lnTo>
                    <a:lnTo>
                      <a:pt x="91" y="131"/>
                    </a:lnTo>
                    <a:lnTo>
                      <a:pt x="93" y="130"/>
                    </a:lnTo>
                    <a:lnTo>
                      <a:pt x="96" y="130"/>
                    </a:lnTo>
                    <a:lnTo>
                      <a:pt x="97" y="129"/>
                    </a:lnTo>
                    <a:lnTo>
                      <a:pt x="101" y="128"/>
                    </a:lnTo>
                    <a:lnTo>
                      <a:pt x="102" y="126"/>
                    </a:lnTo>
                    <a:lnTo>
                      <a:pt x="104" y="125"/>
                    </a:lnTo>
                    <a:lnTo>
                      <a:pt x="107" y="124"/>
                    </a:lnTo>
                    <a:lnTo>
                      <a:pt x="108" y="123"/>
                    </a:lnTo>
                    <a:lnTo>
                      <a:pt x="111" y="120"/>
                    </a:lnTo>
                    <a:lnTo>
                      <a:pt x="113" y="119"/>
                    </a:lnTo>
                    <a:lnTo>
                      <a:pt x="114" y="117"/>
                    </a:lnTo>
                    <a:lnTo>
                      <a:pt x="117" y="115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26" y="109"/>
                    </a:lnTo>
                    <a:lnTo>
                      <a:pt x="129" y="110"/>
                    </a:lnTo>
                    <a:lnTo>
                      <a:pt x="133" y="110"/>
                    </a:lnTo>
                    <a:lnTo>
                      <a:pt x="135" y="112"/>
                    </a:lnTo>
                    <a:lnTo>
                      <a:pt x="139" y="114"/>
                    </a:lnTo>
                    <a:lnTo>
                      <a:pt x="142" y="117"/>
                    </a:lnTo>
                    <a:lnTo>
                      <a:pt x="143" y="119"/>
                    </a:lnTo>
                    <a:lnTo>
                      <a:pt x="145" y="123"/>
                    </a:lnTo>
                    <a:lnTo>
                      <a:pt x="145" y="126"/>
                    </a:lnTo>
                    <a:lnTo>
                      <a:pt x="147" y="130"/>
                    </a:lnTo>
                    <a:lnTo>
                      <a:pt x="147" y="134"/>
                    </a:lnTo>
                    <a:lnTo>
                      <a:pt x="145" y="138"/>
                    </a:lnTo>
                    <a:lnTo>
                      <a:pt x="144" y="141"/>
                    </a:lnTo>
                    <a:lnTo>
                      <a:pt x="142" y="145"/>
                    </a:lnTo>
                    <a:lnTo>
                      <a:pt x="139" y="149"/>
                    </a:lnTo>
                    <a:lnTo>
                      <a:pt x="135" y="151"/>
                    </a:lnTo>
                    <a:lnTo>
                      <a:pt x="132" y="155"/>
                    </a:lnTo>
                    <a:lnTo>
                      <a:pt x="128" y="157"/>
                    </a:lnTo>
                    <a:lnTo>
                      <a:pt x="126" y="159"/>
                    </a:lnTo>
                    <a:lnTo>
                      <a:pt x="124" y="160"/>
                    </a:lnTo>
                    <a:lnTo>
                      <a:pt x="122" y="161"/>
                    </a:lnTo>
                    <a:lnTo>
                      <a:pt x="119" y="162"/>
                    </a:lnTo>
                    <a:lnTo>
                      <a:pt x="118" y="162"/>
                    </a:lnTo>
                    <a:lnTo>
                      <a:pt x="116" y="164"/>
                    </a:lnTo>
                    <a:lnTo>
                      <a:pt x="113" y="165"/>
                    </a:lnTo>
                    <a:lnTo>
                      <a:pt x="111" y="166"/>
                    </a:lnTo>
                    <a:lnTo>
                      <a:pt x="108" y="166"/>
                    </a:lnTo>
                    <a:lnTo>
                      <a:pt x="107" y="167"/>
                    </a:lnTo>
                    <a:lnTo>
                      <a:pt x="104" y="169"/>
                    </a:lnTo>
                    <a:lnTo>
                      <a:pt x="102" y="169"/>
                    </a:lnTo>
                    <a:lnTo>
                      <a:pt x="99" y="170"/>
                    </a:lnTo>
                    <a:lnTo>
                      <a:pt x="97" y="170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8" y="172"/>
                    </a:lnTo>
                    <a:lnTo>
                      <a:pt x="86" y="172"/>
                    </a:lnTo>
                    <a:lnTo>
                      <a:pt x="83" y="172"/>
                    </a:lnTo>
                    <a:lnTo>
                      <a:pt x="81" y="172"/>
                    </a:lnTo>
                    <a:lnTo>
                      <a:pt x="78" y="172"/>
                    </a:lnTo>
                    <a:lnTo>
                      <a:pt x="77" y="172"/>
                    </a:lnTo>
                    <a:lnTo>
                      <a:pt x="75" y="172"/>
                    </a:lnTo>
                    <a:lnTo>
                      <a:pt x="72" y="172"/>
                    </a:lnTo>
                    <a:lnTo>
                      <a:pt x="70" y="172"/>
                    </a:lnTo>
                    <a:lnTo>
                      <a:pt x="67" y="172"/>
                    </a:lnTo>
                    <a:lnTo>
                      <a:pt x="65" y="172"/>
                    </a:lnTo>
                    <a:lnTo>
                      <a:pt x="62" y="171"/>
                    </a:lnTo>
                    <a:lnTo>
                      <a:pt x="60" y="171"/>
                    </a:lnTo>
                    <a:lnTo>
                      <a:pt x="57" y="171"/>
                    </a:lnTo>
                    <a:lnTo>
                      <a:pt x="56" y="170"/>
                    </a:lnTo>
                    <a:lnTo>
                      <a:pt x="54" y="170"/>
                    </a:lnTo>
                    <a:lnTo>
                      <a:pt x="51" y="169"/>
                    </a:lnTo>
                    <a:lnTo>
                      <a:pt x="49" y="169"/>
                    </a:lnTo>
                    <a:lnTo>
                      <a:pt x="46" y="167"/>
                    </a:lnTo>
                    <a:lnTo>
                      <a:pt x="42" y="166"/>
                    </a:lnTo>
                    <a:lnTo>
                      <a:pt x="39" y="165"/>
                    </a:lnTo>
                    <a:lnTo>
                      <a:pt x="36" y="162"/>
                    </a:lnTo>
                    <a:lnTo>
                      <a:pt x="35" y="162"/>
                    </a:lnTo>
                    <a:lnTo>
                      <a:pt x="33" y="161"/>
                    </a:lnTo>
                    <a:lnTo>
                      <a:pt x="31" y="160"/>
                    </a:lnTo>
                    <a:lnTo>
                      <a:pt x="28" y="156"/>
                    </a:lnTo>
                    <a:lnTo>
                      <a:pt x="24" y="154"/>
                    </a:lnTo>
                    <a:lnTo>
                      <a:pt x="21" y="151"/>
                    </a:lnTo>
                    <a:lnTo>
                      <a:pt x="19" y="148"/>
                    </a:lnTo>
                    <a:lnTo>
                      <a:pt x="16" y="144"/>
                    </a:lnTo>
                    <a:lnTo>
                      <a:pt x="14" y="140"/>
                    </a:lnTo>
                    <a:lnTo>
                      <a:pt x="13" y="138"/>
                    </a:lnTo>
                    <a:lnTo>
                      <a:pt x="10" y="135"/>
                    </a:lnTo>
                    <a:lnTo>
                      <a:pt x="9" y="133"/>
                    </a:lnTo>
                    <a:lnTo>
                      <a:pt x="9" y="130"/>
                    </a:lnTo>
                    <a:lnTo>
                      <a:pt x="8" y="128"/>
                    </a:lnTo>
                    <a:lnTo>
                      <a:pt x="6" y="125"/>
                    </a:lnTo>
                    <a:lnTo>
                      <a:pt x="5" y="123"/>
                    </a:lnTo>
                    <a:lnTo>
                      <a:pt x="5" y="120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3"/>
                    </a:lnTo>
                    <a:lnTo>
                      <a:pt x="3" y="110"/>
                    </a:lnTo>
                    <a:lnTo>
                      <a:pt x="2" y="108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8" y="48"/>
                    </a:lnTo>
                    <a:lnTo>
                      <a:pt x="9" y="46"/>
                    </a:lnTo>
                    <a:lnTo>
                      <a:pt x="10" y="43"/>
                    </a:lnTo>
                    <a:lnTo>
                      <a:pt x="11" y="41"/>
                    </a:lnTo>
                    <a:lnTo>
                      <a:pt x="13" y="40"/>
                    </a:lnTo>
                    <a:lnTo>
                      <a:pt x="14" y="37"/>
                    </a:lnTo>
                    <a:lnTo>
                      <a:pt x="15" y="35"/>
                    </a:lnTo>
                    <a:lnTo>
                      <a:pt x="16" y="32"/>
                    </a:lnTo>
                    <a:lnTo>
                      <a:pt x="19" y="29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29" y="17"/>
                    </a:lnTo>
                    <a:lnTo>
                      <a:pt x="30" y="16"/>
                    </a:lnTo>
                    <a:lnTo>
                      <a:pt x="33" y="14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1" y="9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50" y="4"/>
                    </a:lnTo>
                    <a:lnTo>
                      <a:pt x="52" y="3"/>
                    </a:lnTo>
                    <a:lnTo>
                      <a:pt x="55" y="1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71" y="3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78" y="10"/>
                    </a:lnTo>
                    <a:lnTo>
                      <a:pt x="81" y="14"/>
                    </a:lnTo>
                    <a:lnTo>
                      <a:pt x="82" y="17"/>
                    </a:lnTo>
                    <a:lnTo>
                      <a:pt x="82" y="21"/>
                    </a:lnTo>
                    <a:lnTo>
                      <a:pt x="82" y="25"/>
                    </a:lnTo>
                    <a:lnTo>
                      <a:pt x="82" y="29"/>
                    </a:lnTo>
                    <a:lnTo>
                      <a:pt x="81" y="31"/>
                    </a:lnTo>
                    <a:lnTo>
                      <a:pt x="80" y="35"/>
                    </a:lnTo>
                    <a:lnTo>
                      <a:pt x="76" y="37"/>
                    </a:lnTo>
                    <a:lnTo>
                      <a:pt x="72" y="40"/>
                    </a:lnTo>
                    <a:lnTo>
                      <a:pt x="7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04"/>
              <p:cNvSpPr>
                <a:spLocks/>
              </p:cNvSpPr>
              <p:nvPr/>
            </p:nvSpPr>
            <p:spPr bwMode="auto">
              <a:xfrm>
                <a:off x="3663" y="1508"/>
                <a:ext cx="26" cy="31"/>
              </a:xfrm>
              <a:custGeom>
                <a:avLst/>
                <a:gdLst>
                  <a:gd name="T0" fmla="*/ 22 w 128"/>
                  <a:gd name="T1" fmla="*/ 0 h 158"/>
                  <a:gd name="T2" fmla="*/ 28 w 128"/>
                  <a:gd name="T3" fmla="*/ 0 h 158"/>
                  <a:gd name="T4" fmla="*/ 35 w 128"/>
                  <a:gd name="T5" fmla="*/ 0 h 158"/>
                  <a:gd name="T6" fmla="*/ 41 w 128"/>
                  <a:gd name="T7" fmla="*/ 0 h 158"/>
                  <a:gd name="T8" fmla="*/ 47 w 128"/>
                  <a:gd name="T9" fmla="*/ 0 h 158"/>
                  <a:gd name="T10" fmla="*/ 54 w 128"/>
                  <a:gd name="T11" fmla="*/ 2 h 158"/>
                  <a:gd name="T12" fmla="*/ 67 w 128"/>
                  <a:gd name="T13" fmla="*/ 4 h 158"/>
                  <a:gd name="T14" fmla="*/ 78 w 128"/>
                  <a:gd name="T15" fmla="*/ 8 h 158"/>
                  <a:gd name="T16" fmla="*/ 88 w 128"/>
                  <a:gd name="T17" fmla="*/ 13 h 158"/>
                  <a:gd name="T18" fmla="*/ 97 w 128"/>
                  <a:gd name="T19" fmla="*/ 19 h 158"/>
                  <a:gd name="T20" fmla="*/ 105 w 128"/>
                  <a:gd name="T21" fmla="*/ 26 h 158"/>
                  <a:gd name="T22" fmla="*/ 113 w 128"/>
                  <a:gd name="T23" fmla="*/ 34 h 158"/>
                  <a:gd name="T24" fmla="*/ 119 w 128"/>
                  <a:gd name="T25" fmla="*/ 44 h 158"/>
                  <a:gd name="T26" fmla="*/ 121 w 128"/>
                  <a:gd name="T27" fmla="*/ 50 h 158"/>
                  <a:gd name="T28" fmla="*/ 124 w 128"/>
                  <a:gd name="T29" fmla="*/ 59 h 158"/>
                  <a:gd name="T30" fmla="*/ 126 w 128"/>
                  <a:gd name="T31" fmla="*/ 70 h 158"/>
                  <a:gd name="T32" fmla="*/ 128 w 128"/>
                  <a:gd name="T33" fmla="*/ 80 h 158"/>
                  <a:gd name="T34" fmla="*/ 128 w 128"/>
                  <a:gd name="T35" fmla="*/ 90 h 158"/>
                  <a:gd name="T36" fmla="*/ 126 w 128"/>
                  <a:gd name="T37" fmla="*/ 100 h 158"/>
                  <a:gd name="T38" fmla="*/ 124 w 128"/>
                  <a:gd name="T39" fmla="*/ 109 h 158"/>
                  <a:gd name="T40" fmla="*/ 120 w 128"/>
                  <a:gd name="T41" fmla="*/ 119 h 158"/>
                  <a:gd name="T42" fmla="*/ 115 w 128"/>
                  <a:gd name="T43" fmla="*/ 128 h 158"/>
                  <a:gd name="T44" fmla="*/ 109 w 128"/>
                  <a:gd name="T45" fmla="*/ 137 h 158"/>
                  <a:gd name="T46" fmla="*/ 103 w 128"/>
                  <a:gd name="T47" fmla="*/ 145 h 158"/>
                  <a:gd name="T48" fmla="*/ 95 w 128"/>
                  <a:gd name="T49" fmla="*/ 153 h 158"/>
                  <a:gd name="T50" fmla="*/ 83 w 128"/>
                  <a:gd name="T51" fmla="*/ 158 h 158"/>
                  <a:gd name="T52" fmla="*/ 73 w 128"/>
                  <a:gd name="T53" fmla="*/ 155 h 158"/>
                  <a:gd name="T54" fmla="*/ 63 w 128"/>
                  <a:gd name="T55" fmla="*/ 148 h 158"/>
                  <a:gd name="T56" fmla="*/ 59 w 128"/>
                  <a:gd name="T57" fmla="*/ 138 h 158"/>
                  <a:gd name="T58" fmla="*/ 62 w 128"/>
                  <a:gd name="T59" fmla="*/ 128 h 158"/>
                  <a:gd name="T60" fmla="*/ 72 w 128"/>
                  <a:gd name="T61" fmla="*/ 118 h 158"/>
                  <a:gd name="T62" fmla="*/ 78 w 128"/>
                  <a:gd name="T63" fmla="*/ 108 h 158"/>
                  <a:gd name="T64" fmla="*/ 83 w 128"/>
                  <a:gd name="T65" fmla="*/ 98 h 158"/>
                  <a:gd name="T66" fmla="*/ 85 w 128"/>
                  <a:gd name="T67" fmla="*/ 87 h 158"/>
                  <a:gd name="T68" fmla="*/ 84 w 128"/>
                  <a:gd name="T69" fmla="*/ 76 h 158"/>
                  <a:gd name="T70" fmla="*/ 83 w 128"/>
                  <a:gd name="T71" fmla="*/ 70 h 158"/>
                  <a:gd name="T72" fmla="*/ 81 w 128"/>
                  <a:gd name="T73" fmla="*/ 64 h 158"/>
                  <a:gd name="T74" fmla="*/ 76 w 128"/>
                  <a:gd name="T75" fmla="*/ 56 h 158"/>
                  <a:gd name="T76" fmla="*/ 64 w 128"/>
                  <a:gd name="T77" fmla="*/ 49 h 158"/>
                  <a:gd name="T78" fmla="*/ 54 w 128"/>
                  <a:gd name="T79" fmla="*/ 45 h 158"/>
                  <a:gd name="T80" fmla="*/ 48 w 128"/>
                  <a:gd name="T81" fmla="*/ 44 h 158"/>
                  <a:gd name="T82" fmla="*/ 41 w 128"/>
                  <a:gd name="T83" fmla="*/ 44 h 158"/>
                  <a:gd name="T84" fmla="*/ 33 w 128"/>
                  <a:gd name="T85" fmla="*/ 44 h 158"/>
                  <a:gd name="T86" fmla="*/ 26 w 128"/>
                  <a:gd name="T87" fmla="*/ 44 h 158"/>
                  <a:gd name="T88" fmla="*/ 19 w 128"/>
                  <a:gd name="T89" fmla="*/ 45 h 158"/>
                  <a:gd name="T90" fmla="*/ 11 w 128"/>
                  <a:gd name="T91" fmla="*/ 44 h 158"/>
                  <a:gd name="T92" fmla="*/ 4 w 128"/>
                  <a:gd name="T93" fmla="*/ 39 h 158"/>
                  <a:gd name="T94" fmla="*/ 0 w 128"/>
                  <a:gd name="T95" fmla="*/ 29 h 158"/>
                  <a:gd name="T96" fmla="*/ 0 w 128"/>
                  <a:gd name="T97" fmla="*/ 23 h 158"/>
                  <a:gd name="T98" fmla="*/ 0 w 128"/>
                  <a:gd name="T99" fmla="*/ 17 h 158"/>
                  <a:gd name="T100" fmla="*/ 5 w 128"/>
                  <a:gd name="T101" fmla="*/ 8 h 158"/>
                  <a:gd name="T102" fmla="*/ 12 w 128"/>
                  <a:gd name="T103" fmla="*/ 2 h 158"/>
                  <a:gd name="T104" fmla="*/ 19 w 128"/>
                  <a:gd name="T10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58">
                    <a:moveTo>
                      <a:pt x="19" y="0"/>
                    </a:moveTo>
                    <a:lnTo>
                      <a:pt x="21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9" y="3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1" y="5"/>
                    </a:lnTo>
                    <a:lnTo>
                      <a:pt x="74" y="7"/>
                    </a:lnTo>
                    <a:lnTo>
                      <a:pt x="78" y="8"/>
                    </a:lnTo>
                    <a:lnTo>
                      <a:pt x="82" y="10"/>
                    </a:lnTo>
                    <a:lnTo>
                      <a:pt x="84" y="10"/>
                    </a:lnTo>
                    <a:lnTo>
                      <a:pt x="88" y="13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97" y="19"/>
                    </a:lnTo>
                    <a:lnTo>
                      <a:pt x="100" y="21"/>
                    </a:lnTo>
                    <a:lnTo>
                      <a:pt x="103" y="23"/>
                    </a:lnTo>
                    <a:lnTo>
                      <a:pt x="105" y="26"/>
                    </a:lnTo>
                    <a:lnTo>
                      <a:pt x="108" y="28"/>
                    </a:lnTo>
                    <a:lnTo>
                      <a:pt x="110" y="31"/>
                    </a:lnTo>
                    <a:lnTo>
                      <a:pt x="113" y="34"/>
                    </a:lnTo>
                    <a:lnTo>
                      <a:pt x="115" y="38"/>
                    </a:lnTo>
                    <a:lnTo>
                      <a:pt x="116" y="41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50"/>
                    </a:lnTo>
                    <a:lnTo>
                      <a:pt x="123" y="52"/>
                    </a:lnTo>
                    <a:lnTo>
                      <a:pt x="123" y="56"/>
                    </a:lnTo>
                    <a:lnTo>
                      <a:pt x="124" y="59"/>
                    </a:lnTo>
                    <a:lnTo>
                      <a:pt x="125" y="62"/>
                    </a:lnTo>
                    <a:lnTo>
                      <a:pt x="126" y="66"/>
                    </a:lnTo>
                    <a:lnTo>
                      <a:pt x="126" y="70"/>
                    </a:lnTo>
                    <a:lnTo>
                      <a:pt x="128" y="74"/>
                    </a:lnTo>
                    <a:lnTo>
                      <a:pt x="128" y="76"/>
                    </a:lnTo>
                    <a:lnTo>
                      <a:pt x="128" y="80"/>
                    </a:lnTo>
                    <a:lnTo>
                      <a:pt x="128" y="83"/>
                    </a:lnTo>
                    <a:lnTo>
                      <a:pt x="128" y="86"/>
                    </a:lnTo>
                    <a:lnTo>
                      <a:pt x="128" y="90"/>
                    </a:lnTo>
                    <a:lnTo>
                      <a:pt x="128" y="93"/>
                    </a:lnTo>
                    <a:lnTo>
                      <a:pt x="126" y="97"/>
                    </a:lnTo>
                    <a:lnTo>
                      <a:pt x="126" y="100"/>
                    </a:lnTo>
                    <a:lnTo>
                      <a:pt x="125" y="103"/>
                    </a:lnTo>
                    <a:lnTo>
                      <a:pt x="125" y="107"/>
                    </a:lnTo>
                    <a:lnTo>
                      <a:pt x="124" y="109"/>
                    </a:lnTo>
                    <a:lnTo>
                      <a:pt x="123" y="113"/>
                    </a:lnTo>
                    <a:lnTo>
                      <a:pt x="121" y="116"/>
                    </a:lnTo>
                    <a:lnTo>
                      <a:pt x="120" y="119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5" y="128"/>
                    </a:lnTo>
                    <a:lnTo>
                      <a:pt x="114" y="132"/>
                    </a:lnTo>
                    <a:lnTo>
                      <a:pt x="112" y="134"/>
                    </a:lnTo>
                    <a:lnTo>
                      <a:pt x="109" y="137"/>
                    </a:lnTo>
                    <a:lnTo>
                      <a:pt x="108" y="139"/>
                    </a:lnTo>
                    <a:lnTo>
                      <a:pt x="105" y="142"/>
                    </a:lnTo>
                    <a:lnTo>
                      <a:pt x="103" y="145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5" y="153"/>
                    </a:lnTo>
                    <a:lnTo>
                      <a:pt x="90" y="155"/>
                    </a:lnTo>
                    <a:lnTo>
                      <a:pt x="87" y="157"/>
                    </a:lnTo>
                    <a:lnTo>
                      <a:pt x="83" y="158"/>
                    </a:lnTo>
                    <a:lnTo>
                      <a:pt x="79" y="158"/>
                    </a:lnTo>
                    <a:lnTo>
                      <a:pt x="76" y="157"/>
                    </a:lnTo>
                    <a:lnTo>
                      <a:pt x="73" y="155"/>
                    </a:lnTo>
                    <a:lnTo>
                      <a:pt x="69" y="153"/>
                    </a:lnTo>
                    <a:lnTo>
                      <a:pt x="66" y="152"/>
                    </a:lnTo>
                    <a:lnTo>
                      <a:pt x="63" y="148"/>
                    </a:lnTo>
                    <a:lnTo>
                      <a:pt x="61" y="145"/>
                    </a:lnTo>
                    <a:lnTo>
                      <a:pt x="59" y="142"/>
                    </a:lnTo>
                    <a:lnTo>
                      <a:pt x="59" y="138"/>
                    </a:lnTo>
                    <a:lnTo>
                      <a:pt x="59" y="134"/>
                    </a:lnTo>
                    <a:lnTo>
                      <a:pt x="59" y="132"/>
                    </a:lnTo>
                    <a:lnTo>
                      <a:pt x="62" y="128"/>
                    </a:lnTo>
                    <a:lnTo>
                      <a:pt x="66" y="126"/>
                    </a:lnTo>
                    <a:lnTo>
                      <a:pt x="68" y="122"/>
                    </a:lnTo>
                    <a:lnTo>
                      <a:pt x="72" y="118"/>
                    </a:lnTo>
                    <a:lnTo>
                      <a:pt x="74" y="116"/>
                    </a:lnTo>
                    <a:lnTo>
                      <a:pt x="77" y="112"/>
                    </a:lnTo>
                    <a:lnTo>
                      <a:pt x="78" y="108"/>
                    </a:lnTo>
                    <a:lnTo>
                      <a:pt x="81" y="106"/>
                    </a:lnTo>
                    <a:lnTo>
                      <a:pt x="82" y="102"/>
                    </a:lnTo>
                    <a:lnTo>
                      <a:pt x="83" y="98"/>
                    </a:lnTo>
                    <a:lnTo>
                      <a:pt x="84" y="95"/>
                    </a:lnTo>
                    <a:lnTo>
                      <a:pt x="85" y="91"/>
                    </a:lnTo>
                    <a:lnTo>
                      <a:pt x="85" y="87"/>
                    </a:lnTo>
                    <a:lnTo>
                      <a:pt x="85" y="83"/>
                    </a:lnTo>
                    <a:lnTo>
                      <a:pt x="85" y="80"/>
                    </a:lnTo>
                    <a:lnTo>
                      <a:pt x="84" y="76"/>
                    </a:lnTo>
                    <a:lnTo>
                      <a:pt x="84" y="74"/>
                    </a:lnTo>
                    <a:lnTo>
                      <a:pt x="83" y="72"/>
                    </a:lnTo>
                    <a:lnTo>
                      <a:pt x="83" y="70"/>
                    </a:lnTo>
                    <a:lnTo>
                      <a:pt x="83" y="69"/>
                    </a:lnTo>
                    <a:lnTo>
                      <a:pt x="82" y="65"/>
                    </a:lnTo>
                    <a:lnTo>
                      <a:pt x="81" y="64"/>
                    </a:lnTo>
                    <a:lnTo>
                      <a:pt x="79" y="61"/>
                    </a:lnTo>
                    <a:lnTo>
                      <a:pt x="78" y="59"/>
                    </a:lnTo>
                    <a:lnTo>
                      <a:pt x="76" y="56"/>
                    </a:lnTo>
                    <a:lnTo>
                      <a:pt x="72" y="52"/>
                    </a:lnTo>
                    <a:lnTo>
                      <a:pt x="68" y="50"/>
                    </a:lnTo>
                    <a:lnTo>
                      <a:pt x="64" y="49"/>
                    </a:lnTo>
                    <a:lnTo>
                      <a:pt x="61" y="46"/>
                    </a:lnTo>
                    <a:lnTo>
                      <a:pt x="57" y="46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1" y="44"/>
                    </a:lnTo>
                    <a:lnTo>
                      <a:pt x="10" y="43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1" y="35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8" name="AutoShape 105"/>
          <p:cNvCxnSpPr>
            <a:cxnSpLocks noChangeShapeType="1"/>
            <a:stCxn id="91" idx="3"/>
            <a:endCxn id="133" idx="1"/>
          </p:cNvCxnSpPr>
          <p:nvPr/>
        </p:nvCxnSpPr>
        <p:spPr bwMode="auto">
          <a:xfrm flipV="1">
            <a:off x="3853584" y="5154041"/>
            <a:ext cx="2138765" cy="2258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Rectangle 106"/>
          <p:cNvSpPr>
            <a:spLocks noChangeArrowheads="1"/>
          </p:cNvSpPr>
          <p:nvPr/>
        </p:nvSpPr>
        <p:spPr bwMode="auto">
          <a:xfrm flipV="1">
            <a:off x="5992349" y="4810943"/>
            <a:ext cx="1207232" cy="686197"/>
          </a:xfrm>
          <a:prstGeom prst="rect">
            <a:avLst/>
          </a:prstGeom>
          <a:solidFill>
            <a:srgbClr val="E7F1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36000" tIns="0" rIns="36000" bIns="36000"/>
          <a:lstStyle/>
          <a:p>
            <a:pPr algn="ctr">
              <a:buFontTx/>
              <a:buNone/>
            </a:pPr>
            <a:endParaRPr lang="ko-KR" altLang="ko-KR" sz="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Group 107"/>
          <p:cNvGrpSpPr>
            <a:grpSpLocks/>
          </p:cNvGrpSpPr>
          <p:nvPr/>
        </p:nvGrpSpPr>
        <p:grpSpPr bwMode="auto">
          <a:xfrm>
            <a:off x="6109924" y="4879018"/>
            <a:ext cx="980661" cy="401360"/>
            <a:chOff x="963" y="3475"/>
            <a:chExt cx="477" cy="246"/>
          </a:xfrm>
        </p:grpSpPr>
        <p:sp>
          <p:nvSpPr>
            <p:cNvPr id="148" name="Oval 108" descr="엠보싱 작은상자(Gray_Ver)"/>
            <p:cNvSpPr>
              <a:spLocks noChangeArrowheads="1"/>
            </p:cNvSpPr>
            <p:nvPr/>
          </p:nvSpPr>
          <p:spPr bwMode="auto">
            <a:xfrm>
              <a:off x="963" y="3660"/>
              <a:ext cx="477" cy="61"/>
            </a:xfrm>
            <a:prstGeom prst="ellipse">
              <a:avLst/>
            </a:prstGeom>
            <a:blipFill dpi="0" rotWithShape="0">
              <a:blip r:embed="rId13" cstate="print"/>
              <a:srcRect/>
              <a:stretch>
                <a:fillRect/>
              </a:stretch>
            </a:blipFill>
            <a:ln w="12700">
              <a:solidFill>
                <a:srgbClr val="739AC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9CC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72000" tIns="36000" rIns="0" bIns="36000"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0" name="Group 109"/>
            <p:cNvGrpSpPr>
              <a:grpSpLocks/>
            </p:cNvGrpSpPr>
            <p:nvPr/>
          </p:nvGrpSpPr>
          <p:grpSpPr bwMode="auto">
            <a:xfrm>
              <a:off x="1020" y="3475"/>
              <a:ext cx="352" cy="233"/>
              <a:chOff x="3379" y="164"/>
              <a:chExt cx="670" cy="396"/>
            </a:xfrm>
          </p:grpSpPr>
          <p:pic>
            <p:nvPicPr>
              <p:cNvPr id="153" name="Picture 11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4" t="18228" r="93848" b="61198"/>
              <a:stretch>
                <a:fillRect/>
              </a:stretch>
            </p:blipFill>
            <p:spPr bwMode="auto">
              <a:xfrm>
                <a:off x="3379" y="164"/>
                <a:ext cx="22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" name="Picture 111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4" t="18228" r="93848" b="61198"/>
              <a:stretch>
                <a:fillRect/>
              </a:stretch>
            </p:blipFill>
            <p:spPr bwMode="auto">
              <a:xfrm>
                <a:off x="3603" y="164"/>
                <a:ext cx="22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5" name="Picture 11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4" t="18228" r="93848" b="61198"/>
              <a:stretch>
                <a:fillRect/>
              </a:stretch>
            </p:blipFill>
            <p:spPr bwMode="auto">
              <a:xfrm>
                <a:off x="3827" y="164"/>
                <a:ext cx="22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6" name="Text Box 113"/>
          <p:cNvSpPr txBox="1">
            <a:spLocks noChangeArrowheads="1"/>
          </p:cNvSpPr>
          <p:nvPr/>
        </p:nvSpPr>
        <p:spPr bwMode="auto">
          <a:xfrm>
            <a:off x="5452904" y="5323757"/>
            <a:ext cx="240235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HY각헤드라인B" pitchFamily="18" charset="-127"/>
                <a:cs typeface="Arial" pitchFamily="34" charset="0"/>
              </a:rPr>
              <a:t>KONEPS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HY각헤드라인B" pitchFamily="18" charset="-127"/>
              <a:cs typeface="Arial" pitchFamily="34" charset="0"/>
            </a:endParaRPr>
          </a:p>
        </p:txBody>
      </p:sp>
      <p:sp>
        <p:nvSpPr>
          <p:cNvPr id="157" name="Text Box 114"/>
          <p:cNvSpPr txBox="1">
            <a:spLocks noChangeArrowheads="1"/>
          </p:cNvSpPr>
          <p:nvPr/>
        </p:nvSpPr>
        <p:spPr bwMode="auto">
          <a:xfrm>
            <a:off x="823883" y="1445013"/>
            <a:ext cx="17918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600" b="1" dirty="0" smtClean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Tender officer</a:t>
            </a:r>
            <a:r>
              <a:rPr lang="ko-KR" altLang="en-US" sz="1600" b="1" dirty="0" smtClean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endParaRPr lang="en-US" altLang="ko-KR" sz="1600" b="1" dirty="0">
              <a:solidFill>
                <a:srgbClr val="2D1F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115"/>
          <p:cNvSpPr txBox="1">
            <a:spLocks noChangeArrowheads="1"/>
          </p:cNvSpPr>
          <p:nvPr/>
        </p:nvSpPr>
        <p:spPr bwMode="auto">
          <a:xfrm>
            <a:off x="4621161" y="1592580"/>
            <a:ext cx="40141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600" b="1" dirty="0" smtClean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National Computing &amp; Information Agency</a:t>
            </a:r>
            <a:endParaRPr lang="en-US" altLang="ko-KR" sz="1600" b="1" dirty="0">
              <a:solidFill>
                <a:srgbClr val="2D1F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0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91383"/>
              </p:ext>
            </p:extLst>
          </p:nvPr>
        </p:nvGraphicFramePr>
        <p:xfrm>
          <a:off x="4434535" y="5332556"/>
          <a:ext cx="342395" cy="25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Clip" r:id="rId15" imgW="952129" imgH="952129" progId="">
                  <p:embed/>
                </p:oleObj>
              </mc:Choice>
              <mc:Fallback>
                <p:oleObj name="Clip" r:id="rId15" imgW="952129" imgH="952129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535" y="5332556"/>
                        <a:ext cx="342395" cy="255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Text Box 118"/>
          <p:cNvSpPr txBox="1">
            <a:spLocks noChangeArrowheads="1"/>
          </p:cNvSpPr>
          <p:nvPr/>
        </p:nvSpPr>
        <p:spPr bwMode="auto">
          <a:xfrm>
            <a:off x="2426838" y="5500007"/>
            <a:ext cx="3812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Tender notice + public key</a:t>
            </a:r>
            <a:endParaRPr lang="en-US" altLang="ko-KR" sz="1200" b="1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62" name="Text Box 119"/>
          <p:cNvSpPr txBox="1">
            <a:spLocks noChangeArrowheads="1"/>
          </p:cNvSpPr>
          <p:nvPr/>
        </p:nvSpPr>
        <p:spPr bwMode="auto">
          <a:xfrm>
            <a:off x="1343994" y="1901267"/>
            <a:ext cx="250959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Entry tender notice 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64" name="Text Box 121"/>
          <p:cNvSpPr txBox="1">
            <a:spLocks noChangeArrowheads="1"/>
          </p:cNvSpPr>
          <p:nvPr/>
        </p:nvSpPr>
        <p:spPr bwMode="auto">
          <a:xfrm>
            <a:off x="4114252" y="3152117"/>
            <a:ext cx="1878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Backup decryption key</a:t>
            </a:r>
            <a:endParaRPr lang="en-US" altLang="ko-KR" sz="1200" b="1" dirty="0"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165" name="Line 122"/>
          <p:cNvSpPr>
            <a:spLocks noChangeShapeType="1"/>
          </p:cNvSpPr>
          <p:nvPr/>
        </p:nvSpPr>
        <p:spPr bwMode="auto">
          <a:xfrm flipH="1">
            <a:off x="2654300" y="2192791"/>
            <a:ext cx="0" cy="26079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 Box 123"/>
          <p:cNvSpPr txBox="1">
            <a:spLocks noChangeArrowheads="1"/>
          </p:cNvSpPr>
          <p:nvPr/>
        </p:nvSpPr>
        <p:spPr bwMode="auto">
          <a:xfrm>
            <a:off x="3428483" y="2210828"/>
            <a:ext cx="22830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latin typeface="Arial" pitchFamily="34" charset="0"/>
                <a:ea typeface="굴림" pitchFamily="50" charset="-127"/>
                <a:cs typeface="Arial" pitchFamily="34" charset="0"/>
              </a:rPr>
              <a:t>Issue encryption key</a:t>
            </a:r>
          </a:p>
        </p:txBody>
      </p:sp>
      <p:sp>
        <p:nvSpPr>
          <p:cNvPr id="167" name="Line 124"/>
          <p:cNvSpPr>
            <a:spLocks noChangeShapeType="1"/>
          </p:cNvSpPr>
          <p:nvPr/>
        </p:nvSpPr>
        <p:spPr bwMode="auto">
          <a:xfrm>
            <a:off x="2437616" y="3691731"/>
            <a:ext cx="11622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Line 125"/>
          <p:cNvSpPr>
            <a:spLocks noChangeShapeType="1"/>
          </p:cNvSpPr>
          <p:nvPr/>
        </p:nvSpPr>
        <p:spPr bwMode="auto">
          <a:xfrm flipH="1">
            <a:off x="2508250" y="3680278"/>
            <a:ext cx="0" cy="26079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Line 126"/>
          <p:cNvSpPr>
            <a:spLocks noChangeShapeType="1"/>
          </p:cNvSpPr>
          <p:nvPr/>
        </p:nvSpPr>
        <p:spPr bwMode="auto">
          <a:xfrm flipH="1">
            <a:off x="3575050" y="3680278"/>
            <a:ext cx="0" cy="26079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 127"/>
          <p:cNvSpPr>
            <a:spLocks/>
          </p:cNvSpPr>
          <p:nvPr/>
        </p:nvSpPr>
        <p:spPr bwMode="auto">
          <a:xfrm flipV="1">
            <a:off x="2310754" y="4051044"/>
            <a:ext cx="3916356" cy="323124"/>
          </a:xfrm>
          <a:custGeom>
            <a:avLst/>
            <a:gdLst>
              <a:gd name="T0" fmla="*/ 0 w 2299"/>
              <a:gd name="T1" fmla="*/ 0 h 487"/>
              <a:gd name="T2" fmla="*/ 0 w 2299"/>
              <a:gd name="T3" fmla="*/ 70 h 487"/>
              <a:gd name="T4" fmla="*/ 1544 w 2299"/>
              <a:gd name="T5" fmla="*/ 70 h 487"/>
              <a:gd name="T6" fmla="*/ 1539 w 2299"/>
              <a:gd name="T7" fmla="*/ 487 h 487"/>
              <a:gd name="T8" fmla="*/ 2299 w 2299"/>
              <a:gd name="T9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9" h="487">
                <a:moveTo>
                  <a:pt x="0" y="0"/>
                </a:moveTo>
                <a:lnTo>
                  <a:pt x="0" y="70"/>
                </a:lnTo>
                <a:lnTo>
                  <a:pt x="1544" y="70"/>
                </a:lnTo>
                <a:lnTo>
                  <a:pt x="1539" y="487"/>
                </a:lnTo>
                <a:lnTo>
                  <a:pt x="2299" y="487"/>
                </a:lnTo>
              </a:path>
            </a:pathLst>
          </a:custGeom>
          <a:noFill/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 Box 128"/>
          <p:cNvSpPr txBox="1">
            <a:spLocks noChangeArrowheads="1"/>
          </p:cNvSpPr>
          <p:nvPr/>
        </p:nvSpPr>
        <p:spPr bwMode="auto">
          <a:xfrm>
            <a:off x="-93609" y="4731657"/>
            <a:ext cx="40975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e-signature of tender officer</a:t>
            </a:r>
            <a:endParaRPr lang="en-US" altLang="ko-KR" sz="1200" b="1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2" name="Rectangle 129"/>
          <p:cNvSpPr>
            <a:spLocks noChangeArrowheads="1"/>
          </p:cNvSpPr>
          <p:nvPr/>
        </p:nvSpPr>
        <p:spPr bwMode="auto">
          <a:xfrm>
            <a:off x="2063335" y="3839779"/>
            <a:ext cx="1781446" cy="460547"/>
          </a:xfrm>
          <a:prstGeom prst="rect">
            <a:avLst/>
          </a:prstGeom>
          <a:solidFill>
            <a:srgbClr val="FA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510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6800"/>
          <a:lstStyle/>
          <a:p>
            <a:pPr>
              <a:buFontTx/>
              <a:buChar char="•"/>
            </a:pPr>
            <a:endParaRPr lang="ko-KR" altLang="ko-K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 Box 130"/>
          <p:cNvSpPr txBox="1">
            <a:spLocks noChangeArrowheads="1"/>
          </p:cNvSpPr>
          <p:nvPr/>
        </p:nvSpPr>
        <p:spPr bwMode="auto">
          <a:xfrm>
            <a:off x="2302599" y="3650692"/>
            <a:ext cx="1288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Separate keys</a:t>
            </a:r>
          </a:p>
        </p:txBody>
      </p:sp>
      <p:grpSp>
        <p:nvGrpSpPr>
          <p:cNvPr id="174" name="Group 47"/>
          <p:cNvGrpSpPr>
            <a:grpSpLocks/>
          </p:cNvGrpSpPr>
          <p:nvPr/>
        </p:nvGrpSpPr>
        <p:grpSpPr bwMode="auto">
          <a:xfrm rot="16200000">
            <a:off x="2397614" y="3639364"/>
            <a:ext cx="403212" cy="863053"/>
            <a:chOff x="2289" y="3248"/>
            <a:chExt cx="193" cy="368"/>
          </a:xfrm>
        </p:grpSpPr>
        <p:sp>
          <p:nvSpPr>
            <p:cNvPr id="175" name="Freeform 48"/>
            <p:cNvSpPr>
              <a:spLocks/>
            </p:cNvSpPr>
            <p:nvPr/>
          </p:nvSpPr>
          <p:spPr bwMode="auto">
            <a:xfrm>
              <a:off x="2289" y="3248"/>
              <a:ext cx="188" cy="366"/>
            </a:xfrm>
            <a:custGeom>
              <a:avLst/>
              <a:gdLst>
                <a:gd name="T0" fmla="*/ 336 w 937"/>
                <a:gd name="T1" fmla="*/ 0 h 1826"/>
                <a:gd name="T2" fmla="*/ 619 w 937"/>
                <a:gd name="T3" fmla="*/ 0 h 1826"/>
                <a:gd name="T4" fmla="*/ 565 w 937"/>
                <a:gd name="T5" fmla="*/ 70 h 1826"/>
                <a:gd name="T6" fmla="*/ 401 w 937"/>
                <a:gd name="T7" fmla="*/ 70 h 1826"/>
                <a:gd name="T8" fmla="*/ 338 w 937"/>
                <a:gd name="T9" fmla="*/ 182 h 1826"/>
                <a:gd name="T10" fmla="*/ 622 w 937"/>
                <a:gd name="T11" fmla="*/ 182 h 1826"/>
                <a:gd name="T12" fmla="*/ 564 w 937"/>
                <a:gd name="T13" fmla="*/ 71 h 1826"/>
                <a:gd name="T14" fmla="*/ 619 w 937"/>
                <a:gd name="T15" fmla="*/ 1 h 1826"/>
                <a:gd name="T16" fmla="*/ 718 w 937"/>
                <a:gd name="T17" fmla="*/ 174 h 1826"/>
                <a:gd name="T18" fmla="*/ 772 w 937"/>
                <a:gd name="T19" fmla="*/ 175 h 1826"/>
                <a:gd name="T20" fmla="*/ 790 w 937"/>
                <a:gd name="T21" fmla="*/ 234 h 1826"/>
                <a:gd name="T22" fmla="*/ 875 w 937"/>
                <a:gd name="T23" fmla="*/ 234 h 1826"/>
                <a:gd name="T24" fmla="*/ 876 w 937"/>
                <a:gd name="T25" fmla="*/ 276 h 1826"/>
                <a:gd name="T26" fmla="*/ 907 w 937"/>
                <a:gd name="T27" fmla="*/ 277 h 1826"/>
                <a:gd name="T28" fmla="*/ 937 w 937"/>
                <a:gd name="T29" fmla="*/ 277 h 1826"/>
                <a:gd name="T30" fmla="*/ 937 w 937"/>
                <a:gd name="T31" fmla="*/ 532 h 1826"/>
                <a:gd name="T32" fmla="*/ 875 w 937"/>
                <a:gd name="T33" fmla="*/ 533 h 1826"/>
                <a:gd name="T34" fmla="*/ 873 w 937"/>
                <a:gd name="T35" fmla="*/ 587 h 1826"/>
                <a:gd name="T36" fmla="*/ 794 w 937"/>
                <a:gd name="T37" fmla="*/ 587 h 1826"/>
                <a:gd name="T38" fmla="*/ 771 w 937"/>
                <a:gd name="T39" fmla="*/ 650 h 1826"/>
                <a:gd name="T40" fmla="*/ 727 w 937"/>
                <a:gd name="T41" fmla="*/ 652 h 1826"/>
                <a:gd name="T42" fmla="*/ 724 w 937"/>
                <a:gd name="T43" fmla="*/ 781 h 1826"/>
                <a:gd name="T44" fmla="*/ 694 w 937"/>
                <a:gd name="T45" fmla="*/ 781 h 1826"/>
                <a:gd name="T46" fmla="*/ 685 w 937"/>
                <a:gd name="T47" fmla="*/ 801 h 1826"/>
                <a:gd name="T48" fmla="*/ 685 w 937"/>
                <a:gd name="T49" fmla="*/ 930 h 1826"/>
                <a:gd name="T50" fmla="*/ 632 w 937"/>
                <a:gd name="T51" fmla="*/ 931 h 1826"/>
                <a:gd name="T52" fmla="*/ 635 w 937"/>
                <a:gd name="T53" fmla="*/ 1709 h 1826"/>
                <a:gd name="T54" fmla="*/ 511 w 937"/>
                <a:gd name="T55" fmla="*/ 1826 h 1826"/>
                <a:gd name="T56" fmla="*/ 351 w 937"/>
                <a:gd name="T57" fmla="*/ 1691 h 1826"/>
                <a:gd name="T58" fmla="*/ 408 w 937"/>
                <a:gd name="T59" fmla="*/ 1653 h 1826"/>
                <a:gd name="T60" fmla="*/ 408 w 937"/>
                <a:gd name="T61" fmla="*/ 1608 h 1826"/>
                <a:gd name="T62" fmla="*/ 351 w 937"/>
                <a:gd name="T63" fmla="*/ 1567 h 1826"/>
                <a:gd name="T64" fmla="*/ 408 w 937"/>
                <a:gd name="T65" fmla="*/ 1532 h 1826"/>
                <a:gd name="T66" fmla="*/ 399 w 937"/>
                <a:gd name="T67" fmla="*/ 1518 h 1826"/>
                <a:gd name="T68" fmla="*/ 350 w 937"/>
                <a:gd name="T69" fmla="*/ 1486 h 1826"/>
                <a:gd name="T70" fmla="*/ 342 w 937"/>
                <a:gd name="T71" fmla="*/ 1386 h 1826"/>
                <a:gd name="T72" fmla="*/ 335 w 937"/>
                <a:gd name="T73" fmla="*/ 1376 h 1826"/>
                <a:gd name="T74" fmla="*/ 409 w 937"/>
                <a:gd name="T75" fmla="*/ 1318 h 1826"/>
                <a:gd name="T76" fmla="*/ 409 w 937"/>
                <a:gd name="T77" fmla="*/ 1267 h 1826"/>
                <a:gd name="T78" fmla="*/ 350 w 937"/>
                <a:gd name="T79" fmla="*/ 1208 h 1826"/>
                <a:gd name="T80" fmla="*/ 408 w 937"/>
                <a:gd name="T81" fmla="*/ 1155 h 1826"/>
                <a:gd name="T82" fmla="*/ 408 w 937"/>
                <a:gd name="T83" fmla="*/ 1103 h 1826"/>
                <a:gd name="T84" fmla="*/ 351 w 937"/>
                <a:gd name="T85" fmla="*/ 1035 h 1826"/>
                <a:gd name="T86" fmla="*/ 340 w 937"/>
                <a:gd name="T87" fmla="*/ 924 h 1826"/>
                <a:gd name="T88" fmla="*/ 272 w 937"/>
                <a:gd name="T89" fmla="*/ 924 h 1826"/>
                <a:gd name="T90" fmla="*/ 272 w 937"/>
                <a:gd name="T91" fmla="*/ 775 h 1826"/>
                <a:gd name="T92" fmla="*/ 230 w 937"/>
                <a:gd name="T93" fmla="*/ 775 h 1826"/>
                <a:gd name="T94" fmla="*/ 230 w 937"/>
                <a:gd name="T95" fmla="*/ 645 h 1826"/>
                <a:gd name="T96" fmla="*/ 184 w 937"/>
                <a:gd name="T97" fmla="*/ 645 h 1826"/>
                <a:gd name="T98" fmla="*/ 164 w 937"/>
                <a:gd name="T99" fmla="*/ 583 h 1826"/>
                <a:gd name="T100" fmla="*/ 71 w 937"/>
                <a:gd name="T101" fmla="*/ 583 h 1826"/>
                <a:gd name="T102" fmla="*/ 71 w 937"/>
                <a:gd name="T103" fmla="*/ 528 h 1826"/>
                <a:gd name="T104" fmla="*/ 0 w 937"/>
                <a:gd name="T105" fmla="*/ 528 h 1826"/>
                <a:gd name="T106" fmla="*/ 0 w 937"/>
                <a:gd name="T107" fmla="*/ 270 h 1826"/>
                <a:gd name="T108" fmla="*/ 70 w 937"/>
                <a:gd name="T109" fmla="*/ 270 h 1826"/>
                <a:gd name="T110" fmla="*/ 70 w 937"/>
                <a:gd name="T111" fmla="*/ 233 h 1826"/>
                <a:gd name="T112" fmla="*/ 148 w 937"/>
                <a:gd name="T113" fmla="*/ 233 h 1826"/>
                <a:gd name="T114" fmla="*/ 167 w 937"/>
                <a:gd name="T115" fmla="*/ 217 h 1826"/>
                <a:gd name="T116" fmla="*/ 185 w 937"/>
                <a:gd name="T117" fmla="*/ 175 h 1826"/>
                <a:gd name="T118" fmla="*/ 230 w 937"/>
                <a:gd name="T119" fmla="*/ 175 h 1826"/>
                <a:gd name="T120" fmla="*/ 336 w 937"/>
                <a:gd name="T121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7" h="1826">
                  <a:moveTo>
                    <a:pt x="336" y="0"/>
                  </a:moveTo>
                  <a:lnTo>
                    <a:pt x="619" y="0"/>
                  </a:lnTo>
                  <a:lnTo>
                    <a:pt x="565" y="70"/>
                  </a:lnTo>
                  <a:lnTo>
                    <a:pt x="401" y="70"/>
                  </a:lnTo>
                  <a:lnTo>
                    <a:pt x="338" y="182"/>
                  </a:lnTo>
                  <a:lnTo>
                    <a:pt x="622" y="182"/>
                  </a:lnTo>
                  <a:lnTo>
                    <a:pt x="564" y="71"/>
                  </a:lnTo>
                  <a:lnTo>
                    <a:pt x="619" y="1"/>
                  </a:lnTo>
                  <a:lnTo>
                    <a:pt x="718" y="174"/>
                  </a:lnTo>
                  <a:lnTo>
                    <a:pt x="772" y="175"/>
                  </a:lnTo>
                  <a:lnTo>
                    <a:pt x="790" y="234"/>
                  </a:lnTo>
                  <a:lnTo>
                    <a:pt x="875" y="234"/>
                  </a:lnTo>
                  <a:lnTo>
                    <a:pt x="876" y="276"/>
                  </a:lnTo>
                  <a:lnTo>
                    <a:pt x="907" y="277"/>
                  </a:lnTo>
                  <a:lnTo>
                    <a:pt x="937" y="277"/>
                  </a:lnTo>
                  <a:lnTo>
                    <a:pt x="937" y="532"/>
                  </a:lnTo>
                  <a:lnTo>
                    <a:pt x="875" y="533"/>
                  </a:lnTo>
                  <a:lnTo>
                    <a:pt x="873" y="587"/>
                  </a:lnTo>
                  <a:lnTo>
                    <a:pt x="794" y="587"/>
                  </a:lnTo>
                  <a:lnTo>
                    <a:pt x="771" y="650"/>
                  </a:lnTo>
                  <a:lnTo>
                    <a:pt x="727" y="652"/>
                  </a:lnTo>
                  <a:lnTo>
                    <a:pt x="724" y="781"/>
                  </a:lnTo>
                  <a:lnTo>
                    <a:pt x="694" y="781"/>
                  </a:lnTo>
                  <a:lnTo>
                    <a:pt x="685" y="801"/>
                  </a:lnTo>
                  <a:lnTo>
                    <a:pt x="685" y="930"/>
                  </a:lnTo>
                  <a:lnTo>
                    <a:pt x="632" y="931"/>
                  </a:lnTo>
                  <a:lnTo>
                    <a:pt x="635" y="1709"/>
                  </a:lnTo>
                  <a:lnTo>
                    <a:pt x="511" y="1826"/>
                  </a:lnTo>
                  <a:lnTo>
                    <a:pt x="351" y="1691"/>
                  </a:lnTo>
                  <a:lnTo>
                    <a:pt x="408" y="1653"/>
                  </a:lnTo>
                  <a:lnTo>
                    <a:pt x="408" y="1608"/>
                  </a:lnTo>
                  <a:lnTo>
                    <a:pt x="351" y="1567"/>
                  </a:lnTo>
                  <a:lnTo>
                    <a:pt x="408" y="1532"/>
                  </a:lnTo>
                  <a:lnTo>
                    <a:pt x="399" y="1518"/>
                  </a:lnTo>
                  <a:lnTo>
                    <a:pt x="350" y="1486"/>
                  </a:lnTo>
                  <a:lnTo>
                    <a:pt x="342" y="1386"/>
                  </a:lnTo>
                  <a:lnTo>
                    <a:pt x="335" y="1376"/>
                  </a:lnTo>
                  <a:lnTo>
                    <a:pt x="409" y="1318"/>
                  </a:lnTo>
                  <a:lnTo>
                    <a:pt x="409" y="1267"/>
                  </a:lnTo>
                  <a:lnTo>
                    <a:pt x="350" y="1208"/>
                  </a:lnTo>
                  <a:lnTo>
                    <a:pt x="408" y="1155"/>
                  </a:lnTo>
                  <a:lnTo>
                    <a:pt x="408" y="1103"/>
                  </a:lnTo>
                  <a:lnTo>
                    <a:pt x="351" y="1035"/>
                  </a:lnTo>
                  <a:lnTo>
                    <a:pt x="340" y="924"/>
                  </a:lnTo>
                  <a:lnTo>
                    <a:pt x="272" y="924"/>
                  </a:lnTo>
                  <a:lnTo>
                    <a:pt x="272" y="775"/>
                  </a:lnTo>
                  <a:lnTo>
                    <a:pt x="230" y="775"/>
                  </a:lnTo>
                  <a:lnTo>
                    <a:pt x="230" y="645"/>
                  </a:lnTo>
                  <a:lnTo>
                    <a:pt x="184" y="645"/>
                  </a:lnTo>
                  <a:lnTo>
                    <a:pt x="164" y="583"/>
                  </a:lnTo>
                  <a:lnTo>
                    <a:pt x="71" y="583"/>
                  </a:lnTo>
                  <a:lnTo>
                    <a:pt x="71" y="528"/>
                  </a:lnTo>
                  <a:lnTo>
                    <a:pt x="0" y="528"/>
                  </a:lnTo>
                  <a:lnTo>
                    <a:pt x="0" y="270"/>
                  </a:lnTo>
                  <a:lnTo>
                    <a:pt x="70" y="270"/>
                  </a:lnTo>
                  <a:lnTo>
                    <a:pt x="70" y="233"/>
                  </a:lnTo>
                  <a:lnTo>
                    <a:pt x="148" y="233"/>
                  </a:lnTo>
                  <a:lnTo>
                    <a:pt x="167" y="217"/>
                  </a:lnTo>
                  <a:lnTo>
                    <a:pt x="185" y="175"/>
                  </a:lnTo>
                  <a:lnTo>
                    <a:pt x="230" y="17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49"/>
            <p:cNvSpPr>
              <a:spLocks/>
            </p:cNvSpPr>
            <p:nvPr/>
          </p:nvSpPr>
          <p:spPr bwMode="auto">
            <a:xfrm>
              <a:off x="2294" y="3250"/>
              <a:ext cx="188" cy="366"/>
            </a:xfrm>
            <a:custGeom>
              <a:avLst/>
              <a:gdLst>
                <a:gd name="T0" fmla="*/ 336 w 938"/>
                <a:gd name="T1" fmla="*/ 0 h 1827"/>
                <a:gd name="T2" fmla="*/ 619 w 938"/>
                <a:gd name="T3" fmla="*/ 0 h 1827"/>
                <a:gd name="T4" fmla="*/ 565 w 938"/>
                <a:gd name="T5" fmla="*/ 70 h 1827"/>
                <a:gd name="T6" fmla="*/ 400 w 938"/>
                <a:gd name="T7" fmla="*/ 70 h 1827"/>
                <a:gd name="T8" fmla="*/ 338 w 938"/>
                <a:gd name="T9" fmla="*/ 181 h 1827"/>
                <a:gd name="T10" fmla="*/ 622 w 938"/>
                <a:gd name="T11" fmla="*/ 181 h 1827"/>
                <a:gd name="T12" fmla="*/ 564 w 938"/>
                <a:gd name="T13" fmla="*/ 71 h 1827"/>
                <a:gd name="T14" fmla="*/ 619 w 938"/>
                <a:gd name="T15" fmla="*/ 1 h 1827"/>
                <a:gd name="T16" fmla="*/ 719 w 938"/>
                <a:gd name="T17" fmla="*/ 174 h 1827"/>
                <a:gd name="T18" fmla="*/ 772 w 938"/>
                <a:gd name="T19" fmla="*/ 175 h 1827"/>
                <a:gd name="T20" fmla="*/ 790 w 938"/>
                <a:gd name="T21" fmla="*/ 234 h 1827"/>
                <a:gd name="T22" fmla="*/ 874 w 938"/>
                <a:gd name="T23" fmla="*/ 234 h 1827"/>
                <a:gd name="T24" fmla="*/ 876 w 938"/>
                <a:gd name="T25" fmla="*/ 276 h 1827"/>
                <a:gd name="T26" fmla="*/ 907 w 938"/>
                <a:gd name="T27" fmla="*/ 277 h 1827"/>
                <a:gd name="T28" fmla="*/ 938 w 938"/>
                <a:gd name="T29" fmla="*/ 277 h 1827"/>
                <a:gd name="T30" fmla="*/ 938 w 938"/>
                <a:gd name="T31" fmla="*/ 532 h 1827"/>
                <a:gd name="T32" fmla="*/ 874 w 938"/>
                <a:gd name="T33" fmla="*/ 533 h 1827"/>
                <a:gd name="T34" fmla="*/ 873 w 938"/>
                <a:gd name="T35" fmla="*/ 587 h 1827"/>
                <a:gd name="T36" fmla="*/ 794 w 938"/>
                <a:gd name="T37" fmla="*/ 587 h 1827"/>
                <a:gd name="T38" fmla="*/ 771 w 938"/>
                <a:gd name="T39" fmla="*/ 650 h 1827"/>
                <a:gd name="T40" fmla="*/ 727 w 938"/>
                <a:gd name="T41" fmla="*/ 651 h 1827"/>
                <a:gd name="T42" fmla="*/ 724 w 938"/>
                <a:gd name="T43" fmla="*/ 781 h 1827"/>
                <a:gd name="T44" fmla="*/ 694 w 938"/>
                <a:gd name="T45" fmla="*/ 781 h 1827"/>
                <a:gd name="T46" fmla="*/ 687 w 938"/>
                <a:gd name="T47" fmla="*/ 792 h 1827"/>
                <a:gd name="T48" fmla="*/ 687 w 938"/>
                <a:gd name="T49" fmla="*/ 931 h 1827"/>
                <a:gd name="T50" fmla="*/ 632 w 938"/>
                <a:gd name="T51" fmla="*/ 931 h 1827"/>
                <a:gd name="T52" fmla="*/ 635 w 938"/>
                <a:gd name="T53" fmla="*/ 1709 h 1827"/>
                <a:gd name="T54" fmla="*/ 511 w 938"/>
                <a:gd name="T55" fmla="*/ 1827 h 1827"/>
                <a:gd name="T56" fmla="*/ 351 w 938"/>
                <a:gd name="T57" fmla="*/ 1691 h 1827"/>
                <a:gd name="T58" fmla="*/ 408 w 938"/>
                <a:gd name="T59" fmla="*/ 1653 h 1827"/>
                <a:gd name="T60" fmla="*/ 408 w 938"/>
                <a:gd name="T61" fmla="*/ 1608 h 1827"/>
                <a:gd name="T62" fmla="*/ 351 w 938"/>
                <a:gd name="T63" fmla="*/ 1567 h 1827"/>
                <a:gd name="T64" fmla="*/ 408 w 938"/>
                <a:gd name="T65" fmla="*/ 1532 h 1827"/>
                <a:gd name="T66" fmla="*/ 399 w 938"/>
                <a:gd name="T67" fmla="*/ 1518 h 1827"/>
                <a:gd name="T68" fmla="*/ 350 w 938"/>
                <a:gd name="T69" fmla="*/ 1486 h 1827"/>
                <a:gd name="T70" fmla="*/ 342 w 938"/>
                <a:gd name="T71" fmla="*/ 1385 h 1827"/>
                <a:gd name="T72" fmla="*/ 335 w 938"/>
                <a:gd name="T73" fmla="*/ 1377 h 1827"/>
                <a:gd name="T74" fmla="*/ 409 w 938"/>
                <a:gd name="T75" fmla="*/ 1317 h 1827"/>
                <a:gd name="T76" fmla="*/ 409 w 938"/>
                <a:gd name="T77" fmla="*/ 1267 h 1827"/>
                <a:gd name="T78" fmla="*/ 350 w 938"/>
                <a:gd name="T79" fmla="*/ 1208 h 1827"/>
                <a:gd name="T80" fmla="*/ 408 w 938"/>
                <a:gd name="T81" fmla="*/ 1155 h 1827"/>
                <a:gd name="T82" fmla="*/ 408 w 938"/>
                <a:gd name="T83" fmla="*/ 1103 h 1827"/>
                <a:gd name="T84" fmla="*/ 351 w 938"/>
                <a:gd name="T85" fmla="*/ 1035 h 1827"/>
                <a:gd name="T86" fmla="*/ 340 w 938"/>
                <a:gd name="T87" fmla="*/ 924 h 1827"/>
                <a:gd name="T88" fmla="*/ 272 w 938"/>
                <a:gd name="T89" fmla="*/ 924 h 1827"/>
                <a:gd name="T90" fmla="*/ 272 w 938"/>
                <a:gd name="T91" fmla="*/ 775 h 1827"/>
                <a:gd name="T92" fmla="*/ 231 w 938"/>
                <a:gd name="T93" fmla="*/ 775 h 1827"/>
                <a:gd name="T94" fmla="*/ 231 w 938"/>
                <a:gd name="T95" fmla="*/ 645 h 1827"/>
                <a:gd name="T96" fmla="*/ 184 w 938"/>
                <a:gd name="T97" fmla="*/ 645 h 1827"/>
                <a:gd name="T98" fmla="*/ 163 w 938"/>
                <a:gd name="T99" fmla="*/ 582 h 1827"/>
                <a:gd name="T100" fmla="*/ 71 w 938"/>
                <a:gd name="T101" fmla="*/ 582 h 1827"/>
                <a:gd name="T102" fmla="*/ 71 w 938"/>
                <a:gd name="T103" fmla="*/ 528 h 1827"/>
                <a:gd name="T104" fmla="*/ 0 w 938"/>
                <a:gd name="T105" fmla="*/ 528 h 1827"/>
                <a:gd name="T106" fmla="*/ 0 w 938"/>
                <a:gd name="T107" fmla="*/ 270 h 1827"/>
                <a:gd name="T108" fmla="*/ 70 w 938"/>
                <a:gd name="T109" fmla="*/ 270 h 1827"/>
                <a:gd name="T110" fmla="*/ 70 w 938"/>
                <a:gd name="T111" fmla="*/ 233 h 1827"/>
                <a:gd name="T112" fmla="*/ 148 w 938"/>
                <a:gd name="T113" fmla="*/ 233 h 1827"/>
                <a:gd name="T114" fmla="*/ 167 w 938"/>
                <a:gd name="T115" fmla="*/ 216 h 1827"/>
                <a:gd name="T116" fmla="*/ 185 w 938"/>
                <a:gd name="T117" fmla="*/ 175 h 1827"/>
                <a:gd name="T118" fmla="*/ 231 w 938"/>
                <a:gd name="T119" fmla="*/ 175 h 1827"/>
                <a:gd name="T120" fmla="*/ 336 w 938"/>
                <a:gd name="T12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8" h="1827">
                  <a:moveTo>
                    <a:pt x="336" y="0"/>
                  </a:moveTo>
                  <a:lnTo>
                    <a:pt x="619" y="0"/>
                  </a:lnTo>
                  <a:lnTo>
                    <a:pt x="565" y="70"/>
                  </a:lnTo>
                  <a:lnTo>
                    <a:pt x="400" y="70"/>
                  </a:lnTo>
                  <a:lnTo>
                    <a:pt x="338" y="181"/>
                  </a:lnTo>
                  <a:lnTo>
                    <a:pt x="622" y="181"/>
                  </a:lnTo>
                  <a:lnTo>
                    <a:pt x="564" y="71"/>
                  </a:lnTo>
                  <a:lnTo>
                    <a:pt x="619" y="1"/>
                  </a:lnTo>
                  <a:lnTo>
                    <a:pt x="719" y="174"/>
                  </a:lnTo>
                  <a:lnTo>
                    <a:pt x="772" y="175"/>
                  </a:lnTo>
                  <a:lnTo>
                    <a:pt x="790" y="234"/>
                  </a:lnTo>
                  <a:lnTo>
                    <a:pt x="874" y="234"/>
                  </a:lnTo>
                  <a:lnTo>
                    <a:pt x="876" y="276"/>
                  </a:lnTo>
                  <a:lnTo>
                    <a:pt x="907" y="277"/>
                  </a:lnTo>
                  <a:lnTo>
                    <a:pt x="938" y="277"/>
                  </a:lnTo>
                  <a:lnTo>
                    <a:pt x="938" y="532"/>
                  </a:lnTo>
                  <a:lnTo>
                    <a:pt x="874" y="533"/>
                  </a:lnTo>
                  <a:lnTo>
                    <a:pt x="873" y="587"/>
                  </a:lnTo>
                  <a:lnTo>
                    <a:pt x="794" y="587"/>
                  </a:lnTo>
                  <a:lnTo>
                    <a:pt x="771" y="650"/>
                  </a:lnTo>
                  <a:lnTo>
                    <a:pt x="727" y="651"/>
                  </a:lnTo>
                  <a:lnTo>
                    <a:pt x="724" y="781"/>
                  </a:lnTo>
                  <a:lnTo>
                    <a:pt x="694" y="781"/>
                  </a:lnTo>
                  <a:lnTo>
                    <a:pt x="687" y="792"/>
                  </a:lnTo>
                  <a:lnTo>
                    <a:pt x="687" y="931"/>
                  </a:lnTo>
                  <a:lnTo>
                    <a:pt x="632" y="931"/>
                  </a:lnTo>
                  <a:lnTo>
                    <a:pt x="635" y="1709"/>
                  </a:lnTo>
                  <a:lnTo>
                    <a:pt x="511" y="1827"/>
                  </a:lnTo>
                  <a:lnTo>
                    <a:pt x="351" y="1691"/>
                  </a:lnTo>
                  <a:lnTo>
                    <a:pt x="408" y="1653"/>
                  </a:lnTo>
                  <a:lnTo>
                    <a:pt x="408" y="1608"/>
                  </a:lnTo>
                  <a:lnTo>
                    <a:pt x="351" y="1567"/>
                  </a:lnTo>
                  <a:lnTo>
                    <a:pt x="408" y="1532"/>
                  </a:lnTo>
                  <a:lnTo>
                    <a:pt x="399" y="1518"/>
                  </a:lnTo>
                  <a:lnTo>
                    <a:pt x="350" y="1486"/>
                  </a:lnTo>
                  <a:lnTo>
                    <a:pt x="342" y="1385"/>
                  </a:lnTo>
                  <a:lnTo>
                    <a:pt x="335" y="1377"/>
                  </a:lnTo>
                  <a:lnTo>
                    <a:pt x="409" y="1317"/>
                  </a:lnTo>
                  <a:lnTo>
                    <a:pt x="409" y="1267"/>
                  </a:lnTo>
                  <a:lnTo>
                    <a:pt x="350" y="1208"/>
                  </a:lnTo>
                  <a:lnTo>
                    <a:pt x="408" y="1155"/>
                  </a:lnTo>
                  <a:lnTo>
                    <a:pt x="408" y="1103"/>
                  </a:lnTo>
                  <a:lnTo>
                    <a:pt x="351" y="1035"/>
                  </a:lnTo>
                  <a:lnTo>
                    <a:pt x="340" y="924"/>
                  </a:lnTo>
                  <a:lnTo>
                    <a:pt x="272" y="924"/>
                  </a:lnTo>
                  <a:lnTo>
                    <a:pt x="272" y="775"/>
                  </a:lnTo>
                  <a:lnTo>
                    <a:pt x="231" y="775"/>
                  </a:lnTo>
                  <a:lnTo>
                    <a:pt x="231" y="645"/>
                  </a:lnTo>
                  <a:lnTo>
                    <a:pt x="184" y="645"/>
                  </a:lnTo>
                  <a:lnTo>
                    <a:pt x="163" y="582"/>
                  </a:lnTo>
                  <a:lnTo>
                    <a:pt x="71" y="582"/>
                  </a:lnTo>
                  <a:lnTo>
                    <a:pt x="71" y="528"/>
                  </a:lnTo>
                  <a:lnTo>
                    <a:pt x="0" y="528"/>
                  </a:lnTo>
                  <a:lnTo>
                    <a:pt x="0" y="270"/>
                  </a:lnTo>
                  <a:lnTo>
                    <a:pt x="70" y="270"/>
                  </a:lnTo>
                  <a:lnTo>
                    <a:pt x="70" y="233"/>
                  </a:lnTo>
                  <a:lnTo>
                    <a:pt x="148" y="233"/>
                  </a:lnTo>
                  <a:lnTo>
                    <a:pt x="167" y="216"/>
                  </a:lnTo>
                  <a:lnTo>
                    <a:pt x="185" y="175"/>
                  </a:lnTo>
                  <a:lnTo>
                    <a:pt x="231" y="17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" name="Group 50"/>
            <p:cNvGrpSpPr>
              <a:grpSpLocks/>
            </p:cNvGrpSpPr>
            <p:nvPr/>
          </p:nvGrpSpPr>
          <p:grpSpPr bwMode="auto">
            <a:xfrm>
              <a:off x="2320" y="3309"/>
              <a:ext cx="143" cy="42"/>
              <a:chOff x="1731" y="3535"/>
              <a:chExt cx="143" cy="42"/>
            </a:xfrm>
          </p:grpSpPr>
          <p:sp>
            <p:nvSpPr>
              <p:cNvPr id="189" name="Freeform 51"/>
              <p:cNvSpPr>
                <a:spLocks/>
              </p:cNvSpPr>
              <p:nvPr/>
            </p:nvSpPr>
            <p:spPr bwMode="auto">
              <a:xfrm>
                <a:off x="1731" y="3535"/>
                <a:ext cx="133" cy="42"/>
              </a:xfrm>
              <a:custGeom>
                <a:avLst/>
                <a:gdLst>
                  <a:gd name="T0" fmla="*/ 0 w 663"/>
                  <a:gd name="T1" fmla="*/ 109 h 209"/>
                  <a:gd name="T2" fmla="*/ 58 w 663"/>
                  <a:gd name="T3" fmla="*/ 0 h 209"/>
                  <a:gd name="T4" fmla="*/ 663 w 663"/>
                  <a:gd name="T5" fmla="*/ 0 h 209"/>
                  <a:gd name="T6" fmla="*/ 657 w 663"/>
                  <a:gd name="T7" fmla="*/ 8 h 209"/>
                  <a:gd name="T8" fmla="*/ 64 w 663"/>
                  <a:gd name="T9" fmla="*/ 8 h 209"/>
                  <a:gd name="T10" fmla="*/ 11 w 663"/>
                  <a:gd name="T11" fmla="*/ 109 h 209"/>
                  <a:gd name="T12" fmla="*/ 63 w 663"/>
                  <a:gd name="T13" fmla="*/ 203 h 209"/>
                  <a:gd name="T14" fmla="*/ 53 w 663"/>
                  <a:gd name="T15" fmla="*/ 209 h 209"/>
                  <a:gd name="T16" fmla="*/ 0 w 663"/>
                  <a:gd name="T17" fmla="*/ 1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3" h="209">
                    <a:moveTo>
                      <a:pt x="0" y="109"/>
                    </a:moveTo>
                    <a:lnTo>
                      <a:pt x="58" y="0"/>
                    </a:lnTo>
                    <a:lnTo>
                      <a:pt x="663" y="0"/>
                    </a:lnTo>
                    <a:lnTo>
                      <a:pt x="657" y="8"/>
                    </a:lnTo>
                    <a:lnTo>
                      <a:pt x="64" y="8"/>
                    </a:lnTo>
                    <a:lnTo>
                      <a:pt x="11" y="109"/>
                    </a:lnTo>
                    <a:lnTo>
                      <a:pt x="63" y="203"/>
                    </a:lnTo>
                    <a:lnTo>
                      <a:pt x="53" y="2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2"/>
              <p:cNvSpPr>
                <a:spLocks/>
              </p:cNvSpPr>
              <p:nvPr/>
            </p:nvSpPr>
            <p:spPr bwMode="auto">
              <a:xfrm>
                <a:off x="1742" y="3535"/>
                <a:ext cx="132" cy="42"/>
              </a:xfrm>
              <a:custGeom>
                <a:avLst/>
                <a:gdLst>
                  <a:gd name="T0" fmla="*/ 663 w 663"/>
                  <a:gd name="T1" fmla="*/ 100 h 209"/>
                  <a:gd name="T2" fmla="*/ 605 w 663"/>
                  <a:gd name="T3" fmla="*/ 209 h 209"/>
                  <a:gd name="T4" fmla="*/ 0 w 663"/>
                  <a:gd name="T5" fmla="*/ 209 h 209"/>
                  <a:gd name="T6" fmla="*/ 6 w 663"/>
                  <a:gd name="T7" fmla="*/ 202 h 209"/>
                  <a:gd name="T8" fmla="*/ 599 w 663"/>
                  <a:gd name="T9" fmla="*/ 202 h 209"/>
                  <a:gd name="T10" fmla="*/ 652 w 663"/>
                  <a:gd name="T11" fmla="*/ 100 h 209"/>
                  <a:gd name="T12" fmla="*/ 600 w 663"/>
                  <a:gd name="T13" fmla="*/ 7 h 209"/>
                  <a:gd name="T14" fmla="*/ 610 w 663"/>
                  <a:gd name="T15" fmla="*/ 0 h 209"/>
                  <a:gd name="T16" fmla="*/ 663 w 663"/>
                  <a:gd name="T17" fmla="*/ 1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3" h="209">
                    <a:moveTo>
                      <a:pt x="663" y="100"/>
                    </a:moveTo>
                    <a:lnTo>
                      <a:pt x="605" y="209"/>
                    </a:lnTo>
                    <a:lnTo>
                      <a:pt x="0" y="209"/>
                    </a:lnTo>
                    <a:lnTo>
                      <a:pt x="6" y="202"/>
                    </a:lnTo>
                    <a:lnTo>
                      <a:pt x="599" y="202"/>
                    </a:lnTo>
                    <a:lnTo>
                      <a:pt x="652" y="100"/>
                    </a:lnTo>
                    <a:lnTo>
                      <a:pt x="600" y="7"/>
                    </a:lnTo>
                    <a:lnTo>
                      <a:pt x="610" y="0"/>
                    </a:lnTo>
                    <a:lnTo>
                      <a:pt x="663" y="10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309" y="3303"/>
              <a:ext cx="159" cy="2"/>
            </a:xfrm>
            <a:prstGeom prst="rect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54"/>
            <p:cNvSpPr>
              <a:spLocks noChangeArrowheads="1"/>
            </p:cNvSpPr>
            <p:nvPr/>
          </p:nvSpPr>
          <p:spPr bwMode="auto">
            <a:xfrm>
              <a:off x="2325" y="3294"/>
              <a:ext cx="124" cy="3"/>
            </a:xfrm>
            <a:prstGeom prst="rect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" name="Group 55"/>
            <p:cNvGrpSpPr>
              <a:grpSpLocks/>
            </p:cNvGrpSpPr>
            <p:nvPr/>
          </p:nvGrpSpPr>
          <p:grpSpPr bwMode="auto">
            <a:xfrm>
              <a:off x="2309" y="3356"/>
              <a:ext cx="160" cy="259"/>
              <a:chOff x="1720" y="3582"/>
              <a:chExt cx="160" cy="259"/>
            </a:xfrm>
          </p:grpSpPr>
          <p:sp>
            <p:nvSpPr>
              <p:cNvPr id="181" name="Freeform 56"/>
              <p:cNvSpPr>
                <a:spLocks/>
              </p:cNvSpPr>
              <p:nvPr/>
            </p:nvSpPr>
            <p:spPr bwMode="auto">
              <a:xfrm>
                <a:off x="1793" y="3633"/>
                <a:ext cx="4" cy="200"/>
              </a:xfrm>
              <a:custGeom>
                <a:avLst/>
                <a:gdLst>
                  <a:gd name="T0" fmla="*/ 20 w 20"/>
                  <a:gd name="T1" fmla="*/ 0 h 998"/>
                  <a:gd name="T2" fmla="*/ 19 w 20"/>
                  <a:gd name="T3" fmla="*/ 998 h 998"/>
                  <a:gd name="T4" fmla="*/ 2 w 20"/>
                  <a:gd name="T5" fmla="*/ 983 h 998"/>
                  <a:gd name="T6" fmla="*/ 0 w 20"/>
                  <a:gd name="T7" fmla="*/ 31 h 998"/>
                  <a:gd name="T8" fmla="*/ 20 w 20"/>
                  <a:gd name="T9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98">
                    <a:moveTo>
                      <a:pt x="20" y="0"/>
                    </a:moveTo>
                    <a:lnTo>
                      <a:pt x="19" y="998"/>
                    </a:lnTo>
                    <a:lnTo>
                      <a:pt x="2" y="983"/>
                    </a:lnTo>
                    <a:lnTo>
                      <a:pt x="0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7"/>
              <p:cNvSpPr>
                <a:spLocks/>
              </p:cNvSpPr>
              <p:nvPr/>
            </p:nvSpPr>
            <p:spPr bwMode="auto">
              <a:xfrm>
                <a:off x="1815" y="3638"/>
                <a:ext cx="4" cy="195"/>
              </a:xfrm>
              <a:custGeom>
                <a:avLst/>
                <a:gdLst>
                  <a:gd name="T0" fmla="*/ 16 w 19"/>
                  <a:gd name="T1" fmla="*/ 0 h 974"/>
                  <a:gd name="T2" fmla="*/ 19 w 19"/>
                  <a:gd name="T3" fmla="*/ 958 h 974"/>
                  <a:gd name="T4" fmla="*/ 2 w 19"/>
                  <a:gd name="T5" fmla="*/ 974 h 974"/>
                  <a:gd name="T6" fmla="*/ 0 w 19"/>
                  <a:gd name="T7" fmla="*/ 79 h 974"/>
                  <a:gd name="T8" fmla="*/ 16 w 19"/>
                  <a:gd name="T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74">
                    <a:moveTo>
                      <a:pt x="16" y="0"/>
                    </a:moveTo>
                    <a:lnTo>
                      <a:pt x="19" y="958"/>
                    </a:lnTo>
                    <a:lnTo>
                      <a:pt x="2" y="974"/>
                    </a:lnTo>
                    <a:lnTo>
                      <a:pt x="0" y="7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3" name="Group 58"/>
              <p:cNvGrpSpPr>
                <a:grpSpLocks/>
              </p:cNvGrpSpPr>
              <p:nvPr/>
            </p:nvGrpSpPr>
            <p:grpSpPr bwMode="auto">
              <a:xfrm>
                <a:off x="1720" y="3582"/>
                <a:ext cx="160" cy="259"/>
                <a:chOff x="1720" y="3582"/>
                <a:chExt cx="160" cy="259"/>
              </a:xfrm>
            </p:grpSpPr>
            <p:sp>
              <p:nvSpPr>
                <p:cNvPr id="184" name="Rectangle 59"/>
                <p:cNvSpPr>
                  <a:spLocks noChangeArrowheads="1"/>
                </p:cNvSpPr>
                <p:nvPr/>
              </p:nvSpPr>
              <p:spPr bwMode="auto">
                <a:xfrm>
                  <a:off x="1720" y="3582"/>
                  <a:ext cx="160" cy="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2" y="3606"/>
                  <a:ext cx="98" cy="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61"/>
                <p:cNvSpPr>
                  <a:spLocks/>
                </p:cNvSpPr>
                <p:nvPr/>
              </p:nvSpPr>
              <p:spPr bwMode="auto">
                <a:xfrm>
                  <a:off x="1806" y="3639"/>
                  <a:ext cx="13" cy="202"/>
                </a:xfrm>
                <a:custGeom>
                  <a:avLst/>
                  <a:gdLst>
                    <a:gd name="T0" fmla="*/ 62 w 62"/>
                    <a:gd name="T1" fmla="*/ 0 h 1014"/>
                    <a:gd name="T2" fmla="*/ 47 w 62"/>
                    <a:gd name="T3" fmla="*/ 66 h 1014"/>
                    <a:gd name="T4" fmla="*/ 23 w 62"/>
                    <a:gd name="T5" fmla="*/ 123 h 1014"/>
                    <a:gd name="T6" fmla="*/ 23 w 62"/>
                    <a:gd name="T7" fmla="*/ 995 h 1014"/>
                    <a:gd name="T8" fmla="*/ 5 w 62"/>
                    <a:gd name="T9" fmla="*/ 1014 h 1014"/>
                    <a:gd name="T10" fmla="*/ 0 w 62"/>
                    <a:gd name="T11" fmla="*/ 107 h 1014"/>
                    <a:gd name="T12" fmla="*/ 62 w 62"/>
                    <a:gd name="T13" fmla="*/ 0 h 10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014">
                      <a:moveTo>
                        <a:pt x="62" y="0"/>
                      </a:moveTo>
                      <a:lnTo>
                        <a:pt x="47" y="66"/>
                      </a:lnTo>
                      <a:lnTo>
                        <a:pt x="23" y="123"/>
                      </a:lnTo>
                      <a:lnTo>
                        <a:pt x="23" y="995"/>
                      </a:lnTo>
                      <a:lnTo>
                        <a:pt x="5" y="1014"/>
                      </a:lnTo>
                      <a:lnTo>
                        <a:pt x="0" y="107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62"/>
                <p:cNvSpPr>
                  <a:spLocks/>
                </p:cNvSpPr>
                <p:nvPr/>
              </p:nvSpPr>
              <p:spPr bwMode="auto">
                <a:xfrm>
                  <a:off x="1759" y="3631"/>
                  <a:ext cx="86" cy="31"/>
                </a:xfrm>
                <a:custGeom>
                  <a:avLst/>
                  <a:gdLst>
                    <a:gd name="T0" fmla="*/ 72 w 427"/>
                    <a:gd name="T1" fmla="*/ 152 h 152"/>
                    <a:gd name="T2" fmla="*/ 43 w 427"/>
                    <a:gd name="T3" fmla="*/ 118 h 152"/>
                    <a:gd name="T4" fmla="*/ 43 w 427"/>
                    <a:gd name="T5" fmla="*/ 18 h 152"/>
                    <a:gd name="T6" fmla="*/ 0 w 427"/>
                    <a:gd name="T7" fmla="*/ 18 h 152"/>
                    <a:gd name="T8" fmla="*/ 0 w 427"/>
                    <a:gd name="T9" fmla="*/ 0 h 152"/>
                    <a:gd name="T10" fmla="*/ 427 w 427"/>
                    <a:gd name="T11" fmla="*/ 0 h 152"/>
                    <a:gd name="T12" fmla="*/ 416 w 427"/>
                    <a:gd name="T13" fmla="*/ 18 h 152"/>
                    <a:gd name="T14" fmla="*/ 185 w 427"/>
                    <a:gd name="T15" fmla="*/ 18 h 152"/>
                    <a:gd name="T16" fmla="*/ 166 w 427"/>
                    <a:gd name="T17" fmla="*/ 46 h 152"/>
                    <a:gd name="T18" fmla="*/ 80 w 427"/>
                    <a:gd name="T19" fmla="*/ 46 h 152"/>
                    <a:gd name="T20" fmla="*/ 72 w 427"/>
                    <a:gd name="T21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7" h="152">
                      <a:moveTo>
                        <a:pt x="72" y="152"/>
                      </a:moveTo>
                      <a:lnTo>
                        <a:pt x="43" y="118"/>
                      </a:lnTo>
                      <a:lnTo>
                        <a:pt x="4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427" y="0"/>
                      </a:lnTo>
                      <a:lnTo>
                        <a:pt x="416" y="18"/>
                      </a:lnTo>
                      <a:lnTo>
                        <a:pt x="185" y="18"/>
                      </a:lnTo>
                      <a:lnTo>
                        <a:pt x="166" y="46"/>
                      </a:lnTo>
                      <a:lnTo>
                        <a:pt x="80" y="46"/>
                      </a:lnTo>
                      <a:lnTo>
                        <a:pt x="72" y="152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63"/>
                <p:cNvSpPr>
                  <a:spLocks/>
                </p:cNvSpPr>
                <p:nvPr/>
              </p:nvSpPr>
              <p:spPr bwMode="auto">
                <a:xfrm>
                  <a:off x="1738" y="3592"/>
                  <a:ext cx="126" cy="5"/>
                </a:xfrm>
                <a:custGeom>
                  <a:avLst/>
                  <a:gdLst>
                    <a:gd name="T0" fmla="*/ 0 w 631"/>
                    <a:gd name="T1" fmla="*/ 1 h 21"/>
                    <a:gd name="T2" fmla="*/ 631 w 631"/>
                    <a:gd name="T3" fmla="*/ 0 h 21"/>
                    <a:gd name="T4" fmla="*/ 624 w 631"/>
                    <a:gd name="T5" fmla="*/ 20 h 21"/>
                    <a:gd name="T6" fmla="*/ 5 w 631"/>
                    <a:gd name="T7" fmla="*/ 21 h 21"/>
                    <a:gd name="T8" fmla="*/ 0 w 631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1" h="21">
                      <a:moveTo>
                        <a:pt x="0" y="1"/>
                      </a:moveTo>
                      <a:lnTo>
                        <a:pt x="631" y="0"/>
                      </a:lnTo>
                      <a:lnTo>
                        <a:pt x="624" y="20"/>
                      </a:lnTo>
                      <a:lnTo>
                        <a:pt x="5" y="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1" name="Group 64"/>
          <p:cNvGrpSpPr>
            <a:grpSpLocks/>
          </p:cNvGrpSpPr>
          <p:nvPr/>
        </p:nvGrpSpPr>
        <p:grpSpPr bwMode="auto">
          <a:xfrm rot="16200000">
            <a:off x="3189777" y="3639366"/>
            <a:ext cx="403210" cy="863047"/>
            <a:chOff x="2289" y="3248"/>
            <a:chExt cx="193" cy="368"/>
          </a:xfrm>
        </p:grpSpPr>
        <p:sp>
          <p:nvSpPr>
            <p:cNvPr id="192" name="Freeform 65"/>
            <p:cNvSpPr>
              <a:spLocks/>
            </p:cNvSpPr>
            <p:nvPr/>
          </p:nvSpPr>
          <p:spPr bwMode="auto">
            <a:xfrm>
              <a:off x="2289" y="3248"/>
              <a:ext cx="188" cy="366"/>
            </a:xfrm>
            <a:custGeom>
              <a:avLst/>
              <a:gdLst>
                <a:gd name="T0" fmla="*/ 336 w 937"/>
                <a:gd name="T1" fmla="*/ 0 h 1826"/>
                <a:gd name="T2" fmla="*/ 619 w 937"/>
                <a:gd name="T3" fmla="*/ 0 h 1826"/>
                <a:gd name="T4" fmla="*/ 565 w 937"/>
                <a:gd name="T5" fmla="*/ 70 h 1826"/>
                <a:gd name="T6" fmla="*/ 401 w 937"/>
                <a:gd name="T7" fmla="*/ 70 h 1826"/>
                <a:gd name="T8" fmla="*/ 338 w 937"/>
                <a:gd name="T9" fmla="*/ 182 h 1826"/>
                <a:gd name="T10" fmla="*/ 622 w 937"/>
                <a:gd name="T11" fmla="*/ 182 h 1826"/>
                <a:gd name="T12" fmla="*/ 564 w 937"/>
                <a:gd name="T13" fmla="*/ 71 h 1826"/>
                <a:gd name="T14" fmla="*/ 619 w 937"/>
                <a:gd name="T15" fmla="*/ 1 h 1826"/>
                <a:gd name="T16" fmla="*/ 718 w 937"/>
                <a:gd name="T17" fmla="*/ 174 h 1826"/>
                <a:gd name="T18" fmla="*/ 772 w 937"/>
                <a:gd name="T19" fmla="*/ 175 h 1826"/>
                <a:gd name="T20" fmla="*/ 790 w 937"/>
                <a:gd name="T21" fmla="*/ 234 h 1826"/>
                <a:gd name="T22" fmla="*/ 875 w 937"/>
                <a:gd name="T23" fmla="*/ 234 h 1826"/>
                <a:gd name="T24" fmla="*/ 876 w 937"/>
                <a:gd name="T25" fmla="*/ 276 h 1826"/>
                <a:gd name="T26" fmla="*/ 907 w 937"/>
                <a:gd name="T27" fmla="*/ 277 h 1826"/>
                <a:gd name="T28" fmla="*/ 937 w 937"/>
                <a:gd name="T29" fmla="*/ 277 h 1826"/>
                <a:gd name="T30" fmla="*/ 937 w 937"/>
                <a:gd name="T31" fmla="*/ 532 h 1826"/>
                <a:gd name="T32" fmla="*/ 875 w 937"/>
                <a:gd name="T33" fmla="*/ 533 h 1826"/>
                <a:gd name="T34" fmla="*/ 873 w 937"/>
                <a:gd name="T35" fmla="*/ 587 h 1826"/>
                <a:gd name="T36" fmla="*/ 794 w 937"/>
                <a:gd name="T37" fmla="*/ 587 h 1826"/>
                <a:gd name="T38" fmla="*/ 771 w 937"/>
                <a:gd name="T39" fmla="*/ 650 h 1826"/>
                <a:gd name="T40" fmla="*/ 727 w 937"/>
                <a:gd name="T41" fmla="*/ 652 h 1826"/>
                <a:gd name="T42" fmla="*/ 724 w 937"/>
                <a:gd name="T43" fmla="*/ 781 h 1826"/>
                <a:gd name="T44" fmla="*/ 694 w 937"/>
                <a:gd name="T45" fmla="*/ 781 h 1826"/>
                <a:gd name="T46" fmla="*/ 685 w 937"/>
                <a:gd name="T47" fmla="*/ 801 h 1826"/>
                <a:gd name="T48" fmla="*/ 685 w 937"/>
                <a:gd name="T49" fmla="*/ 930 h 1826"/>
                <a:gd name="T50" fmla="*/ 632 w 937"/>
                <a:gd name="T51" fmla="*/ 931 h 1826"/>
                <a:gd name="T52" fmla="*/ 635 w 937"/>
                <a:gd name="T53" fmla="*/ 1709 h 1826"/>
                <a:gd name="T54" fmla="*/ 511 w 937"/>
                <a:gd name="T55" fmla="*/ 1826 h 1826"/>
                <a:gd name="T56" fmla="*/ 351 w 937"/>
                <a:gd name="T57" fmla="*/ 1691 h 1826"/>
                <a:gd name="T58" fmla="*/ 408 w 937"/>
                <a:gd name="T59" fmla="*/ 1653 h 1826"/>
                <a:gd name="T60" fmla="*/ 408 w 937"/>
                <a:gd name="T61" fmla="*/ 1608 h 1826"/>
                <a:gd name="T62" fmla="*/ 351 w 937"/>
                <a:gd name="T63" fmla="*/ 1567 h 1826"/>
                <a:gd name="T64" fmla="*/ 408 w 937"/>
                <a:gd name="T65" fmla="*/ 1532 h 1826"/>
                <a:gd name="T66" fmla="*/ 399 w 937"/>
                <a:gd name="T67" fmla="*/ 1518 h 1826"/>
                <a:gd name="T68" fmla="*/ 350 w 937"/>
                <a:gd name="T69" fmla="*/ 1486 h 1826"/>
                <a:gd name="T70" fmla="*/ 342 w 937"/>
                <a:gd name="T71" fmla="*/ 1386 h 1826"/>
                <a:gd name="T72" fmla="*/ 335 w 937"/>
                <a:gd name="T73" fmla="*/ 1376 h 1826"/>
                <a:gd name="T74" fmla="*/ 409 w 937"/>
                <a:gd name="T75" fmla="*/ 1318 h 1826"/>
                <a:gd name="T76" fmla="*/ 409 w 937"/>
                <a:gd name="T77" fmla="*/ 1267 h 1826"/>
                <a:gd name="T78" fmla="*/ 350 w 937"/>
                <a:gd name="T79" fmla="*/ 1208 h 1826"/>
                <a:gd name="T80" fmla="*/ 408 w 937"/>
                <a:gd name="T81" fmla="*/ 1155 h 1826"/>
                <a:gd name="T82" fmla="*/ 408 w 937"/>
                <a:gd name="T83" fmla="*/ 1103 h 1826"/>
                <a:gd name="T84" fmla="*/ 351 w 937"/>
                <a:gd name="T85" fmla="*/ 1035 h 1826"/>
                <a:gd name="T86" fmla="*/ 340 w 937"/>
                <a:gd name="T87" fmla="*/ 924 h 1826"/>
                <a:gd name="T88" fmla="*/ 272 w 937"/>
                <a:gd name="T89" fmla="*/ 924 h 1826"/>
                <a:gd name="T90" fmla="*/ 272 w 937"/>
                <a:gd name="T91" fmla="*/ 775 h 1826"/>
                <a:gd name="T92" fmla="*/ 230 w 937"/>
                <a:gd name="T93" fmla="*/ 775 h 1826"/>
                <a:gd name="T94" fmla="*/ 230 w 937"/>
                <a:gd name="T95" fmla="*/ 645 h 1826"/>
                <a:gd name="T96" fmla="*/ 184 w 937"/>
                <a:gd name="T97" fmla="*/ 645 h 1826"/>
                <a:gd name="T98" fmla="*/ 164 w 937"/>
                <a:gd name="T99" fmla="*/ 583 h 1826"/>
                <a:gd name="T100" fmla="*/ 71 w 937"/>
                <a:gd name="T101" fmla="*/ 583 h 1826"/>
                <a:gd name="T102" fmla="*/ 71 w 937"/>
                <a:gd name="T103" fmla="*/ 528 h 1826"/>
                <a:gd name="T104" fmla="*/ 0 w 937"/>
                <a:gd name="T105" fmla="*/ 528 h 1826"/>
                <a:gd name="T106" fmla="*/ 0 w 937"/>
                <a:gd name="T107" fmla="*/ 270 h 1826"/>
                <a:gd name="T108" fmla="*/ 70 w 937"/>
                <a:gd name="T109" fmla="*/ 270 h 1826"/>
                <a:gd name="T110" fmla="*/ 70 w 937"/>
                <a:gd name="T111" fmla="*/ 233 h 1826"/>
                <a:gd name="T112" fmla="*/ 148 w 937"/>
                <a:gd name="T113" fmla="*/ 233 h 1826"/>
                <a:gd name="T114" fmla="*/ 167 w 937"/>
                <a:gd name="T115" fmla="*/ 217 h 1826"/>
                <a:gd name="T116" fmla="*/ 185 w 937"/>
                <a:gd name="T117" fmla="*/ 175 h 1826"/>
                <a:gd name="T118" fmla="*/ 230 w 937"/>
                <a:gd name="T119" fmla="*/ 175 h 1826"/>
                <a:gd name="T120" fmla="*/ 336 w 937"/>
                <a:gd name="T121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7" h="1826">
                  <a:moveTo>
                    <a:pt x="336" y="0"/>
                  </a:moveTo>
                  <a:lnTo>
                    <a:pt x="619" y="0"/>
                  </a:lnTo>
                  <a:lnTo>
                    <a:pt x="565" y="70"/>
                  </a:lnTo>
                  <a:lnTo>
                    <a:pt x="401" y="70"/>
                  </a:lnTo>
                  <a:lnTo>
                    <a:pt x="338" y="182"/>
                  </a:lnTo>
                  <a:lnTo>
                    <a:pt x="622" y="182"/>
                  </a:lnTo>
                  <a:lnTo>
                    <a:pt x="564" y="71"/>
                  </a:lnTo>
                  <a:lnTo>
                    <a:pt x="619" y="1"/>
                  </a:lnTo>
                  <a:lnTo>
                    <a:pt x="718" y="174"/>
                  </a:lnTo>
                  <a:lnTo>
                    <a:pt x="772" y="175"/>
                  </a:lnTo>
                  <a:lnTo>
                    <a:pt x="790" y="234"/>
                  </a:lnTo>
                  <a:lnTo>
                    <a:pt x="875" y="234"/>
                  </a:lnTo>
                  <a:lnTo>
                    <a:pt x="876" y="276"/>
                  </a:lnTo>
                  <a:lnTo>
                    <a:pt x="907" y="277"/>
                  </a:lnTo>
                  <a:lnTo>
                    <a:pt x="937" y="277"/>
                  </a:lnTo>
                  <a:lnTo>
                    <a:pt x="937" y="532"/>
                  </a:lnTo>
                  <a:lnTo>
                    <a:pt x="875" y="533"/>
                  </a:lnTo>
                  <a:lnTo>
                    <a:pt x="873" y="587"/>
                  </a:lnTo>
                  <a:lnTo>
                    <a:pt x="794" y="587"/>
                  </a:lnTo>
                  <a:lnTo>
                    <a:pt x="771" y="650"/>
                  </a:lnTo>
                  <a:lnTo>
                    <a:pt x="727" y="652"/>
                  </a:lnTo>
                  <a:lnTo>
                    <a:pt x="724" y="781"/>
                  </a:lnTo>
                  <a:lnTo>
                    <a:pt x="694" y="781"/>
                  </a:lnTo>
                  <a:lnTo>
                    <a:pt x="685" y="801"/>
                  </a:lnTo>
                  <a:lnTo>
                    <a:pt x="685" y="930"/>
                  </a:lnTo>
                  <a:lnTo>
                    <a:pt x="632" y="931"/>
                  </a:lnTo>
                  <a:lnTo>
                    <a:pt x="635" y="1709"/>
                  </a:lnTo>
                  <a:lnTo>
                    <a:pt x="511" y="1826"/>
                  </a:lnTo>
                  <a:lnTo>
                    <a:pt x="351" y="1691"/>
                  </a:lnTo>
                  <a:lnTo>
                    <a:pt x="408" y="1653"/>
                  </a:lnTo>
                  <a:lnTo>
                    <a:pt x="408" y="1608"/>
                  </a:lnTo>
                  <a:lnTo>
                    <a:pt x="351" y="1567"/>
                  </a:lnTo>
                  <a:lnTo>
                    <a:pt x="408" y="1532"/>
                  </a:lnTo>
                  <a:lnTo>
                    <a:pt x="399" y="1518"/>
                  </a:lnTo>
                  <a:lnTo>
                    <a:pt x="350" y="1486"/>
                  </a:lnTo>
                  <a:lnTo>
                    <a:pt x="342" y="1386"/>
                  </a:lnTo>
                  <a:lnTo>
                    <a:pt x="335" y="1376"/>
                  </a:lnTo>
                  <a:lnTo>
                    <a:pt x="409" y="1318"/>
                  </a:lnTo>
                  <a:lnTo>
                    <a:pt x="409" y="1267"/>
                  </a:lnTo>
                  <a:lnTo>
                    <a:pt x="350" y="1208"/>
                  </a:lnTo>
                  <a:lnTo>
                    <a:pt x="408" y="1155"/>
                  </a:lnTo>
                  <a:lnTo>
                    <a:pt x="408" y="1103"/>
                  </a:lnTo>
                  <a:lnTo>
                    <a:pt x="351" y="1035"/>
                  </a:lnTo>
                  <a:lnTo>
                    <a:pt x="340" y="924"/>
                  </a:lnTo>
                  <a:lnTo>
                    <a:pt x="272" y="924"/>
                  </a:lnTo>
                  <a:lnTo>
                    <a:pt x="272" y="775"/>
                  </a:lnTo>
                  <a:lnTo>
                    <a:pt x="230" y="775"/>
                  </a:lnTo>
                  <a:lnTo>
                    <a:pt x="230" y="645"/>
                  </a:lnTo>
                  <a:lnTo>
                    <a:pt x="184" y="645"/>
                  </a:lnTo>
                  <a:lnTo>
                    <a:pt x="164" y="583"/>
                  </a:lnTo>
                  <a:lnTo>
                    <a:pt x="71" y="583"/>
                  </a:lnTo>
                  <a:lnTo>
                    <a:pt x="71" y="528"/>
                  </a:lnTo>
                  <a:lnTo>
                    <a:pt x="0" y="528"/>
                  </a:lnTo>
                  <a:lnTo>
                    <a:pt x="0" y="270"/>
                  </a:lnTo>
                  <a:lnTo>
                    <a:pt x="70" y="270"/>
                  </a:lnTo>
                  <a:lnTo>
                    <a:pt x="70" y="233"/>
                  </a:lnTo>
                  <a:lnTo>
                    <a:pt x="148" y="233"/>
                  </a:lnTo>
                  <a:lnTo>
                    <a:pt x="167" y="217"/>
                  </a:lnTo>
                  <a:lnTo>
                    <a:pt x="185" y="175"/>
                  </a:lnTo>
                  <a:lnTo>
                    <a:pt x="230" y="17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66"/>
            <p:cNvSpPr>
              <a:spLocks/>
            </p:cNvSpPr>
            <p:nvPr/>
          </p:nvSpPr>
          <p:spPr bwMode="auto">
            <a:xfrm>
              <a:off x="2294" y="3250"/>
              <a:ext cx="188" cy="366"/>
            </a:xfrm>
            <a:custGeom>
              <a:avLst/>
              <a:gdLst>
                <a:gd name="T0" fmla="*/ 336 w 938"/>
                <a:gd name="T1" fmla="*/ 0 h 1827"/>
                <a:gd name="T2" fmla="*/ 619 w 938"/>
                <a:gd name="T3" fmla="*/ 0 h 1827"/>
                <a:gd name="T4" fmla="*/ 565 w 938"/>
                <a:gd name="T5" fmla="*/ 70 h 1827"/>
                <a:gd name="T6" fmla="*/ 400 w 938"/>
                <a:gd name="T7" fmla="*/ 70 h 1827"/>
                <a:gd name="T8" fmla="*/ 338 w 938"/>
                <a:gd name="T9" fmla="*/ 181 h 1827"/>
                <a:gd name="T10" fmla="*/ 622 w 938"/>
                <a:gd name="T11" fmla="*/ 181 h 1827"/>
                <a:gd name="T12" fmla="*/ 564 w 938"/>
                <a:gd name="T13" fmla="*/ 71 h 1827"/>
                <a:gd name="T14" fmla="*/ 619 w 938"/>
                <a:gd name="T15" fmla="*/ 1 h 1827"/>
                <a:gd name="T16" fmla="*/ 719 w 938"/>
                <a:gd name="T17" fmla="*/ 174 h 1827"/>
                <a:gd name="T18" fmla="*/ 772 w 938"/>
                <a:gd name="T19" fmla="*/ 175 h 1827"/>
                <a:gd name="T20" fmla="*/ 790 w 938"/>
                <a:gd name="T21" fmla="*/ 234 h 1827"/>
                <a:gd name="T22" fmla="*/ 874 w 938"/>
                <a:gd name="T23" fmla="*/ 234 h 1827"/>
                <a:gd name="T24" fmla="*/ 876 w 938"/>
                <a:gd name="T25" fmla="*/ 276 h 1827"/>
                <a:gd name="T26" fmla="*/ 907 w 938"/>
                <a:gd name="T27" fmla="*/ 277 h 1827"/>
                <a:gd name="T28" fmla="*/ 938 w 938"/>
                <a:gd name="T29" fmla="*/ 277 h 1827"/>
                <a:gd name="T30" fmla="*/ 938 w 938"/>
                <a:gd name="T31" fmla="*/ 532 h 1827"/>
                <a:gd name="T32" fmla="*/ 874 w 938"/>
                <a:gd name="T33" fmla="*/ 533 h 1827"/>
                <a:gd name="T34" fmla="*/ 873 w 938"/>
                <a:gd name="T35" fmla="*/ 587 h 1827"/>
                <a:gd name="T36" fmla="*/ 794 w 938"/>
                <a:gd name="T37" fmla="*/ 587 h 1827"/>
                <a:gd name="T38" fmla="*/ 771 w 938"/>
                <a:gd name="T39" fmla="*/ 650 h 1827"/>
                <a:gd name="T40" fmla="*/ 727 w 938"/>
                <a:gd name="T41" fmla="*/ 651 h 1827"/>
                <a:gd name="T42" fmla="*/ 724 w 938"/>
                <a:gd name="T43" fmla="*/ 781 h 1827"/>
                <a:gd name="T44" fmla="*/ 694 w 938"/>
                <a:gd name="T45" fmla="*/ 781 h 1827"/>
                <a:gd name="T46" fmla="*/ 687 w 938"/>
                <a:gd name="T47" fmla="*/ 792 h 1827"/>
                <a:gd name="T48" fmla="*/ 687 w 938"/>
                <a:gd name="T49" fmla="*/ 931 h 1827"/>
                <a:gd name="T50" fmla="*/ 632 w 938"/>
                <a:gd name="T51" fmla="*/ 931 h 1827"/>
                <a:gd name="T52" fmla="*/ 635 w 938"/>
                <a:gd name="T53" fmla="*/ 1709 h 1827"/>
                <a:gd name="T54" fmla="*/ 511 w 938"/>
                <a:gd name="T55" fmla="*/ 1827 h 1827"/>
                <a:gd name="T56" fmla="*/ 351 w 938"/>
                <a:gd name="T57" fmla="*/ 1691 h 1827"/>
                <a:gd name="T58" fmla="*/ 408 w 938"/>
                <a:gd name="T59" fmla="*/ 1653 h 1827"/>
                <a:gd name="T60" fmla="*/ 408 w 938"/>
                <a:gd name="T61" fmla="*/ 1608 h 1827"/>
                <a:gd name="T62" fmla="*/ 351 w 938"/>
                <a:gd name="T63" fmla="*/ 1567 h 1827"/>
                <a:gd name="T64" fmla="*/ 408 w 938"/>
                <a:gd name="T65" fmla="*/ 1532 h 1827"/>
                <a:gd name="T66" fmla="*/ 399 w 938"/>
                <a:gd name="T67" fmla="*/ 1518 h 1827"/>
                <a:gd name="T68" fmla="*/ 350 w 938"/>
                <a:gd name="T69" fmla="*/ 1486 h 1827"/>
                <a:gd name="T70" fmla="*/ 342 w 938"/>
                <a:gd name="T71" fmla="*/ 1385 h 1827"/>
                <a:gd name="T72" fmla="*/ 335 w 938"/>
                <a:gd name="T73" fmla="*/ 1377 h 1827"/>
                <a:gd name="T74" fmla="*/ 409 w 938"/>
                <a:gd name="T75" fmla="*/ 1317 h 1827"/>
                <a:gd name="T76" fmla="*/ 409 w 938"/>
                <a:gd name="T77" fmla="*/ 1267 h 1827"/>
                <a:gd name="T78" fmla="*/ 350 w 938"/>
                <a:gd name="T79" fmla="*/ 1208 h 1827"/>
                <a:gd name="T80" fmla="*/ 408 w 938"/>
                <a:gd name="T81" fmla="*/ 1155 h 1827"/>
                <a:gd name="T82" fmla="*/ 408 w 938"/>
                <a:gd name="T83" fmla="*/ 1103 h 1827"/>
                <a:gd name="T84" fmla="*/ 351 w 938"/>
                <a:gd name="T85" fmla="*/ 1035 h 1827"/>
                <a:gd name="T86" fmla="*/ 340 w 938"/>
                <a:gd name="T87" fmla="*/ 924 h 1827"/>
                <a:gd name="T88" fmla="*/ 272 w 938"/>
                <a:gd name="T89" fmla="*/ 924 h 1827"/>
                <a:gd name="T90" fmla="*/ 272 w 938"/>
                <a:gd name="T91" fmla="*/ 775 h 1827"/>
                <a:gd name="T92" fmla="*/ 231 w 938"/>
                <a:gd name="T93" fmla="*/ 775 h 1827"/>
                <a:gd name="T94" fmla="*/ 231 w 938"/>
                <a:gd name="T95" fmla="*/ 645 h 1827"/>
                <a:gd name="T96" fmla="*/ 184 w 938"/>
                <a:gd name="T97" fmla="*/ 645 h 1827"/>
                <a:gd name="T98" fmla="*/ 163 w 938"/>
                <a:gd name="T99" fmla="*/ 582 h 1827"/>
                <a:gd name="T100" fmla="*/ 71 w 938"/>
                <a:gd name="T101" fmla="*/ 582 h 1827"/>
                <a:gd name="T102" fmla="*/ 71 w 938"/>
                <a:gd name="T103" fmla="*/ 528 h 1827"/>
                <a:gd name="T104" fmla="*/ 0 w 938"/>
                <a:gd name="T105" fmla="*/ 528 h 1827"/>
                <a:gd name="T106" fmla="*/ 0 w 938"/>
                <a:gd name="T107" fmla="*/ 270 h 1827"/>
                <a:gd name="T108" fmla="*/ 70 w 938"/>
                <a:gd name="T109" fmla="*/ 270 h 1827"/>
                <a:gd name="T110" fmla="*/ 70 w 938"/>
                <a:gd name="T111" fmla="*/ 233 h 1827"/>
                <a:gd name="T112" fmla="*/ 148 w 938"/>
                <a:gd name="T113" fmla="*/ 233 h 1827"/>
                <a:gd name="T114" fmla="*/ 167 w 938"/>
                <a:gd name="T115" fmla="*/ 216 h 1827"/>
                <a:gd name="T116" fmla="*/ 185 w 938"/>
                <a:gd name="T117" fmla="*/ 175 h 1827"/>
                <a:gd name="T118" fmla="*/ 231 w 938"/>
                <a:gd name="T119" fmla="*/ 175 h 1827"/>
                <a:gd name="T120" fmla="*/ 336 w 938"/>
                <a:gd name="T121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8" h="1827">
                  <a:moveTo>
                    <a:pt x="336" y="0"/>
                  </a:moveTo>
                  <a:lnTo>
                    <a:pt x="619" y="0"/>
                  </a:lnTo>
                  <a:lnTo>
                    <a:pt x="565" y="70"/>
                  </a:lnTo>
                  <a:lnTo>
                    <a:pt x="400" y="70"/>
                  </a:lnTo>
                  <a:lnTo>
                    <a:pt x="338" y="181"/>
                  </a:lnTo>
                  <a:lnTo>
                    <a:pt x="622" y="181"/>
                  </a:lnTo>
                  <a:lnTo>
                    <a:pt x="564" y="71"/>
                  </a:lnTo>
                  <a:lnTo>
                    <a:pt x="619" y="1"/>
                  </a:lnTo>
                  <a:lnTo>
                    <a:pt x="719" y="174"/>
                  </a:lnTo>
                  <a:lnTo>
                    <a:pt x="772" y="175"/>
                  </a:lnTo>
                  <a:lnTo>
                    <a:pt x="790" y="234"/>
                  </a:lnTo>
                  <a:lnTo>
                    <a:pt x="874" y="234"/>
                  </a:lnTo>
                  <a:lnTo>
                    <a:pt x="876" y="276"/>
                  </a:lnTo>
                  <a:lnTo>
                    <a:pt x="907" y="277"/>
                  </a:lnTo>
                  <a:lnTo>
                    <a:pt x="938" y="277"/>
                  </a:lnTo>
                  <a:lnTo>
                    <a:pt x="938" y="532"/>
                  </a:lnTo>
                  <a:lnTo>
                    <a:pt x="874" y="533"/>
                  </a:lnTo>
                  <a:lnTo>
                    <a:pt x="873" y="587"/>
                  </a:lnTo>
                  <a:lnTo>
                    <a:pt x="794" y="587"/>
                  </a:lnTo>
                  <a:lnTo>
                    <a:pt x="771" y="650"/>
                  </a:lnTo>
                  <a:lnTo>
                    <a:pt x="727" y="651"/>
                  </a:lnTo>
                  <a:lnTo>
                    <a:pt x="724" y="781"/>
                  </a:lnTo>
                  <a:lnTo>
                    <a:pt x="694" y="781"/>
                  </a:lnTo>
                  <a:lnTo>
                    <a:pt x="687" y="792"/>
                  </a:lnTo>
                  <a:lnTo>
                    <a:pt x="687" y="931"/>
                  </a:lnTo>
                  <a:lnTo>
                    <a:pt x="632" y="931"/>
                  </a:lnTo>
                  <a:lnTo>
                    <a:pt x="635" y="1709"/>
                  </a:lnTo>
                  <a:lnTo>
                    <a:pt x="511" y="1827"/>
                  </a:lnTo>
                  <a:lnTo>
                    <a:pt x="351" y="1691"/>
                  </a:lnTo>
                  <a:lnTo>
                    <a:pt x="408" y="1653"/>
                  </a:lnTo>
                  <a:lnTo>
                    <a:pt x="408" y="1608"/>
                  </a:lnTo>
                  <a:lnTo>
                    <a:pt x="351" y="1567"/>
                  </a:lnTo>
                  <a:lnTo>
                    <a:pt x="408" y="1532"/>
                  </a:lnTo>
                  <a:lnTo>
                    <a:pt x="399" y="1518"/>
                  </a:lnTo>
                  <a:lnTo>
                    <a:pt x="350" y="1486"/>
                  </a:lnTo>
                  <a:lnTo>
                    <a:pt x="342" y="1385"/>
                  </a:lnTo>
                  <a:lnTo>
                    <a:pt x="335" y="1377"/>
                  </a:lnTo>
                  <a:lnTo>
                    <a:pt x="409" y="1317"/>
                  </a:lnTo>
                  <a:lnTo>
                    <a:pt x="409" y="1267"/>
                  </a:lnTo>
                  <a:lnTo>
                    <a:pt x="350" y="1208"/>
                  </a:lnTo>
                  <a:lnTo>
                    <a:pt x="408" y="1155"/>
                  </a:lnTo>
                  <a:lnTo>
                    <a:pt x="408" y="1103"/>
                  </a:lnTo>
                  <a:lnTo>
                    <a:pt x="351" y="1035"/>
                  </a:lnTo>
                  <a:lnTo>
                    <a:pt x="340" y="924"/>
                  </a:lnTo>
                  <a:lnTo>
                    <a:pt x="272" y="924"/>
                  </a:lnTo>
                  <a:lnTo>
                    <a:pt x="272" y="775"/>
                  </a:lnTo>
                  <a:lnTo>
                    <a:pt x="231" y="775"/>
                  </a:lnTo>
                  <a:lnTo>
                    <a:pt x="231" y="645"/>
                  </a:lnTo>
                  <a:lnTo>
                    <a:pt x="184" y="645"/>
                  </a:lnTo>
                  <a:lnTo>
                    <a:pt x="163" y="582"/>
                  </a:lnTo>
                  <a:lnTo>
                    <a:pt x="71" y="582"/>
                  </a:lnTo>
                  <a:lnTo>
                    <a:pt x="71" y="528"/>
                  </a:lnTo>
                  <a:lnTo>
                    <a:pt x="0" y="528"/>
                  </a:lnTo>
                  <a:lnTo>
                    <a:pt x="0" y="270"/>
                  </a:lnTo>
                  <a:lnTo>
                    <a:pt x="70" y="270"/>
                  </a:lnTo>
                  <a:lnTo>
                    <a:pt x="70" y="233"/>
                  </a:lnTo>
                  <a:lnTo>
                    <a:pt x="148" y="233"/>
                  </a:lnTo>
                  <a:lnTo>
                    <a:pt x="167" y="216"/>
                  </a:lnTo>
                  <a:lnTo>
                    <a:pt x="185" y="175"/>
                  </a:lnTo>
                  <a:lnTo>
                    <a:pt x="231" y="17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4" name="Group 67"/>
            <p:cNvGrpSpPr>
              <a:grpSpLocks/>
            </p:cNvGrpSpPr>
            <p:nvPr/>
          </p:nvGrpSpPr>
          <p:grpSpPr bwMode="auto">
            <a:xfrm>
              <a:off x="2320" y="3309"/>
              <a:ext cx="143" cy="42"/>
              <a:chOff x="1731" y="3535"/>
              <a:chExt cx="143" cy="42"/>
            </a:xfrm>
          </p:grpSpPr>
          <p:sp>
            <p:nvSpPr>
              <p:cNvPr id="207" name="Freeform 68"/>
              <p:cNvSpPr>
                <a:spLocks/>
              </p:cNvSpPr>
              <p:nvPr/>
            </p:nvSpPr>
            <p:spPr bwMode="auto">
              <a:xfrm>
                <a:off x="1731" y="3535"/>
                <a:ext cx="133" cy="42"/>
              </a:xfrm>
              <a:custGeom>
                <a:avLst/>
                <a:gdLst>
                  <a:gd name="T0" fmla="*/ 0 w 663"/>
                  <a:gd name="T1" fmla="*/ 109 h 209"/>
                  <a:gd name="T2" fmla="*/ 58 w 663"/>
                  <a:gd name="T3" fmla="*/ 0 h 209"/>
                  <a:gd name="T4" fmla="*/ 663 w 663"/>
                  <a:gd name="T5" fmla="*/ 0 h 209"/>
                  <a:gd name="T6" fmla="*/ 657 w 663"/>
                  <a:gd name="T7" fmla="*/ 8 h 209"/>
                  <a:gd name="T8" fmla="*/ 64 w 663"/>
                  <a:gd name="T9" fmla="*/ 8 h 209"/>
                  <a:gd name="T10" fmla="*/ 11 w 663"/>
                  <a:gd name="T11" fmla="*/ 109 h 209"/>
                  <a:gd name="T12" fmla="*/ 63 w 663"/>
                  <a:gd name="T13" fmla="*/ 203 h 209"/>
                  <a:gd name="T14" fmla="*/ 53 w 663"/>
                  <a:gd name="T15" fmla="*/ 209 h 209"/>
                  <a:gd name="T16" fmla="*/ 0 w 663"/>
                  <a:gd name="T17" fmla="*/ 1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3" h="209">
                    <a:moveTo>
                      <a:pt x="0" y="109"/>
                    </a:moveTo>
                    <a:lnTo>
                      <a:pt x="58" y="0"/>
                    </a:lnTo>
                    <a:lnTo>
                      <a:pt x="663" y="0"/>
                    </a:lnTo>
                    <a:lnTo>
                      <a:pt x="657" y="8"/>
                    </a:lnTo>
                    <a:lnTo>
                      <a:pt x="64" y="8"/>
                    </a:lnTo>
                    <a:lnTo>
                      <a:pt x="11" y="109"/>
                    </a:lnTo>
                    <a:lnTo>
                      <a:pt x="63" y="203"/>
                    </a:lnTo>
                    <a:lnTo>
                      <a:pt x="53" y="2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69"/>
              <p:cNvSpPr>
                <a:spLocks/>
              </p:cNvSpPr>
              <p:nvPr/>
            </p:nvSpPr>
            <p:spPr bwMode="auto">
              <a:xfrm>
                <a:off x="1742" y="3535"/>
                <a:ext cx="132" cy="42"/>
              </a:xfrm>
              <a:custGeom>
                <a:avLst/>
                <a:gdLst>
                  <a:gd name="T0" fmla="*/ 663 w 663"/>
                  <a:gd name="T1" fmla="*/ 100 h 209"/>
                  <a:gd name="T2" fmla="*/ 605 w 663"/>
                  <a:gd name="T3" fmla="*/ 209 h 209"/>
                  <a:gd name="T4" fmla="*/ 0 w 663"/>
                  <a:gd name="T5" fmla="*/ 209 h 209"/>
                  <a:gd name="T6" fmla="*/ 6 w 663"/>
                  <a:gd name="T7" fmla="*/ 202 h 209"/>
                  <a:gd name="T8" fmla="*/ 599 w 663"/>
                  <a:gd name="T9" fmla="*/ 202 h 209"/>
                  <a:gd name="T10" fmla="*/ 652 w 663"/>
                  <a:gd name="T11" fmla="*/ 100 h 209"/>
                  <a:gd name="T12" fmla="*/ 600 w 663"/>
                  <a:gd name="T13" fmla="*/ 7 h 209"/>
                  <a:gd name="T14" fmla="*/ 610 w 663"/>
                  <a:gd name="T15" fmla="*/ 0 h 209"/>
                  <a:gd name="T16" fmla="*/ 663 w 663"/>
                  <a:gd name="T17" fmla="*/ 1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3" h="209">
                    <a:moveTo>
                      <a:pt x="663" y="100"/>
                    </a:moveTo>
                    <a:lnTo>
                      <a:pt x="605" y="209"/>
                    </a:lnTo>
                    <a:lnTo>
                      <a:pt x="0" y="209"/>
                    </a:lnTo>
                    <a:lnTo>
                      <a:pt x="6" y="202"/>
                    </a:lnTo>
                    <a:lnTo>
                      <a:pt x="599" y="202"/>
                    </a:lnTo>
                    <a:lnTo>
                      <a:pt x="652" y="100"/>
                    </a:lnTo>
                    <a:lnTo>
                      <a:pt x="600" y="7"/>
                    </a:lnTo>
                    <a:lnTo>
                      <a:pt x="610" y="0"/>
                    </a:lnTo>
                    <a:lnTo>
                      <a:pt x="663" y="10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" name="Rectangle 70"/>
            <p:cNvSpPr>
              <a:spLocks noChangeArrowheads="1"/>
            </p:cNvSpPr>
            <p:nvPr/>
          </p:nvSpPr>
          <p:spPr bwMode="auto">
            <a:xfrm>
              <a:off x="2309" y="3303"/>
              <a:ext cx="159" cy="2"/>
            </a:xfrm>
            <a:prstGeom prst="rect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71"/>
            <p:cNvSpPr>
              <a:spLocks noChangeArrowheads="1"/>
            </p:cNvSpPr>
            <p:nvPr/>
          </p:nvSpPr>
          <p:spPr bwMode="auto">
            <a:xfrm>
              <a:off x="2325" y="3294"/>
              <a:ext cx="124" cy="3"/>
            </a:xfrm>
            <a:prstGeom prst="rect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8" name="Group 72"/>
            <p:cNvGrpSpPr>
              <a:grpSpLocks/>
            </p:cNvGrpSpPr>
            <p:nvPr/>
          </p:nvGrpSpPr>
          <p:grpSpPr bwMode="auto">
            <a:xfrm>
              <a:off x="2309" y="3356"/>
              <a:ext cx="160" cy="259"/>
              <a:chOff x="1720" y="3582"/>
              <a:chExt cx="160" cy="259"/>
            </a:xfrm>
          </p:grpSpPr>
          <p:sp>
            <p:nvSpPr>
              <p:cNvPr id="199" name="Freeform 73"/>
              <p:cNvSpPr>
                <a:spLocks/>
              </p:cNvSpPr>
              <p:nvPr/>
            </p:nvSpPr>
            <p:spPr bwMode="auto">
              <a:xfrm>
                <a:off x="1793" y="3633"/>
                <a:ext cx="4" cy="200"/>
              </a:xfrm>
              <a:custGeom>
                <a:avLst/>
                <a:gdLst>
                  <a:gd name="T0" fmla="*/ 20 w 20"/>
                  <a:gd name="T1" fmla="*/ 0 h 998"/>
                  <a:gd name="T2" fmla="*/ 19 w 20"/>
                  <a:gd name="T3" fmla="*/ 998 h 998"/>
                  <a:gd name="T4" fmla="*/ 2 w 20"/>
                  <a:gd name="T5" fmla="*/ 983 h 998"/>
                  <a:gd name="T6" fmla="*/ 0 w 20"/>
                  <a:gd name="T7" fmla="*/ 31 h 998"/>
                  <a:gd name="T8" fmla="*/ 20 w 20"/>
                  <a:gd name="T9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98">
                    <a:moveTo>
                      <a:pt x="20" y="0"/>
                    </a:moveTo>
                    <a:lnTo>
                      <a:pt x="19" y="998"/>
                    </a:lnTo>
                    <a:lnTo>
                      <a:pt x="2" y="983"/>
                    </a:lnTo>
                    <a:lnTo>
                      <a:pt x="0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74"/>
              <p:cNvSpPr>
                <a:spLocks/>
              </p:cNvSpPr>
              <p:nvPr/>
            </p:nvSpPr>
            <p:spPr bwMode="auto">
              <a:xfrm>
                <a:off x="1815" y="3638"/>
                <a:ext cx="4" cy="195"/>
              </a:xfrm>
              <a:custGeom>
                <a:avLst/>
                <a:gdLst>
                  <a:gd name="T0" fmla="*/ 16 w 19"/>
                  <a:gd name="T1" fmla="*/ 0 h 974"/>
                  <a:gd name="T2" fmla="*/ 19 w 19"/>
                  <a:gd name="T3" fmla="*/ 958 h 974"/>
                  <a:gd name="T4" fmla="*/ 2 w 19"/>
                  <a:gd name="T5" fmla="*/ 974 h 974"/>
                  <a:gd name="T6" fmla="*/ 0 w 19"/>
                  <a:gd name="T7" fmla="*/ 79 h 974"/>
                  <a:gd name="T8" fmla="*/ 16 w 19"/>
                  <a:gd name="T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74">
                    <a:moveTo>
                      <a:pt x="16" y="0"/>
                    </a:moveTo>
                    <a:lnTo>
                      <a:pt x="19" y="958"/>
                    </a:lnTo>
                    <a:lnTo>
                      <a:pt x="2" y="974"/>
                    </a:lnTo>
                    <a:lnTo>
                      <a:pt x="0" y="7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1" name="Group 75"/>
              <p:cNvGrpSpPr>
                <a:grpSpLocks/>
              </p:cNvGrpSpPr>
              <p:nvPr/>
            </p:nvGrpSpPr>
            <p:grpSpPr bwMode="auto">
              <a:xfrm>
                <a:off x="1720" y="3582"/>
                <a:ext cx="160" cy="259"/>
                <a:chOff x="1720" y="3582"/>
                <a:chExt cx="160" cy="259"/>
              </a:xfrm>
            </p:grpSpPr>
            <p:sp>
              <p:nvSpPr>
                <p:cNvPr id="202" name="Rectangle 76"/>
                <p:cNvSpPr>
                  <a:spLocks noChangeArrowheads="1"/>
                </p:cNvSpPr>
                <p:nvPr/>
              </p:nvSpPr>
              <p:spPr bwMode="auto">
                <a:xfrm>
                  <a:off x="1720" y="3582"/>
                  <a:ext cx="160" cy="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Rectangle 77"/>
                <p:cNvSpPr>
                  <a:spLocks noChangeArrowheads="1"/>
                </p:cNvSpPr>
                <p:nvPr/>
              </p:nvSpPr>
              <p:spPr bwMode="auto">
                <a:xfrm>
                  <a:off x="1752" y="3606"/>
                  <a:ext cx="98" cy="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78"/>
                <p:cNvSpPr>
                  <a:spLocks/>
                </p:cNvSpPr>
                <p:nvPr/>
              </p:nvSpPr>
              <p:spPr bwMode="auto">
                <a:xfrm>
                  <a:off x="1806" y="3639"/>
                  <a:ext cx="13" cy="202"/>
                </a:xfrm>
                <a:custGeom>
                  <a:avLst/>
                  <a:gdLst>
                    <a:gd name="T0" fmla="*/ 62 w 62"/>
                    <a:gd name="T1" fmla="*/ 0 h 1014"/>
                    <a:gd name="T2" fmla="*/ 47 w 62"/>
                    <a:gd name="T3" fmla="*/ 66 h 1014"/>
                    <a:gd name="T4" fmla="*/ 23 w 62"/>
                    <a:gd name="T5" fmla="*/ 123 h 1014"/>
                    <a:gd name="T6" fmla="*/ 23 w 62"/>
                    <a:gd name="T7" fmla="*/ 995 h 1014"/>
                    <a:gd name="T8" fmla="*/ 5 w 62"/>
                    <a:gd name="T9" fmla="*/ 1014 h 1014"/>
                    <a:gd name="T10" fmla="*/ 0 w 62"/>
                    <a:gd name="T11" fmla="*/ 107 h 1014"/>
                    <a:gd name="T12" fmla="*/ 62 w 62"/>
                    <a:gd name="T13" fmla="*/ 0 h 10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014">
                      <a:moveTo>
                        <a:pt x="62" y="0"/>
                      </a:moveTo>
                      <a:lnTo>
                        <a:pt x="47" y="66"/>
                      </a:lnTo>
                      <a:lnTo>
                        <a:pt x="23" y="123"/>
                      </a:lnTo>
                      <a:lnTo>
                        <a:pt x="23" y="995"/>
                      </a:lnTo>
                      <a:lnTo>
                        <a:pt x="5" y="1014"/>
                      </a:lnTo>
                      <a:lnTo>
                        <a:pt x="0" y="107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79"/>
                <p:cNvSpPr>
                  <a:spLocks/>
                </p:cNvSpPr>
                <p:nvPr/>
              </p:nvSpPr>
              <p:spPr bwMode="auto">
                <a:xfrm>
                  <a:off x="1759" y="3631"/>
                  <a:ext cx="86" cy="31"/>
                </a:xfrm>
                <a:custGeom>
                  <a:avLst/>
                  <a:gdLst>
                    <a:gd name="T0" fmla="*/ 72 w 427"/>
                    <a:gd name="T1" fmla="*/ 152 h 152"/>
                    <a:gd name="T2" fmla="*/ 43 w 427"/>
                    <a:gd name="T3" fmla="*/ 118 h 152"/>
                    <a:gd name="T4" fmla="*/ 43 w 427"/>
                    <a:gd name="T5" fmla="*/ 18 h 152"/>
                    <a:gd name="T6" fmla="*/ 0 w 427"/>
                    <a:gd name="T7" fmla="*/ 18 h 152"/>
                    <a:gd name="T8" fmla="*/ 0 w 427"/>
                    <a:gd name="T9" fmla="*/ 0 h 152"/>
                    <a:gd name="T10" fmla="*/ 427 w 427"/>
                    <a:gd name="T11" fmla="*/ 0 h 152"/>
                    <a:gd name="T12" fmla="*/ 416 w 427"/>
                    <a:gd name="T13" fmla="*/ 18 h 152"/>
                    <a:gd name="T14" fmla="*/ 185 w 427"/>
                    <a:gd name="T15" fmla="*/ 18 h 152"/>
                    <a:gd name="T16" fmla="*/ 166 w 427"/>
                    <a:gd name="T17" fmla="*/ 46 h 152"/>
                    <a:gd name="T18" fmla="*/ 80 w 427"/>
                    <a:gd name="T19" fmla="*/ 46 h 152"/>
                    <a:gd name="T20" fmla="*/ 72 w 427"/>
                    <a:gd name="T21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7" h="152">
                      <a:moveTo>
                        <a:pt x="72" y="152"/>
                      </a:moveTo>
                      <a:lnTo>
                        <a:pt x="43" y="118"/>
                      </a:lnTo>
                      <a:lnTo>
                        <a:pt x="43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427" y="0"/>
                      </a:lnTo>
                      <a:lnTo>
                        <a:pt x="416" y="18"/>
                      </a:lnTo>
                      <a:lnTo>
                        <a:pt x="185" y="18"/>
                      </a:lnTo>
                      <a:lnTo>
                        <a:pt x="166" y="46"/>
                      </a:lnTo>
                      <a:lnTo>
                        <a:pt x="80" y="46"/>
                      </a:lnTo>
                      <a:lnTo>
                        <a:pt x="72" y="152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80"/>
                <p:cNvSpPr>
                  <a:spLocks/>
                </p:cNvSpPr>
                <p:nvPr/>
              </p:nvSpPr>
              <p:spPr bwMode="auto">
                <a:xfrm>
                  <a:off x="1738" y="3592"/>
                  <a:ext cx="126" cy="5"/>
                </a:xfrm>
                <a:custGeom>
                  <a:avLst/>
                  <a:gdLst>
                    <a:gd name="T0" fmla="*/ 0 w 631"/>
                    <a:gd name="T1" fmla="*/ 1 h 21"/>
                    <a:gd name="T2" fmla="*/ 631 w 631"/>
                    <a:gd name="T3" fmla="*/ 0 h 21"/>
                    <a:gd name="T4" fmla="*/ 624 w 631"/>
                    <a:gd name="T5" fmla="*/ 20 h 21"/>
                    <a:gd name="T6" fmla="*/ 5 w 631"/>
                    <a:gd name="T7" fmla="*/ 21 h 21"/>
                    <a:gd name="T8" fmla="*/ 0 w 631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1" h="21">
                      <a:moveTo>
                        <a:pt x="0" y="1"/>
                      </a:moveTo>
                      <a:lnTo>
                        <a:pt x="631" y="0"/>
                      </a:lnTo>
                      <a:lnTo>
                        <a:pt x="624" y="20"/>
                      </a:lnTo>
                      <a:lnTo>
                        <a:pt x="5" y="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0" name="Text Box 121"/>
          <p:cNvSpPr txBox="1">
            <a:spLocks noChangeArrowheads="1"/>
          </p:cNvSpPr>
          <p:nvPr/>
        </p:nvSpPr>
        <p:spPr bwMode="auto">
          <a:xfrm>
            <a:off x="3464673" y="4374168"/>
            <a:ext cx="19630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200" b="1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Backup decryption key</a:t>
            </a:r>
          </a:p>
        </p:txBody>
      </p:sp>
      <p:sp>
        <p:nvSpPr>
          <p:cNvPr id="211" name="Text Box 115"/>
          <p:cNvSpPr txBox="1">
            <a:spLocks noChangeArrowheads="1"/>
          </p:cNvSpPr>
          <p:nvPr/>
        </p:nvSpPr>
        <p:spPr bwMode="auto">
          <a:xfrm>
            <a:off x="4671860" y="3571953"/>
            <a:ext cx="40141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ko-KR" sz="1600" b="1" dirty="0">
                <a:solidFill>
                  <a:srgbClr val="2D1FE1"/>
                </a:solidFill>
                <a:latin typeface="Times New Roman" pitchFamily="18" charset="0"/>
                <a:cs typeface="Times New Roman" pitchFamily="18" charset="0"/>
              </a:rPr>
              <a:t>Public Procurement Agency</a:t>
            </a:r>
          </a:p>
        </p:txBody>
      </p:sp>
      <p:sp>
        <p:nvSpPr>
          <p:cNvPr id="136" name="직사각형 135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Operation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issues 2(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Bid Document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1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2" y="1654968"/>
            <a:ext cx="9144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" name="타원 312"/>
          <p:cNvSpPr/>
          <p:nvPr/>
        </p:nvSpPr>
        <p:spPr>
          <a:xfrm rot="9000000" flipH="1" flipV="1">
            <a:off x="1326876" y="1581000"/>
            <a:ext cx="3754615" cy="4066845"/>
          </a:xfrm>
          <a:prstGeom prst="ellipse">
            <a:avLst/>
          </a:prstGeom>
          <a:gradFill flip="none" rotWithShape="0">
            <a:gsLst>
              <a:gs pos="78000">
                <a:srgbClr val="F8F8F8"/>
              </a:gs>
              <a:gs pos="68000">
                <a:srgbClr val="FFFFFF"/>
              </a:gs>
              <a:gs pos="40000">
                <a:srgbClr val="C0C0C0"/>
              </a:gs>
              <a:gs pos="29000">
                <a:srgbClr val="FFFFFF"/>
              </a:gs>
              <a:gs pos="6000">
                <a:srgbClr val="000000">
                  <a:alpha val="42000"/>
                </a:srgbClr>
              </a:gs>
            </a:gsLst>
            <a:lin ang="13800000" scaled="0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0" tIns="38965" rIns="77930" bIns="38965"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7414" name="그룹 247"/>
          <p:cNvGrpSpPr>
            <a:grpSpLocks/>
          </p:cNvGrpSpPr>
          <p:nvPr/>
        </p:nvGrpSpPr>
        <p:grpSpPr bwMode="auto">
          <a:xfrm>
            <a:off x="760658" y="2106613"/>
            <a:ext cx="3382650" cy="4192587"/>
            <a:chOff x="-4480842" y="1260590"/>
            <a:chExt cx="3664231" cy="4192733"/>
          </a:xfrm>
        </p:grpSpPr>
        <p:sp>
          <p:nvSpPr>
            <p:cNvPr id="261" name="Freeform 217"/>
            <p:cNvSpPr>
              <a:spLocks/>
            </p:cNvSpPr>
            <p:nvPr/>
          </p:nvSpPr>
          <p:spPr bwMode="auto">
            <a:xfrm>
              <a:off x="-4480842" y="1260590"/>
              <a:ext cx="1692405" cy="1233530"/>
            </a:xfrm>
            <a:custGeom>
              <a:avLst/>
              <a:gdLst>
                <a:gd name="T0" fmla="*/ 0 w 2963"/>
                <a:gd name="T1" fmla="*/ 0 h 1986"/>
                <a:gd name="T2" fmla="*/ 0 w 2963"/>
                <a:gd name="T3" fmla="*/ 0 h 1986"/>
                <a:gd name="T4" fmla="*/ 0 w 2963"/>
                <a:gd name="T5" fmla="*/ 0 h 1986"/>
                <a:gd name="T6" fmla="*/ 0 w 2963"/>
                <a:gd name="T7" fmla="*/ 0 h 1986"/>
                <a:gd name="T8" fmla="*/ 0 w 2963"/>
                <a:gd name="T9" fmla="*/ 0 h 1986"/>
                <a:gd name="T10" fmla="*/ 0 w 2963"/>
                <a:gd name="T11" fmla="*/ 0 h 1986"/>
                <a:gd name="T12" fmla="*/ 0 w 2963"/>
                <a:gd name="T13" fmla="*/ 0 h 1986"/>
                <a:gd name="T14" fmla="*/ 0 w 2963"/>
                <a:gd name="T15" fmla="*/ 0 h 1986"/>
                <a:gd name="T16" fmla="*/ 0 w 2963"/>
                <a:gd name="T17" fmla="*/ 0 h 1986"/>
                <a:gd name="T18" fmla="*/ 0 w 2963"/>
                <a:gd name="T19" fmla="*/ 0 h 1986"/>
                <a:gd name="T20" fmla="*/ 0 w 2963"/>
                <a:gd name="T21" fmla="*/ 0 h 1986"/>
                <a:gd name="T22" fmla="*/ 0 w 2963"/>
                <a:gd name="T23" fmla="*/ 0 h 1986"/>
                <a:gd name="T24" fmla="*/ 0 w 2963"/>
                <a:gd name="T25" fmla="*/ 0 h 1986"/>
                <a:gd name="T26" fmla="*/ 0 w 2963"/>
                <a:gd name="T27" fmla="*/ 0 h 1986"/>
                <a:gd name="T28" fmla="*/ 0 w 2963"/>
                <a:gd name="T29" fmla="*/ 0 h 1986"/>
                <a:gd name="T30" fmla="*/ 0 w 2963"/>
                <a:gd name="T31" fmla="*/ 0 h 1986"/>
                <a:gd name="T32" fmla="*/ 0 w 2963"/>
                <a:gd name="T33" fmla="*/ 0 h 1986"/>
                <a:gd name="T34" fmla="*/ 0 w 2963"/>
                <a:gd name="T35" fmla="*/ 0 h 1986"/>
                <a:gd name="T36" fmla="*/ 0 w 2963"/>
                <a:gd name="T37" fmla="*/ 0 h 1986"/>
                <a:gd name="T38" fmla="*/ 0 w 2963"/>
                <a:gd name="T39" fmla="*/ 0 h 1986"/>
                <a:gd name="T40" fmla="*/ 0 w 2963"/>
                <a:gd name="T41" fmla="*/ 0 h 1986"/>
                <a:gd name="T42" fmla="*/ 0 w 2963"/>
                <a:gd name="T43" fmla="*/ 0 h 1986"/>
                <a:gd name="T44" fmla="*/ 0 w 2963"/>
                <a:gd name="T45" fmla="*/ 0 h 1986"/>
                <a:gd name="T46" fmla="*/ 0 w 2963"/>
                <a:gd name="T47" fmla="*/ 0 h 1986"/>
                <a:gd name="T48" fmla="*/ 0 w 2963"/>
                <a:gd name="T49" fmla="*/ 0 h 1986"/>
                <a:gd name="T50" fmla="*/ 0 w 2963"/>
                <a:gd name="T51" fmla="*/ 0 h 1986"/>
                <a:gd name="T52" fmla="*/ 0 w 2963"/>
                <a:gd name="T53" fmla="*/ 0 h 1986"/>
                <a:gd name="T54" fmla="*/ 0 w 2963"/>
                <a:gd name="T55" fmla="*/ 0 h 1986"/>
                <a:gd name="T56" fmla="*/ 0 w 2963"/>
                <a:gd name="T57" fmla="*/ 0 h 1986"/>
                <a:gd name="T58" fmla="*/ 0 w 2963"/>
                <a:gd name="T59" fmla="*/ 0 h 1986"/>
                <a:gd name="T60" fmla="*/ 0 w 2963"/>
                <a:gd name="T61" fmla="*/ 0 h 1986"/>
                <a:gd name="T62" fmla="*/ 0 w 2963"/>
                <a:gd name="T63" fmla="*/ 0 h 1986"/>
                <a:gd name="T64" fmla="*/ 0 w 2963"/>
                <a:gd name="T65" fmla="*/ 0 h 1986"/>
                <a:gd name="T66" fmla="*/ 0 w 2963"/>
                <a:gd name="T67" fmla="*/ 0 h 1986"/>
                <a:gd name="T68" fmla="*/ 0 w 2963"/>
                <a:gd name="T69" fmla="*/ 0 h 1986"/>
                <a:gd name="T70" fmla="*/ 0 w 2963"/>
                <a:gd name="T71" fmla="*/ 0 h 1986"/>
                <a:gd name="T72" fmla="*/ 0 w 2963"/>
                <a:gd name="T73" fmla="*/ 0 h 1986"/>
                <a:gd name="T74" fmla="*/ 0 w 2963"/>
                <a:gd name="T75" fmla="*/ 0 h 1986"/>
                <a:gd name="T76" fmla="*/ 0 w 2963"/>
                <a:gd name="T77" fmla="*/ 0 h 1986"/>
                <a:gd name="T78" fmla="*/ 0 w 2963"/>
                <a:gd name="T79" fmla="*/ 0 h 1986"/>
                <a:gd name="T80" fmla="*/ 0 w 2963"/>
                <a:gd name="T81" fmla="*/ 0 h 1986"/>
                <a:gd name="T82" fmla="*/ 0 w 2963"/>
                <a:gd name="T83" fmla="*/ 0 h 1986"/>
                <a:gd name="T84" fmla="*/ 0 w 2963"/>
                <a:gd name="T85" fmla="*/ 0 h 1986"/>
                <a:gd name="T86" fmla="*/ 0 w 2963"/>
                <a:gd name="T87" fmla="*/ 0 h 1986"/>
                <a:gd name="T88" fmla="*/ 0 w 2963"/>
                <a:gd name="T89" fmla="*/ 0 h 1986"/>
                <a:gd name="T90" fmla="*/ 0 w 2963"/>
                <a:gd name="T91" fmla="*/ 0 h 1986"/>
                <a:gd name="T92" fmla="*/ 0 w 2963"/>
                <a:gd name="T93" fmla="*/ 0 h 1986"/>
                <a:gd name="T94" fmla="*/ 0 w 2963"/>
                <a:gd name="T95" fmla="*/ 0 h 1986"/>
                <a:gd name="T96" fmla="*/ 0 w 2963"/>
                <a:gd name="T97" fmla="*/ 0 h 1986"/>
                <a:gd name="T98" fmla="*/ 0 w 2963"/>
                <a:gd name="T99" fmla="*/ 0 h 1986"/>
                <a:gd name="T100" fmla="*/ 0 w 2963"/>
                <a:gd name="T101" fmla="*/ 0 h 1986"/>
                <a:gd name="T102" fmla="*/ 0 w 2963"/>
                <a:gd name="T103" fmla="*/ 0 h 1986"/>
                <a:gd name="T104" fmla="*/ 0 w 2963"/>
                <a:gd name="T105" fmla="*/ 0 h 1986"/>
                <a:gd name="T106" fmla="*/ 0 w 2963"/>
                <a:gd name="T107" fmla="*/ 0 h 1986"/>
                <a:gd name="T108" fmla="*/ 0 w 2963"/>
                <a:gd name="T109" fmla="*/ 0 h 1986"/>
                <a:gd name="T110" fmla="*/ 0 w 2963"/>
                <a:gd name="T111" fmla="*/ 0 h 1986"/>
                <a:gd name="T112" fmla="*/ 0 w 2963"/>
                <a:gd name="T113" fmla="*/ 0 h 1986"/>
                <a:gd name="T114" fmla="*/ 0 w 2963"/>
                <a:gd name="T115" fmla="*/ 0 h 1986"/>
                <a:gd name="T116" fmla="*/ 0 w 2963"/>
                <a:gd name="T117" fmla="*/ 0 h 1986"/>
                <a:gd name="T118" fmla="*/ 0 w 2963"/>
                <a:gd name="T119" fmla="*/ 0 h 1986"/>
                <a:gd name="T120" fmla="*/ 0 w 2963"/>
                <a:gd name="T121" fmla="*/ 0 h 1986"/>
                <a:gd name="T122" fmla="*/ 0 w 2963"/>
                <a:gd name="T123" fmla="*/ 0 h 1986"/>
                <a:gd name="T124" fmla="*/ 0 w 2963"/>
                <a:gd name="T125" fmla="*/ 0 h 19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63"/>
                <a:gd name="T190" fmla="*/ 0 h 1986"/>
                <a:gd name="T191" fmla="*/ 2963 w 2963"/>
                <a:gd name="T192" fmla="*/ 1986 h 19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63" h="1986">
                  <a:moveTo>
                    <a:pt x="2848" y="1243"/>
                  </a:moveTo>
                  <a:lnTo>
                    <a:pt x="2841" y="1254"/>
                  </a:lnTo>
                  <a:lnTo>
                    <a:pt x="2836" y="1264"/>
                  </a:lnTo>
                  <a:lnTo>
                    <a:pt x="2830" y="1273"/>
                  </a:lnTo>
                  <a:lnTo>
                    <a:pt x="2823" y="1282"/>
                  </a:lnTo>
                  <a:lnTo>
                    <a:pt x="2817" y="1290"/>
                  </a:lnTo>
                  <a:lnTo>
                    <a:pt x="2813" y="1296"/>
                  </a:lnTo>
                  <a:lnTo>
                    <a:pt x="2808" y="1301"/>
                  </a:lnTo>
                  <a:lnTo>
                    <a:pt x="2804" y="1303"/>
                  </a:lnTo>
                  <a:lnTo>
                    <a:pt x="2795" y="1306"/>
                  </a:lnTo>
                  <a:lnTo>
                    <a:pt x="2785" y="1309"/>
                  </a:lnTo>
                  <a:lnTo>
                    <a:pt x="2774" y="1312"/>
                  </a:lnTo>
                  <a:lnTo>
                    <a:pt x="2761" y="1314"/>
                  </a:lnTo>
                  <a:lnTo>
                    <a:pt x="2748" y="1315"/>
                  </a:lnTo>
                  <a:lnTo>
                    <a:pt x="2735" y="1315"/>
                  </a:lnTo>
                  <a:lnTo>
                    <a:pt x="2724" y="1314"/>
                  </a:lnTo>
                  <a:lnTo>
                    <a:pt x="2712" y="1311"/>
                  </a:lnTo>
                  <a:lnTo>
                    <a:pt x="2702" y="1306"/>
                  </a:lnTo>
                  <a:lnTo>
                    <a:pt x="2691" y="1303"/>
                  </a:lnTo>
                  <a:lnTo>
                    <a:pt x="2678" y="1302"/>
                  </a:lnTo>
                  <a:lnTo>
                    <a:pt x="2665" y="1303"/>
                  </a:lnTo>
                  <a:lnTo>
                    <a:pt x="2653" y="1307"/>
                  </a:lnTo>
                  <a:lnTo>
                    <a:pt x="2641" y="1312"/>
                  </a:lnTo>
                  <a:lnTo>
                    <a:pt x="2631" y="1319"/>
                  </a:lnTo>
                  <a:lnTo>
                    <a:pt x="2620" y="1328"/>
                  </a:lnTo>
                  <a:lnTo>
                    <a:pt x="2610" y="1336"/>
                  </a:lnTo>
                  <a:lnTo>
                    <a:pt x="2599" y="1343"/>
                  </a:lnTo>
                  <a:lnTo>
                    <a:pt x="2588" y="1345"/>
                  </a:lnTo>
                  <a:lnTo>
                    <a:pt x="2575" y="1346"/>
                  </a:lnTo>
                  <a:lnTo>
                    <a:pt x="2562" y="1346"/>
                  </a:lnTo>
                  <a:lnTo>
                    <a:pt x="2550" y="1345"/>
                  </a:lnTo>
                  <a:lnTo>
                    <a:pt x="2539" y="1343"/>
                  </a:lnTo>
                  <a:lnTo>
                    <a:pt x="2529" y="1340"/>
                  </a:lnTo>
                  <a:lnTo>
                    <a:pt x="2517" y="1339"/>
                  </a:lnTo>
                  <a:lnTo>
                    <a:pt x="2507" y="1341"/>
                  </a:lnTo>
                  <a:lnTo>
                    <a:pt x="2496" y="1345"/>
                  </a:lnTo>
                  <a:lnTo>
                    <a:pt x="2484" y="1351"/>
                  </a:lnTo>
                  <a:lnTo>
                    <a:pt x="2474" y="1359"/>
                  </a:lnTo>
                  <a:lnTo>
                    <a:pt x="2466" y="1366"/>
                  </a:lnTo>
                  <a:lnTo>
                    <a:pt x="2457" y="1375"/>
                  </a:lnTo>
                  <a:lnTo>
                    <a:pt x="2451" y="1382"/>
                  </a:lnTo>
                  <a:lnTo>
                    <a:pt x="2444" y="1388"/>
                  </a:lnTo>
                  <a:lnTo>
                    <a:pt x="2436" y="1393"/>
                  </a:lnTo>
                  <a:lnTo>
                    <a:pt x="2426" y="1396"/>
                  </a:lnTo>
                  <a:lnTo>
                    <a:pt x="2415" y="1398"/>
                  </a:lnTo>
                  <a:lnTo>
                    <a:pt x="2404" y="1399"/>
                  </a:lnTo>
                  <a:lnTo>
                    <a:pt x="2394" y="1403"/>
                  </a:lnTo>
                  <a:lnTo>
                    <a:pt x="2382" y="1407"/>
                  </a:lnTo>
                  <a:lnTo>
                    <a:pt x="2374" y="1412"/>
                  </a:lnTo>
                  <a:lnTo>
                    <a:pt x="2367" y="1420"/>
                  </a:lnTo>
                  <a:lnTo>
                    <a:pt x="2361" y="1432"/>
                  </a:lnTo>
                  <a:lnTo>
                    <a:pt x="2357" y="1445"/>
                  </a:lnTo>
                  <a:lnTo>
                    <a:pt x="2352" y="1459"/>
                  </a:lnTo>
                  <a:lnTo>
                    <a:pt x="2348" y="1474"/>
                  </a:lnTo>
                  <a:lnTo>
                    <a:pt x="2342" y="1488"/>
                  </a:lnTo>
                  <a:lnTo>
                    <a:pt x="2337" y="1501"/>
                  </a:lnTo>
                  <a:lnTo>
                    <a:pt x="2328" y="1511"/>
                  </a:lnTo>
                  <a:lnTo>
                    <a:pt x="2315" y="1518"/>
                  </a:lnTo>
                  <a:lnTo>
                    <a:pt x="2301" y="1527"/>
                  </a:lnTo>
                  <a:lnTo>
                    <a:pt x="2285" y="1535"/>
                  </a:lnTo>
                  <a:lnTo>
                    <a:pt x="2271" y="1544"/>
                  </a:lnTo>
                  <a:lnTo>
                    <a:pt x="2256" y="1551"/>
                  </a:lnTo>
                  <a:lnTo>
                    <a:pt x="2245" y="1557"/>
                  </a:lnTo>
                  <a:lnTo>
                    <a:pt x="2236" y="1561"/>
                  </a:lnTo>
                  <a:lnTo>
                    <a:pt x="2233" y="1562"/>
                  </a:lnTo>
                  <a:lnTo>
                    <a:pt x="2232" y="1566"/>
                  </a:lnTo>
                  <a:lnTo>
                    <a:pt x="2226" y="1575"/>
                  </a:lnTo>
                  <a:lnTo>
                    <a:pt x="2220" y="1587"/>
                  </a:lnTo>
                  <a:lnTo>
                    <a:pt x="2212" y="1603"/>
                  </a:lnTo>
                  <a:lnTo>
                    <a:pt x="2203" y="1619"/>
                  </a:lnTo>
                  <a:lnTo>
                    <a:pt x="2198" y="1634"/>
                  </a:lnTo>
                  <a:lnTo>
                    <a:pt x="2192" y="1648"/>
                  </a:lnTo>
                  <a:lnTo>
                    <a:pt x="2190" y="1656"/>
                  </a:lnTo>
                  <a:lnTo>
                    <a:pt x="2189" y="1665"/>
                  </a:lnTo>
                  <a:lnTo>
                    <a:pt x="2185" y="1675"/>
                  </a:lnTo>
                  <a:lnTo>
                    <a:pt x="2180" y="1687"/>
                  </a:lnTo>
                  <a:lnTo>
                    <a:pt x="2173" y="1701"/>
                  </a:lnTo>
                  <a:lnTo>
                    <a:pt x="2166" y="1713"/>
                  </a:lnTo>
                  <a:lnTo>
                    <a:pt x="2157" y="1723"/>
                  </a:lnTo>
                  <a:lnTo>
                    <a:pt x="2150" y="1732"/>
                  </a:lnTo>
                  <a:lnTo>
                    <a:pt x="2145" y="1735"/>
                  </a:lnTo>
                  <a:lnTo>
                    <a:pt x="2142" y="1737"/>
                  </a:lnTo>
                  <a:lnTo>
                    <a:pt x="2140" y="1739"/>
                  </a:lnTo>
                  <a:lnTo>
                    <a:pt x="2140" y="1743"/>
                  </a:lnTo>
                  <a:lnTo>
                    <a:pt x="2142" y="1748"/>
                  </a:lnTo>
                  <a:lnTo>
                    <a:pt x="2142" y="1755"/>
                  </a:lnTo>
                  <a:lnTo>
                    <a:pt x="2142" y="1765"/>
                  </a:lnTo>
                  <a:lnTo>
                    <a:pt x="2139" y="1777"/>
                  </a:lnTo>
                  <a:lnTo>
                    <a:pt x="2134" y="1793"/>
                  </a:lnTo>
                  <a:lnTo>
                    <a:pt x="2119" y="1808"/>
                  </a:lnTo>
                  <a:lnTo>
                    <a:pt x="2106" y="1818"/>
                  </a:lnTo>
                  <a:lnTo>
                    <a:pt x="2093" y="1825"/>
                  </a:lnTo>
                  <a:lnTo>
                    <a:pt x="2081" y="1829"/>
                  </a:lnTo>
                  <a:lnTo>
                    <a:pt x="2070" y="1832"/>
                  </a:lnTo>
                  <a:lnTo>
                    <a:pt x="2058" y="1830"/>
                  </a:lnTo>
                  <a:lnTo>
                    <a:pt x="2047" y="1828"/>
                  </a:lnTo>
                  <a:lnTo>
                    <a:pt x="2036" y="1824"/>
                  </a:lnTo>
                  <a:lnTo>
                    <a:pt x="2023" y="1819"/>
                  </a:lnTo>
                  <a:lnTo>
                    <a:pt x="2008" y="1813"/>
                  </a:lnTo>
                  <a:lnTo>
                    <a:pt x="1994" y="1808"/>
                  </a:lnTo>
                  <a:lnTo>
                    <a:pt x="1980" y="1803"/>
                  </a:lnTo>
                  <a:lnTo>
                    <a:pt x="1967" y="1799"/>
                  </a:lnTo>
                  <a:lnTo>
                    <a:pt x="1957" y="1801"/>
                  </a:lnTo>
                  <a:lnTo>
                    <a:pt x="1951" y="1804"/>
                  </a:lnTo>
                  <a:lnTo>
                    <a:pt x="1950" y="1813"/>
                  </a:lnTo>
                  <a:lnTo>
                    <a:pt x="1948" y="1825"/>
                  </a:lnTo>
                  <a:lnTo>
                    <a:pt x="1942" y="1838"/>
                  </a:lnTo>
                  <a:lnTo>
                    <a:pt x="1934" y="1850"/>
                  </a:lnTo>
                  <a:lnTo>
                    <a:pt x="1924" y="1862"/>
                  </a:lnTo>
                  <a:lnTo>
                    <a:pt x="1914" y="1872"/>
                  </a:lnTo>
                  <a:lnTo>
                    <a:pt x="1904" y="1881"/>
                  </a:lnTo>
                  <a:lnTo>
                    <a:pt x="1898" y="1886"/>
                  </a:lnTo>
                  <a:lnTo>
                    <a:pt x="1895" y="1888"/>
                  </a:lnTo>
                  <a:lnTo>
                    <a:pt x="1894" y="1892"/>
                  </a:lnTo>
                  <a:lnTo>
                    <a:pt x="1891" y="1900"/>
                  </a:lnTo>
                  <a:lnTo>
                    <a:pt x="1891" y="1908"/>
                  </a:lnTo>
                  <a:lnTo>
                    <a:pt x="1895" y="1916"/>
                  </a:lnTo>
                  <a:lnTo>
                    <a:pt x="1896" y="1919"/>
                  </a:lnTo>
                  <a:lnTo>
                    <a:pt x="1891" y="1925"/>
                  </a:lnTo>
                  <a:lnTo>
                    <a:pt x="1882" y="1933"/>
                  </a:lnTo>
                  <a:lnTo>
                    <a:pt x="1871" y="1939"/>
                  </a:lnTo>
                  <a:lnTo>
                    <a:pt x="1859" y="1943"/>
                  </a:lnTo>
                  <a:lnTo>
                    <a:pt x="1848" y="1944"/>
                  </a:lnTo>
                  <a:lnTo>
                    <a:pt x="1838" y="1939"/>
                  </a:lnTo>
                  <a:lnTo>
                    <a:pt x="1832" y="1929"/>
                  </a:lnTo>
                  <a:lnTo>
                    <a:pt x="1831" y="1918"/>
                  </a:lnTo>
                  <a:lnTo>
                    <a:pt x="1829" y="1913"/>
                  </a:lnTo>
                  <a:lnTo>
                    <a:pt x="1831" y="1911"/>
                  </a:lnTo>
                  <a:lnTo>
                    <a:pt x="1829" y="1911"/>
                  </a:lnTo>
                  <a:lnTo>
                    <a:pt x="1826" y="1909"/>
                  </a:lnTo>
                  <a:lnTo>
                    <a:pt x="1820" y="1906"/>
                  </a:lnTo>
                  <a:lnTo>
                    <a:pt x="1809" y="1898"/>
                  </a:lnTo>
                  <a:lnTo>
                    <a:pt x="1792" y="1885"/>
                  </a:lnTo>
                  <a:lnTo>
                    <a:pt x="1773" y="1867"/>
                  </a:lnTo>
                  <a:lnTo>
                    <a:pt x="1759" y="1851"/>
                  </a:lnTo>
                  <a:lnTo>
                    <a:pt x="1749" y="1837"/>
                  </a:lnTo>
                  <a:lnTo>
                    <a:pt x="1740" y="1824"/>
                  </a:lnTo>
                  <a:lnTo>
                    <a:pt x="1734" y="1812"/>
                  </a:lnTo>
                  <a:lnTo>
                    <a:pt x="1730" y="1802"/>
                  </a:lnTo>
                  <a:lnTo>
                    <a:pt x="1726" y="1793"/>
                  </a:lnTo>
                  <a:lnTo>
                    <a:pt x="1722" y="1786"/>
                  </a:lnTo>
                  <a:lnTo>
                    <a:pt x="1716" y="1777"/>
                  </a:lnTo>
                  <a:lnTo>
                    <a:pt x="1706" y="1765"/>
                  </a:lnTo>
                  <a:lnTo>
                    <a:pt x="1696" y="1753"/>
                  </a:lnTo>
                  <a:lnTo>
                    <a:pt x="1686" y="1741"/>
                  </a:lnTo>
                  <a:lnTo>
                    <a:pt x="1676" y="1735"/>
                  </a:lnTo>
                  <a:lnTo>
                    <a:pt x="1670" y="1735"/>
                  </a:lnTo>
                  <a:lnTo>
                    <a:pt x="1667" y="1746"/>
                  </a:lnTo>
                  <a:lnTo>
                    <a:pt x="1670" y="1770"/>
                  </a:lnTo>
                  <a:lnTo>
                    <a:pt x="1674" y="1795"/>
                  </a:lnTo>
                  <a:lnTo>
                    <a:pt x="1674" y="1807"/>
                  </a:lnTo>
                  <a:lnTo>
                    <a:pt x="1671" y="1812"/>
                  </a:lnTo>
                  <a:lnTo>
                    <a:pt x="1667" y="1809"/>
                  </a:lnTo>
                  <a:lnTo>
                    <a:pt x="1660" y="1802"/>
                  </a:lnTo>
                  <a:lnTo>
                    <a:pt x="1651" y="1793"/>
                  </a:lnTo>
                  <a:lnTo>
                    <a:pt x="1643" y="1786"/>
                  </a:lnTo>
                  <a:lnTo>
                    <a:pt x="1634" y="1780"/>
                  </a:lnTo>
                  <a:lnTo>
                    <a:pt x="1626" y="1777"/>
                  </a:lnTo>
                  <a:lnTo>
                    <a:pt x="1617" y="1776"/>
                  </a:lnTo>
                  <a:lnTo>
                    <a:pt x="1608" y="1776"/>
                  </a:lnTo>
                  <a:lnTo>
                    <a:pt x="1601" y="1778"/>
                  </a:lnTo>
                  <a:lnTo>
                    <a:pt x="1595" y="1781"/>
                  </a:lnTo>
                  <a:lnTo>
                    <a:pt x="1591" y="1786"/>
                  </a:lnTo>
                  <a:lnTo>
                    <a:pt x="1588" y="1792"/>
                  </a:lnTo>
                  <a:lnTo>
                    <a:pt x="1588" y="1799"/>
                  </a:lnTo>
                  <a:lnTo>
                    <a:pt x="1588" y="1806"/>
                  </a:lnTo>
                  <a:lnTo>
                    <a:pt x="1587" y="1807"/>
                  </a:lnTo>
                  <a:lnTo>
                    <a:pt x="1583" y="1804"/>
                  </a:lnTo>
                  <a:lnTo>
                    <a:pt x="1577" y="1801"/>
                  </a:lnTo>
                  <a:lnTo>
                    <a:pt x="1571" y="1795"/>
                  </a:lnTo>
                  <a:lnTo>
                    <a:pt x="1562" y="1786"/>
                  </a:lnTo>
                  <a:lnTo>
                    <a:pt x="1554" y="1778"/>
                  </a:lnTo>
                  <a:lnTo>
                    <a:pt x="1544" y="1770"/>
                  </a:lnTo>
                  <a:lnTo>
                    <a:pt x="1534" y="1762"/>
                  </a:lnTo>
                  <a:lnTo>
                    <a:pt x="1524" y="1755"/>
                  </a:lnTo>
                  <a:lnTo>
                    <a:pt x="1515" y="1746"/>
                  </a:lnTo>
                  <a:lnTo>
                    <a:pt x="1507" y="1738"/>
                  </a:lnTo>
                  <a:lnTo>
                    <a:pt x="1501" y="1729"/>
                  </a:lnTo>
                  <a:lnTo>
                    <a:pt x="1496" y="1719"/>
                  </a:lnTo>
                  <a:lnTo>
                    <a:pt x="1495" y="1708"/>
                  </a:lnTo>
                  <a:lnTo>
                    <a:pt x="1496" y="1695"/>
                  </a:lnTo>
                  <a:lnTo>
                    <a:pt x="1499" y="1682"/>
                  </a:lnTo>
                  <a:lnTo>
                    <a:pt x="1499" y="1674"/>
                  </a:lnTo>
                  <a:lnTo>
                    <a:pt x="1498" y="1667"/>
                  </a:lnTo>
                  <a:lnTo>
                    <a:pt x="1494" y="1664"/>
                  </a:lnTo>
                  <a:lnTo>
                    <a:pt x="1486" y="1660"/>
                  </a:lnTo>
                  <a:lnTo>
                    <a:pt x="1478" y="1657"/>
                  </a:lnTo>
                  <a:lnTo>
                    <a:pt x="1465" y="1654"/>
                  </a:lnTo>
                  <a:lnTo>
                    <a:pt x="1449" y="1650"/>
                  </a:lnTo>
                  <a:lnTo>
                    <a:pt x="1436" y="1643"/>
                  </a:lnTo>
                  <a:lnTo>
                    <a:pt x="1431" y="1632"/>
                  </a:lnTo>
                  <a:lnTo>
                    <a:pt x="1429" y="1620"/>
                  </a:lnTo>
                  <a:lnTo>
                    <a:pt x="1431" y="1609"/>
                  </a:lnTo>
                  <a:lnTo>
                    <a:pt x="1432" y="1601"/>
                  </a:lnTo>
                  <a:lnTo>
                    <a:pt x="1431" y="1597"/>
                  </a:lnTo>
                  <a:lnTo>
                    <a:pt x="1423" y="1601"/>
                  </a:lnTo>
                  <a:lnTo>
                    <a:pt x="1410" y="1613"/>
                  </a:lnTo>
                  <a:lnTo>
                    <a:pt x="1393" y="1625"/>
                  </a:lnTo>
                  <a:lnTo>
                    <a:pt x="1379" y="1628"/>
                  </a:lnTo>
                  <a:lnTo>
                    <a:pt x="1367" y="1624"/>
                  </a:lnTo>
                  <a:lnTo>
                    <a:pt x="1357" y="1616"/>
                  </a:lnTo>
                  <a:lnTo>
                    <a:pt x="1350" y="1604"/>
                  </a:lnTo>
                  <a:lnTo>
                    <a:pt x="1345" y="1593"/>
                  </a:lnTo>
                  <a:lnTo>
                    <a:pt x="1342" y="1586"/>
                  </a:lnTo>
                  <a:lnTo>
                    <a:pt x="1340" y="1582"/>
                  </a:lnTo>
                  <a:lnTo>
                    <a:pt x="1339" y="1582"/>
                  </a:lnTo>
                  <a:lnTo>
                    <a:pt x="1336" y="1583"/>
                  </a:lnTo>
                  <a:lnTo>
                    <a:pt x="1332" y="1583"/>
                  </a:lnTo>
                  <a:lnTo>
                    <a:pt x="1326" y="1582"/>
                  </a:lnTo>
                  <a:lnTo>
                    <a:pt x="1319" y="1578"/>
                  </a:lnTo>
                  <a:lnTo>
                    <a:pt x="1310" y="1574"/>
                  </a:lnTo>
                  <a:lnTo>
                    <a:pt x="1302" y="1565"/>
                  </a:lnTo>
                  <a:lnTo>
                    <a:pt x="1293" y="1551"/>
                  </a:lnTo>
                  <a:lnTo>
                    <a:pt x="1284" y="1540"/>
                  </a:lnTo>
                  <a:lnTo>
                    <a:pt x="1274" y="1536"/>
                  </a:lnTo>
                  <a:lnTo>
                    <a:pt x="1266" y="1539"/>
                  </a:lnTo>
                  <a:lnTo>
                    <a:pt x="1258" y="1545"/>
                  </a:lnTo>
                  <a:lnTo>
                    <a:pt x="1251" y="1553"/>
                  </a:lnTo>
                  <a:lnTo>
                    <a:pt x="1246" y="1560"/>
                  </a:lnTo>
                  <a:lnTo>
                    <a:pt x="1243" y="1566"/>
                  </a:lnTo>
                  <a:lnTo>
                    <a:pt x="1241" y="1569"/>
                  </a:lnTo>
                  <a:lnTo>
                    <a:pt x="1243" y="1570"/>
                  </a:lnTo>
                  <a:lnTo>
                    <a:pt x="1246" y="1575"/>
                  </a:lnTo>
                  <a:lnTo>
                    <a:pt x="1251" y="1581"/>
                  </a:lnTo>
                  <a:lnTo>
                    <a:pt x="1258" y="1588"/>
                  </a:lnTo>
                  <a:lnTo>
                    <a:pt x="1267" y="1596"/>
                  </a:lnTo>
                  <a:lnTo>
                    <a:pt x="1277" y="1603"/>
                  </a:lnTo>
                  <a:lnTo>
                    <a:pt x="1289" y="1609"/>
                  </a:lnTo>
                  <a:lnTo>
                    <a:pt x="1300" y="1613"/>
                  </a:lnTo>
                  <a:lnTo>
                    <a:pt x="1312" y="1614"/>
                  </a:lnTo>
                  <a:lnTo>
                    <a:pt x="1322" y="1616"/>
                  </a:lnTo>
                  <a:lnTo>
                    <a:pt x="1330" y="1617"/>
                  </a:lnTo>
                  <a:lnTo>
                    <a:pt x="1337" y="1617"/>
                  </a:lnTo>
                  <a:lnTo>
                    <a:pt x="1343" y="1619"/>
                  </a:lnTo>
                  <a:lnTo>
                    <a:pt x="1346" y="1624"/>
                  </a:lnTo>
                  <a:lnTo>
                    <a:pt x="1347" y="1630"/>
                  </a:lnTo>
                  <a:lnTo>
                    <a:pt x="1347" y="1640"/>
                  </a:lnTo>
                  <a:lnTo>
                    <a:pt x="1345" y="1653"/>
                  </a:lnTo>
                  <a:lnTo>
                    <a:pt x="1342" y="1664"/>
                  </a:lnTo>
                  <a:lnTo>
                    <a:pt x="1339" y="1676"/>
                  </a:lnTo>
                  <a:lnTo>
                    <a:pt x="1336" y="1686"/>
                  </a:lnTo>
                  <a:lnTo>
                    <a:pt x="1336" y="1695"/>
                  </a:lnTo>
                  <a:lnTo>
                    <a:pt x="1340" y="1701"/>
                  </a:lnTo>
                  <a:lnTo>
                    <a:pt x="1346" y="1704"/>
                  </a:lnTo>
                  <a:lnTo>
                    <a:pt x="1359" y="1704"/>
                  </a:lnTo>
                  <a:lnTo>
                    <a:pt x="1369" y="1704"/>
                  </a:lnTo>
                  <a:lnTo>
                    <a:pt x="1373" y="1708"/>
                  </a:lnTo>
                  <a:lnTo>
                    <a:pt x="1370" y="1714"/>
                  </a:lnTo>
                  <a:lnTo>
                    <a:pt x="1365" y="1723"/>
                  </a:lnTo>
                  <a:lnTo>
                    <a:pt x="1356" y="1730"/>
                  </a:lnTo>
                  <a:lnTo>
                    <a:pt x="1349" y="1738"/>
                  </a:lnTo>
                  <a:lnTo>
                    <a:pt x="1343" y="1743"/>
                  </a:lnTo>
                  <a:lnTo>
                    <a:pt x="1340" y="1745"/>
                  </a:lnTo>
                  <a:lnTo>
                    <a:pt x="1339" y="1745"/>
                  </a:lnTo>
                  <a:lnTo>
                    <a:pt x="1333" y="1743"/>
                  </a:lnTo>
                  <a:lnTo>
                    <a:pt x="1326" y="1740"/>
                  </a:lnTo>
                  <a:lnTo>
                    <a:pt x="1317" y="1738"/>
                  </a:lnTo>
                  <a:lnTo>
                    <a:pt x="1307" y="1734"/>
                  </a:lnTo>
                  <a:lnTo>
                    <a:pt x="1297" y="1729"/>
                  </a:lnTo>
                  <a:lnTo>
                    <a:pt x="1289" y="1724"/>
                  </a:lnTo>
                  <a:lnTo>
                    <a:pt x="1280" y="1718"/>
                  </a:lnTo>
                  <a:lnTo>
                    <a:pt x="1273" y="1713"/>
                  </a:lnTo>
                  <a:lnTo>
                    <a:pt x="1266" y="1709"/>
                  </a:lnTo>
                  <a:lnTo>
                    <a:pt x="1260" y="1709"/>
                  </a:lnTo>
                  <a:lnTo>
                    <a:pt x="1254" y="1712"/>
                  </a:lnTo>
                  <a:lnTo>
                    <a:pt x="1248" y="1718"/>
                  </a:lnTo>
                  <a:lnTo>
                    <a:pt x="1244" y="1727"/>
                  </a:lnTo>
                  <a:lnTo>
                    <a:pt x="1243" y="1740"/>
                  </a:lnTo>
                  <a:lnTo>
                    <a:pt x="1241" y="1759"/>
                  </a:lnTo>
                  <a:lnTo>
                    <a:pt x="1238" y="1776"/>
                  </a:lnTo>
                  <a:lnTo>
                    <a:pt x="1233" y="1787"/>
                  </a:lnTo>
                  <a:lnTo>
                    <a:pt x="1226" y="1795"/>
                  </a:lnTo>
                  <a:lnTo>
                    <a:pt x="1218" y="1798"/>
                  </a:lnTo>
                  <a:lnTo>
                    <a:pt x="1211" y="1801"/>
                  </a:lnTo>
                  <a:lnTo>
                    <a:pt x="1210" y="1801"/>
                  </a:lnTo>
                  <a:lnTo>
                    <a:pt x="1211" y="1802"/>
                  </a:lnTo>
                  <a:lnTo>
                    <a:pt x="1221" y="1803"/>
                  </a:lnTo>
                  <a:lnTo>
                    <a:pt x="1230" y="1807"/>
                  </a:lnTo>
                  <a:lnTo>
                    <a:pt x="1233" y="1813"/>
                  </a:lnTo>
                  <a:lnTo>
                    <a:pt x="1230" y="1820"/>
                  </a:lnTo>
                  <a:lnTo>
                    <a:pt x="1224" y="1828"/>
                  </a:lnTo>
                  <a:lnTo>
                    <a:pt x="1215" y="1838"/>
                  </a:lnTo>
                  <a:lnTo>
                    <a:pt x="1210" y="1846"/>
                  </a:lnTo>
                  <a:lnTo>
                    <a:pt x="1205" y="1854"/>
                  </a:lnTo>
                  <a:lnTo>
                    <a:pt x="1205" y="1861"/>
                  </a:lnTo>
                  <a:lnTo>
                    <a:pt x="1208" y="1870"/>
                  </a:lnTo>
                  <a:lnTo>
                    <a:pt x="1211" y="1880"/>
                  </a:lnTo>
                  <a:lnTo>
                    <a:pt x="1211" y="1892"/>
                  </a:lnTo>
                  <a:lnTo>
                    <a:pt x="1211" y="1902"/>
                  </a:lnTo>
                  <a:lnTo>
                    <a:pt x="1208" y="1909"/>
                  </a:lnTo>
                  <a:lnTo>
                    <a:pt x="1203" y="1913"/>
                  </a:lnTo>
                  <a:lnTo>
                    <a:pt x="1194" y="1912"/>
                  </a:lnTo>
                  <a:lnTo>
                    <a:pt x="1183" y="1902"/>
                  </a:lnTo>
                  <a:lnTo>
                    <a:pt x="1170" y="1891"/>
                  </a:lnTo>
                  <a:lnTo>
                    <a:pt x="1160" y="1883"/>
                  </a:lnTo>
                  <a:lnTo>
                    <a:pt x="1151" y="1881"/>
                  </a:lnTo>
                  <a:lnTo>
                    <a:pt x="1144" y="1881"/>
                  </a:lnTo>
                  <a:lnTo>
                    <a:pt x="1138" y="1885"/>
                  </a:lnTo>
                  <a:lnTo>
                    <a:pt x="1134" y="1890"/>
                  </a:lnTo>
                  <a:lnTo>
                    <a:pt x="1129" y="1897"/>
                  </a:lnTo>
                  <a:lnTo>
                    <a:pt x="1127" y="1906"/>
                  </a:lnTo>
                  <a:lnTo>
                    <a:pt x="1124" y="1912"/>
                  </a:lnTo>
                  <a:lnTo>
                    <a:pt x="1122" y="1913"/>
                  </a:lnTo>
                  <a:lnTo>
                    <a:pt x="1119" y="1911"/>
                  </a:lnTo>
                  <a:lnTo>
                    <a:pt x="1117" y="1906"/>
                  </a:lnTo>
                  <a:lnTo>
                    <a:pt x="1114" y="1898"/>
                  </a:lnTo>
                  <a:lnTo>
                    <a:pt x="1111" y="1890"/>
                  </a:lnTo>
                  <a:lnTo>
                    <a:pt x="1108" y="1882"/>
                  </a:lnTo>
                  <a:lnTo>
                    <a:pt x="1104" y="1875"/>
                  </a:lnTo>
                  <a:lnTo>
                    <a:pt x="1099" y="1867"/>
                  </a:lnTo>
                  <a:lnTo>
                    <a:pt x="1096" y="1861"/>
                  </a:lnTo>
                  <a:lnTo>
                    <a:pt x="1092" y="1855"/>
                  </a:lnTo>
                  <a:lnTo>
                    <a:pt x="1088" y="1851"/>
                  </a:lnTo>
                  <a:lnTo>
                    <a:pt x="1081" y="1851"/>
                  </a:lnTo>
                  <a:lnTo>
                    <a:pt x="1072" y="1856"/>
                  </a:lnTo>
                  <a:lnTo>
                    <a:pt x="1061" y="1867"/>
                  </a:lnTo>
                  <a:lnTo>
                    <a:pt x="1045" y="1885"/>
                  </a:lnTo>
                  <a:lnTo>
                    <a:pt x="1032" y="1903"/>
                  </a:lnTo>
                  <a:lnTo>
                    <a:pt x="1028" y="1916"/>
                  </a:lnTo>
                  <a:lnTo>
                    <a:pt x="1028" y="1922"/>
                  </a:lnTo>
                  <a:lnTo>
                    <a:pt x="1031" y="1925"/>
                  </a:lnTo>
                  <a:lnTo>
                    <a:pt x="1031" y="1927"/>
                  </a:lnTo>
                  <a:lnTo>
                    <a:pt x="1026" y="1925"/>
                  </a:lnTo>
                  <a:lnTo>
                    <a:pt x="1013" y="1925"/>
                  </a:lnTo>
                  <a:lnTo>
                    <a:pt x="989" y="1925"/>
                  </a:lnTo>
                  <a:lnTo>
                    <a:pt x="963" y="1927"/>
                  </a:lnTo>
                  <a:lnTo>
                    <a:pt x="945" y="1928"/>
                  </a:lnTo>
                  <a:lnTo>
                    <a:pt x="933" y="1930"/>
                  </a:lnTo>
                  <a:lnTo>
                    <a:pt x="926" y="1933"/>
                  </a:lnTo>
                  <a:lnTo>
                    <a:pt x="920" y="1938"/>
                  </a:lnTo>
                  <a:lnTo>
                    <a:pt x="916" y="1944"/>
                  </a:lnTo>
                  <a:lnTo>
                    <a:pt x="909" y="1953"/>
                  </a:lnTo>
                  <a:lnTo>
                    <a:pt x="899" y="1964"/>
                  </a:lnTo>
                  <a:lnTo>
                    <a:pt x="886" y="1975"/>
                  </a:lnTo>
                  <a:lnTo>
                    <a:pt x="874" y="1981"/>
                  </a:lnTo>
                  <a:lnTo>
                    <a:pt x="864" y="1985"/>
                  </a:lnTo>
                  <a:lnTo>
                    <a:pt x="856" y="1986"/>
                  </a:lnTo>
                  <a:lnTo>
                    <a:pt x="848" y="1983"/>
                  </a:lnTo>
                  <a:lnTo>
                    <a:pt x="844" y="1979"/>
                  </a:lnTo>
                  <a:lnTo>
                    <a:pt x="843" y="1972"/>
                  </a:lnTo>
                  <a:lnTo>
                    <a:pt x="844" y="1964"/>
                  </a:lnTo>
                  <a:lnTo>
                    <a:pt x="844" y="1954"/>
                  </a:lnTo>
                  <a:lnTo>
                    <a:pt x="840" y="1943"/>
                  </a:lnTo>
                  <a:lnTo>
                    <a:pt x="834" y="1932"/>
                  </a:lnTo>
                  <a:lnTo>
                    <a:pt x="828" y="1920"/>
                  </a:lnTo>
                  <a:lnTo>
                    <a:pt x="826" y="1912"/>
                  </a:lnTo>
                  <a:lnTo>
                    <a:pt x="827" y="1904"/>
                  </a:lnTo>
                  <a:lnTo>
                    <a:pt x="834" y="1902"/>
                  </a:lnTo>
                  <a:lnTo>
                    <a:pt x="851" y="1902"/>
                  </a:lnTo>
                  <a:lnTo>
                    <a:pt x="871" y="1904"/>
                  </a:lnTo>
                  <a:lnTo>
                    <a:pt x="890" y="1906"/>
                  </a:lnTo>
                  <a:lnTo>
                    <a:pt x="904" y="1907"/>
                  </a:lnTo>
                  <a:lnTo>
                    <a:pt x="917" y="1906"/>
                  </a:lnTo>
                  <a:lnTo>
                    <a:pt x="926" y="1904"/>
                  </a:lnTo>
                  <a:lnTo>
                    <a:pt x="932" y="1900"/>
                  </a:lnTo>
                  <a:lnTo>
                    <a:pt x="934" y="1893"/>
                  </a:lnTo>
                  <a:lnTo>
                    <a:pt x="934" y="1885"/>
                  </a:lnTo>
                  <a:lnTo>
                    <a:pt x="932" y="1875"/>
                  </a:lnTo>
                  <a:lnTo>
                    <a:pt x="924" y="1867"/>
                  </a:lnTo>
                  <a:lnTo>
                    <a:pt x="916" y="1861"/>
                  </a:lnTo>
                  <a:lnTo>
                    <a:pt x="906" y="1856"/>
                  </a:lnTo>
                  <a:lnTo>
                    <a:pt x="896" y="1853"/>
                  </a:lnTo>
                  <a:lnTo>
                    <a:pt x="889" y="1850"/>
                  </a:lnTo>
                  <a:lnTo>
                    <a:pt x="883" y="1849"/>
                  </a:lnTo>
                  <a:lnTo>
                    <a:pt x="880" y="1849"/>
                  </a:lnTo>
                  <a:lnTo>
                    <a:pt x="880" y="1848"/>
                  </a:lnTo>
                  <a:lnTo>
                    <a:pt x="881" y="1843"/>
                  </a:lnTo>
                  <a:lnTo>
                    <a:pt x="884" y="1837"/>
                  </a:lnTo>
                  <a:lnTo>
                    <a:pt x="889" y="1830"/>
                  </a:lnTo>
                  <a:lnTo>
                    <a:pt x="894" y="1824"/>
                  </a:lnTo>
                  <a:lnTo>
                    <a:pt x="902" y="1819"/>
                  </a:lnTo>
                  <a:lnTo>
                    <a:pt x="913" y="1816"/>
                  </a:lnTo>
                  <a:lnTo>
                    <a:pt x="926" y="1817"/>
                  </a:lnTo>
                  <a:lnTo>
                    <a:pt x="939" y="1818"/>
                  </a:lnTo>
                  <a:lnTo>
                    <a:pt x="949" y="1816"/>
                  </a:lnTo>
                  <a:lnTo>
                    <a:pt x="956" y="1811"/>
                  </a:lnTo>
                  <a:lnTo>
                    <a:pt x="962" y="1804"/>
                  </a:lnTo>
                  <a:lnTo>
                    <a:pt x="965" y="1797"/>
                  </a:lnTo>
                  <a:lnTo>
                    <a:pt x="966" y="1792"/>
                  </a:lnTo>
                  <a:lnTo>
                    <a:pt x="966" y="1787"/>
                  </a:lnTo>
                  <a:lnTo>
                    <a:pt x="966" y="1786"/>
                  </a:lnTo>
                  <a:lnTo>
                    <a:pt x="967" y="1787"/>
                  </a:lnTo>
                  <a:lnTo>
                    <a:pt x="970" y="1790"/>
                  </a:lnTo>
                  <a:lnTo>
                    <a:pt x="975" y="1793"/>
                  </a:lnTo>
                  <a:lnTo>
                    <a:pt x="980" y="1798"/>
                  </a:lnTo>
                  <a:lnTo>
                    <a:pt x="986" y="1804"/>
                  </a:lnTo>
                  <a:lnTo>
                    <a:pt x="993" y="1812"/>
                  </a:lnTo>
                  <a:lnTo>
                    <a:pt x="1002" y="1819"/>
                  </a:lnTo>
                  <a:lnTo>
                    <a:pt x="1009" y="1827"/>
                  </a:lnTo>
                  <a:lnTo>
                    <a:pt x="1018" y="1833"/>
                  </a:lnTo>
                  <a:lnTo>
                    <a:pt x="1025" y="1834"/>
                  </a:lnTo>
                  <a:lnTo>
                    <a:pt x="1032" y="1832"/>
                  </a:lnTo>
                  <a:lnTo>
                    <a:pt x="1039" y="1828"/>
                  </a:lnTo>
                  <a:lnTo>
                    <a:pt x="1042" y="1822"/>
                  </a:lnTo>
                  <a:lnTo>
                    <a:pt x="1042" y="1816"/>
                  </a:lnTo>
                  <a:lnTo>
                    <a:pt x="1038" y="1809"/>
                  </a:lnTo>
                  <a:lnTo>
                    <a:pt x="1029" y="1803"/>
                  </a:lnTo>
                  <a:lnTo>
                    <a:pt x="1019" y="1796"/>
                  </a:lnTo>
                  <a:lnTo>
                    <a:pt x="1010" y="1786"/>
                  </a:lnTo>
                  <a:lnTo>
                    <a:pt x="1005" y="1775"/>
                  </a:lnTo>
                  <a:lnTo>
                    <a:pt x="1002" y="1762"/>
                  </a:lnTo>
                  <a:lnTo>
                    <a:pt x="999" y="1750"/>
                  </a:lnTo>
                  <a:lnTo>
                    <a:pt x="998" y="1741"/>
                  </a:lnTo>
                  <a:lnTo>
                    <a:pt x="998" y="1734"/>
                  </a:lnTo>
                  <a:lnTo>
                    <a:pt x="998" y="1732"/>
                  </a:lnTo>
                  <a:lnTo>
                    <a:pt x="999" y="1729"/>
                  </a:lnTo>
                  <a:lnTo>
                    <a:pt x="1002" y="1724"/>
                  </a:lnTo>
                  <a:lnTo>
                    <a:pt x="1006" y="1717"/>
                  </a:lnTo>
                  <a:lnTo>
                    <a:pt x="1008" y="1709"/>
                  </a:lnTo>
                  <a:lnTo>
                    <a:pt x="1006" y="1706"/>
                  </a:lnTo>
                  <a:lnTo>
                    <a:pt x="1000" y="1704"/>
                  </a:lnTo>
                  <a:lnTo>
                    <a:pt x="988" y="1709"/>
                  </a:lnTo>
                  <a:lnTo>
                    <a:pt x="966" y="1722"/>
                  </a:lnTo>
                  <a:lnTo>
                    <a:pt x="942" y="1734"/>
                  </a:lnTo>
                  <a:lnTo>
                    <a:pt x="923" y="1740"/>
                  </a:lnTo>
                  <a:lnTo>
                    <a:pt x="909" y="1741"/>
                  </a:lnTo>
                  <a:lnTo>
                    <a:pt x="899" y="1738"/>
                  </a:lnTo>
                  <a:lnTo>
                    <a:pt x="890" y="1733"/>
                  </a:lnTo>
                  <a:lnTo>
                    <a:pt x="886" y="1728"/>
                  </a:lnTo>
                  <a:lnTo>
                    <a:pt x="883" y="1723"/>
                  </a:lnTo>
                  <a:lnTo>
                    <a:pt x="883" y="1722"/>
                  </a:lnTo>
                  <a:lnTo>
                    <a:pt x="903" y="1766"/>
                  </a:lnTo>
                  <a:lnTo>
                    <a:pt x="906" y="1771"/>
                  </a:lnTo>
                  <a:lnTo>
                    <a:pt x="907" y="1777"/>
                  </a:lnTo>
                  <a:lnTo>
                    <a:pt x="907" y="1783"/>
                  </a:lnTo>
                  <a:lnTo>
                    <a:pt x="906" y="1791"/>
                  </a:lnTo>
                  <a:lnTo>
                    <a:pt x="900" y="1799"/>
                  </a:lnTo>
                  <a:lnTo>
                    <a:pt x="891" y="1808"/>
                  </a:lnTo>
                  <a:lnTo>
                    <a:pt x="879" y="1818"/>
                  </a:lnTo>
                  <a:lnTo>
                    <a:pt x="860" y="1828"/>
                  </a:lnTo>
                  <a:lnTo>
                    <a:pt x="841" y="1838"/>
                  </a:lnTo>
                  <a:lnTo>
                    <a:pt x="827" y="1845"/>
                  </a:lnTo>
                  <a:lnTo>
                    <a:pt x="815" y="1851"/>
                  </a:lnTo>
                  <a:lnTo>
                    <a:pt x="807" y="1856"/>
                  </a:lnTo>
                  <a:lnTo>
                    <a:pt x="797" y="1859"/>
                  </a:lnTo>
                  <a:lnTo>
                    <a:pt x="788" y="1860"/>
                  </a:lnTo>
                  <a:lnTo>
                    <a:pt x="777" y="1859"/>
                  </a:lnTo>
                  <a:lnTo>
                    <a:pt x="761" y="1855"/>
                  </a:lnTo>
                  <a:lnTo>
                    <a:pt x="747" y="1850"/>
                  </a:lnTo>
                  <a:lnTo>
                    <a:pt x="737" y="1846"/>
                  </a:lnTo>
                  <a:lnTo>
                    <a:pt x="729" y="1843"/>
                  </a:lnTo>
                  <a:lnTo>
                    <a:pt x="727" y="1838"/>
                  </a:lnTo>
                  <a:lnTo>
                    <a:pt x="724" y="1833"/>
                  </a:lnTo>
                  <a:lnTo>
                    <a:pt x="721" y="1825"/>
                  </a:lnTo>
                  <a:lnTo>
                    <a:pt x="718" y="1817"/>
                  </a:lnTo>
                  <a:lnTo>
                    <a:pt x="714" y="1807"/>
                  </a:lnTo>
                  <a:lnTo>
                    <a:pt x="709" y="1797"/>
                  </a:lnTo>
                  <a:lnTo>
                    <a:pt x="707" y="1790"/>
                  </a:lnTo>
                  <a:lnTo>
                    <a:pt x="707" y="1783"/>
                  </a:lnTo>
                  <a:lnTo>
                    <a:pt x="708" y="1780"/>
                  </a:lnTo>
                  <a:lnTo>
                    <a:pt x="711" y="1775"/>
                  </a:lnTo>
                  <a:lnTo>
                    <a:pt x="717" y="1770"/>
                  </a:lnTo>
                  <a:lnTo>
                    <a:pt x="724" y="1764"/>
                  </a:lnTo>
                  <a:lnTo>
                    <a:pt x="734" y="1756"/>
                  </a:lnTo>
                  <a:lnTo>
                    <a:pt x="742" y="1745"/>
                  </a:lnTo>
                  <a:lnTo>
                    <a:pt x="748" y="1732"/>
                  </a:lnTo>
                  <a:lnTo>
                    <a:pt x="751" y="1717"/>
                  </a:lnTo>
                  <a:lnTo>
                    <a:pt x="751" y="1703"/>
                  </a:lnTo>
                  <a:lnTo>
                    <a:pt x="745" y="1691"/>
                  </a:lnTo>
                  <a:lnTo>
                    <a:pt x="735" y="1683"/>
                  </a:lnTo>
                  <a:lnTo>
                    <a:pt x="721" y="1682"/>
                  </a:lnTo>
                  <a:lnTo>
                    <a:pt x="702" y="1688"/>
                  </a:lnTo>
                  <a:lnTo>
                    <a:pt x="681" y="1697"/>
                  </a:lnTo>
                  <a:lnTo>
                    <a:pt x="662" y="1704"/>
                  </a:lnTo>
                  <a:lnTo>
                    <a:pt x="645" y="1711"/>
                  </a:lnTo>
                  <a:lnTo>
                    <a:pt x="631" y="1717"/>
                  </a:lnTo>
                  <a:lnTo>
                    <a:pt x="618" y="1722"/>
                  </a:lnTo>
                  <a:lnTo>
                    <a:pt x="608" y="1727"/>
                  </a:lnTo>
                  <a:lnTo>
                    <a:pt x="600" y="1733"/>
                  </a:lnTo>
                  <a:lnTo>
                    <a:pt x="596" y="1739"/>
                  </a:lnTo>
                  <a:lnTo>
                    <a:pt x="593" y="1744"/>
                  </a:lnTo>
                  <a:lnTo>
                    <a:pt x="589" y="1746"/>
                  </a:lnTo>
                  <a:lnTo>
                    <a:pt x="585" y="1745"/>
                  </a:lnTo>
                  <a:lnTo>
                    <a:pt x="580" y="1741"/>
                  </a:lnTo>
                  <a:lnTo>
                    <a:pt x="576" y="1737"/>
                  </a:lnTo>
                  <a:lnTo>
                    <a:pt x="572" y="1730"/>
                  </a:lnTo>
                  <a:lnTo>
                    <a:pt x="566" y="1724"/>
                  </a:lnTo>
                  <a:lnTo>
                    <a:pt x="560" y="1718"/>
                  </a:lnTo>
                  <a:lnTo>
                    <a:pt x="553" y="1714"/>
                  </a:lnTo>
                  <a:lnTo>
                    <a:pt x="546" y="1716"/>
                  </a:lnTo>
                  <a:lnTo>
                    <a:pt x="537" y="1718"/>
                  </a:lnTo>
                  <a:lnTo>
                    <a:pt x="527" y="1722"/>
                  </a:lnTo>
                  <a:lnTo>
                    <a:pt x="516" y="1725"/>
                  </a:lnTo>
                  <a:lnTo>
                    <a:pt x="504" y="1724"/>
                  </a:lnTo>
                  <a:lnTo>
                    <a:pt x="491" y="1719"/>
                  </a:lnTo>
                  <a:lnTo>
                    <a:pt x="479" y="1708"/>
                  </a:lnTo>
                  <a:lnTo>
                    <a:pt x="467" y="1695"/>
                  </a:lnTo>
                  <a:lnTo>
                    <a:pt x="458" y="1682"/>
                  </a:lnTo>
                  <a:lnTo>
                    <a:pt x="451" y="1672"/>
                  </a:lnTo>
                  <a:lnTo>
                    <a:pt x="444" y="1664"/>
                  </a:lnTo>
                  <a:lnTo>
                    <a:pt x="436" y="1656"/>
                  </a:lnTo>
                  <a:lnTo>
                    <a:pt x="424" y="1651"/>
                  </a:lnTo>
                  <a:lnTo>
                    <a:pt x="410" y="1648"/>
                  </a:lnTo>
                  <a:lnTo>
                    <a:pt x="391" y="1644"/>
                  </a:lnTo>
                  <a:lnTo>
                    <a:pt x="375" y="1641"/>
                  </a:lnTo>
                  <a:lnTo>
                    <a:pt x="368" y="1638"/>
                  </a:lnTo>
                  <a:lnTo>
                    <a:pt x="370" y="1635"/>
                  </a:lnTo>
                  <a:lnTo>
                    <a:pt x="377" y="1630"/>
                  </a:lnTo>
                  <a:lnTo>
                    <a:pt x="390" y="1627"/>
                  </a:lnTo>
                  <a:lnTo>
                    <a:pt x="404" y="1620"/>
                  </a:lnTo>
                  <a:lnTo>
                    <a:pt x="418" y="1612"/>
                  </a:lnTo>
                  <a:lnTo>
                    <a:pt x="431" y="1603"/>
                  </a:lnTo>
                  <a:lnTo>
                    <a:pt x="443" y="1593"/>
                  </a:lnTo>
                  <a:lnTo>
                    <a:pt x="454" y="1582"/>
                  </a:lnTo>
                  <a:lnTo>
                    <a:pt x="464" y="1572"/>
                  </a:lnTo>
                  <a:lnTo>
                    <a:pt x="474" y="1564"/>
                  </a:lnTo>
                  <a:lnTo>
                    <a:pt x="484" y="1557"/>
                  </a:lnTo>
                  <a:lnTo>
                    <a:pt x="491" y="1555"/>
                  </a:lnTo>
                  <a:lnTo>
                    <a:pt x="500" y="1555"/>
                  </a:lnTo>
                  <a:lnTo>
                    <a:pt x="506" y="1559"/>
                  </a:lnTo>
                  <a:lnTo>
                    <a:pt x="512" y="1566"/>
                  </a:lnTo>
                  <a:lnTo>
                    <a:pt x="514" y="1574"/>
                  </a:lnTo>
                  <a:lnTo>
                    <a:pt x="516" y="1581"/>
                  </a:lnTo>
                  <a:lnTo>
                    <a:pt x="517" y="1587"/>
                  </a:lnTo>
                  <a:lnTo>
                    <a:pt x="517" y="1593"/>
                  </a:lnTo>
                  <a:lnTo>
                    <a:pt x="517" y="1598"/>
                  </a:lnTo>
                  <a:lnTo>
                    <a:pt x="517" y="1602"/>
                  </a:lnTo>
                  <a:lnTo>
                    <a:pt x="517" y="1603"/>
                  </a:lnTo>
                  <a:lnTo>
                    <a:pt x="553" y="1590"/>
                  </a:lnTo>
                  <a:lnTo>
                    <a:pt x="552" y="1587"/>
                  </a:lnTo>
                  <a:lnTo>
                    <a:pt x="549" y="1581"/>
                  </a:lnTo>
                  <a:lnTo>
                    <a:pt x="546" y="1574"/>
                  </a:lnTo>
                  <a:lnTo>
                    <a:pt x="543" y="1564"/>
                  </a:lnTo>
                  <a:lnTo>
                    <a:pt x="542" y="1554"/>
                  </a:lnTo>
                  <a:lnTo>
                    <a:pt x="542" y="1546"/>
                  </a:lnTo>
                  <a:lnTo>
                    <a:pt x="547" y="1540"/>
                  </a:lnTo>
                  <a:lnTo>
                    <a:pt x="557" y="1538"/>
                  </a:lnTo>
                  <a:lnTo>
                    <a:pt x="567" y="1535"/>
                  </a:lnTo>
                  <a:lnTo>
                    <a:pt x="575" y="1530"/>
                  </a:lnTo>
                  <a:lnTo>
                    <a:pt x="579" y="1523"/>
                  </a:lnTo>
                  <a:lnTo>
                    <a:pt x="582" y="1514"/>
                  </a:lnTo>
                  <a:lnTo>
                    <a:pt x="585" y="1507"/>
                  </a:lnTo>
                  <a:lnTo>
                    <a:pt x="586" y="1502"/>
                  </a:lnTo>
                  <a:lnTo>
                    <a:pt x="590" y="1501"/>
                  </a:lnTo>
                  <a:lnTo>
                    <a:pt x="596" y="1504"/>
                  </a:lnTo>
                  <a:lnTo>
                    <a:pt x="603" y="1511"/>
                  </a:lnTo>
                  <a:lnTo>
                    <a:pt x="610" y="1518"/>
                  </a:lnTo>
                  <a:lnTo>
                    <a:pt x="616" y="1524"/>
                  </a:lnTo>
                  <a:lnTo>
                    <a:pt x="622" y="1529"/>
                  </a:lnTo>
                  <a:lnTo>
                    <a:pt x="626" y="1533"/>
                  </a:lnTo>
                  <a:lnTo>
                    <a:pt x="632" y="1536"/>
                  </a:lnTo>
                  <a:lnTo>
                    <a:pt x="638" y="1536"/>
                  </a:lnTo>
                  <a:lnTo>
                    <a:pt x="643" y="1535"/>
                  </a:lnTo>
                  <a:lnTo>
                    <a:pt x="649" y="1532"/>
                  </a:lnTo>
                  <a:lnTo>
                    <a:pt x="655" y="1528"/>
                  </a:lnTo>
                  <a:lnTo>
                    <a:pt x="661" y="1523"/>
                  </a:lnTo>
                  <a:lnTo>
                    <a:pt x="666" y="1517"/>
                  </a:lnTo>
                  <a:lnTo>
                    <a:pt x="669" y="1511"/>
                  </a:lnTo>
                  <a:lnTo>
                    <a:pt x="672" y="1504"/>
                  </a:lnTo>
                  <a:lnTo>
                    <a:pt x="672" y="1497"/>
                  </a:lnTo>
                  <a:lnTo>
                    <a:pt x="671" y="1491"/>
                  </a:lnTo>
                  <a:lnTo>
                    <a:pt x="669" y="1483"/>
                  </a:lnTo>
                  <a:lnTo>
                    <a:pt x="671" y="1476"/>
                  </a:lnTo>
                  <a:lnTo>
                    <a:pt x="675" y="1469"/>
                  </a:lnTo>
                  <a:lnTo>
                    <a:pt x="681" y="1461"/>
                  </a:lnTo>
                  <a:lnTo>
                    <a:pt x="688" y="1455"/>
                  </a:lnTo>
                  <a:lnTo>
                    <a:pt x="695" y="1449"/>
                  </a:lnTo>
                  <a:lnTo>
                    <a:pt x="704" y="1445"/>
                  </a:lnTo>
                  <a:lnTo>
                    <a:pt x="711" y="1443"/>
                  </a:lnTo>
                  <a:lnTo>
                    <a:pt x="714" y="1441"/>
                  </a:lnTo>
                  <a:lnTo>
                    <a:pt x="707" y="1441"/>
                  </a:lnTo>
                  <a:lnTo>
                    <a:pt x="695" y="1443"/>
                  </a:lnTo>
                  <a:lnTo>
                    <a:pt x="678" y="1445"/>
                  </a:lnTo>
                  <a:lnTo>
                    <a:pt x="656" y="1449"/>
                  </a:lnTo>
                  <a:lnTo>
                    <a:pt x="635" y="1454"/>
                  </a:lnTo>
                  <a:lnTo>
                    <a:pt x="612" y="1461"/>
                  </a:lnTo>
                  <a:lnTo>
                    <a:pt x="592" y="1470"/>
                  </a:lnTo>
                  <a:lnTo>
                    <a:pt x="575" y="1477"/>
                  </a:lnTo>
                  <a:lnTo>
                    <a:pt x="559" y="1478"/>
                  </a:lnTo>
                  <a:lnTo>
                    <a:pt x="546" y="1477"/>
                  </a:lnTo>
                  <a:lnTo>
                    <a:pt x="534" y="1475"/>
                  </a:lnTo>
                  <a:lnTo>
                    <a:pt x="522" y="1474"/>
                  </a:lnTo>
                  <a:lnTo>
                    <a:pt x="510" y="1475"/>
                  </a:lnTo>
                  <a:lnTo>
                    <a:pt x="496" y="1480"/>
                  </a:lnTo>
                  <a:lnTo>
                    <a:pt x="481" y="1491"/>
                  </a:lnTo>
                  <a:lnTo>
                    <a:pt x="467" y="1502"/>
                  </a:lnTo>
                  <a:lnTo>
                    <a:pt x="457" y="1506"/>
                  </a:lnTo>
                  <a:lnTo>
                    <a:pt x="450" y="1503"/>
                  </a:lnTo>
                  <a:lnTo>
                    <a:pt x="444" y="1497"/>
                  </a:lnTo>
                  <a:lnTo>
                    <a:pt x="438" y="1488"/>
                  </a:lnTo>
                  <a:lnTo>
                    <a:pt x="433" y="1478"/>
                  </a:lnTo>
                  <a:lnTo>
                    <a:pt x="424" y="1470"/>
                  </a:lnTo>
                  <a:lnTo>
                    <a:pt x="411" y="1464"/>
                  </a:lnTo>
                  <a:lnTo>
                    <a:pt x="397" y="1462"/>
                  </a:lnTo>
                  <a:lnTo>
                    <a:pt x="385" y="1464"/>
                  </a:lnTo>
                  <a:lnTo>
                    <a:pt x="372" y="1467"/>
                  </a:lnTo>
                  <a:lnTo>
                    <a:pt x="361" y="1469"/>
                  </a:lnTo>
                  <a:lnTo>
                    <a:pt x="348" y="1467"/>
                  </a:lnTo>
                  <a:lnTo>
                    <a:pt x="334" y="1460"/>
                  </a:lnTo>
                  <a:lnTo>
                    <a:pt x="319" y="1445"/>
                  </a:lnTo>
                  <a:lnTo>
                    <a:pt x="301" y="1419"/>
                  </a:lnTo>
                  <a:lnTo>
                    <a:pt x="285" y="1396"/>
                  </a:lnTo>
                  <a:lnTo>
                    <a:pt x="275" y="1387"/>
                  </a:lnTo>
                  <a:lnTo>
                    <a:pt x="266" y="1388"/>
                  </a:lnTo>
                  <a:lnTo>
                    <a:pt x="256" y="1396"/>
                  </a:lnTo>
                  <a:lnTo>
                    <a:pt x="239" y="1406"/>
                  </a:lnTo>
                  <a:lnTo>
                    <a:pt x="215" y="1413"/>
                  </a:lnTo>
                  <a:lnTo>
                    <a:pt x="177" y="1414"/>
                  </a:lnTo>
                  <a:lnTo>
                    <a:pt x="124" y="1406"/>
                  </a:lnTo>
                  <a:lnTo>
                    <a:pt x="71" y="1393"/>
                  </a:lnTo>
                  <a:lnTo>
                    <a:pt x="36" y="1385"/>
                  </a:lnTo>
                  <a:lnTo>
                    <a:pt x="14" y="1381"/>
                  </a:lnTo>
                  <a:lnTo>
                    <a:pt x="3" y="1378"/>
                  </a:lnTo>
                  <a:lnTo>
                    <a:pt x="0" y="1377"/>
                  </a:lnTo>
                  <a:lnTo>
                    <a:pt x="3" y="1376"/>
                  </a:lnTo>
                  <a:lnTo>
                    <a:pt x="7" y="1375"/>
                  </a:lnTo>
                  <a:lnTo>
                    <a:pt x="10" y="1371"/>
                  </a:lnTo>
                  <a:lnTo>
                    <a:pt x="11" y="1367"/>
                  </a:lnTo>
                  <a:lnTo>
                    <a:pt x="11" y="1364"/>
                  </a:lnTo>
                  <a:lnTo>
                    <a:pt x="14" y="1361"/>
                  </a:lnTo>
                  <a:lnTo>
                    <a:pt x="20" y="1360"/>
                  </a:lnTo>
                  <a:lnTo>
                    <a:pt x="30" y="1356"/>
                  </a:lnTo>
                  <a:lnTo>
                    <a:pt x="47" y="1352"/>
                  </a:lnTo>
                  <a:lnTo>
                    <a:pt x="73" y="1346"/>
                  </a:lnTo>
                  <a:lnTo>
                    <a:pt x="109" y="1338"/>
                  </a:lnTo>
                  <a:lnTo>
                    <a:pt x="147" y="1327"/>
                  </a:lnTo>
                  <a:lnTo>
                    <a:pt x="180" y="1315"/>
                  </a:lnTo>
                  <a:lnTo>
                    <a:pt x="208" y="1303"/>
                  </a:lnTo>
                  <a:lnTo>
                    <a:pt x="231" y="1291"/>
                  </a:lnTo>
                  <a:lnTo>
                    <a:pt x="248" y="1278"/>
                  </a:lnTo>
                  <a:lnTo>
                    <a:pt x="259" y="1267"/>
                  </a:lnTo>
                  <a:lnTo>
                    <a:pt x="266" y="1257"/>
                  </a:lnTo>
                  <a:lnTo>
                    <a:pt x="269" y="1249"/>
                  </a:lnTo>
                  <a:lnTo>
                    <a:pt x="269" y="1241"/>
                  </a:lnTo>
                  <a:lnTo>
                    <a:pt x="271" y="1233"/>
                  </a:lnTo>
                  <a:lnTo>
                    <a:pt x="272" y="1225"/>
                  </a:lnTo>
                  <a:lnTo>
                    <a:pt x="274" y="1217"/>
                  </a:lnTo>
                  <a:lnTo>
                    <a:pt x="275" y="1208"/>
                  </a:lnTo>
                  <a:lnTo>
                    <a:pt x="276" y="1198"/>
                  </a:lnTo>
                  <a:lnTo>
                    <a:pt x="278" y="1190"/>
                  </a:lnTo>
                  <a:lnTo>
                    <a:pt x="278" y="1181"/>
                  </a:lnTo>
                  <a:lnTo>
                    <a:pt x="279" y="1171"/>
                  </a:lnTo>
                  <a:lnTo>
                    <a:pt x="281" y="1161"/>
                  </a:lnTo>
                  <a:lnTo>
                    <a:pt x="284" y="1150"/>
                  </a:lnTo>
                  <a:lnTo>
                    <a:pt x="284" y="1140"/>
                  </a:lnTo>
                  <a:lnTo>
                    <a:pt x="282" y="1129"/>
                  </a:lnTo>
                  <a:lnTo>
                    <a:pt x="276" y="1119"/>
                  </a:lnTo>
                  <a:lnTo>
                    <a:pt x="266" y="1110"/>
                  </a:lnTo>
                  <a:lnTo>
                    <a:pt x="249" y="1103"/>
                  </a:lnTo>
                  <a:lnTo>
                    <a:pt x="233" y="1097"/>
                  </a:lnTo>
                  <a:lnTo>
                    <a:pt x="228" y="1093"/>
                  </a:lnTo>
                  <a:lnTo>
                    <a:pt x="228" y="1089"/>
                  </a:lnTo>
                  <a:lnTo>
                    <a:pt x="235" y="1086"/>
                  </a:lnTo>
                  <a:lnTo>
                    <a:pt x="245" y="1082"/>
                  </a:lnTo>
                  <a:lnTo>
                    <a:pt x="256" y="1077"/>
                  </a:lnTo>
                  <a:lnTo>
                    <a:pt x="268" y="1071"/>
                  </a:lnTo>
                  <a:lnTo>
                    <a:pt x="278" y="1062"/>
                  </a:lnTo>
                  <a:lnTo>
                    <a:pt x="285" y="1054"/>
                  </a:lnTo>
                  <a:lnTo>
                    <a:pt x="289" y="1046"/>
                  </a:lnTo>
                  <a:lnTo>
                    <a:pt x="291" y="1040"/>
                  </a:lnTo>
                  <a:lnTo>
                    <a:pt x="292" y="1035"/>
                  </a:lnTo>
                  <a:lnTo>
                    <a:pt x="294" y="1031"/>
                  </a:lnTo>
                  <a:lnTo>
                    <a:pt x="295" y="1027"/>
                  </a:lnTo>
                  <a:lnTo>
                    <a:pt x="299" y="1020"/>
                  </a:lnTo>
                  <a:lnTo>
                    <a:pt x="305" y="1014"/>
                  </a:lnTo>
                  <a:lnTo>
                    <a:pt x="311" y="1006"/>
                  </a:lnTo>
                  <a:lnTo>
                    <a:pt x="314" y="997"/>
                  </a:lnTo>
                  <a:lnTo>
                    <a:pt x="317" y="987"/>
                  </a:lnTo>
                  <a:lnTo>
                    <a:pt x="318" y="977"/>
                  </a:lnTo>
                  <a:lnTo>
                    <a:pt x="321" y="970"/>
                  </a:lnTo>
                  <a:lnTo>
                    <a:pt x="327" y="962"/>
                  </a:lnTo>
                  <a:lnTo>
                    <a:pt x="335" y="957"/>
                  </a:lnTo>
                  <a:lnTo>
                    <a:pt x="348" y="956"/>
                  </a:lnTo>
                  <a:lnTo>
                    <a:pt x="361" y="955"/>
                  </a:lnTo>
                  <a:lnTo>
                    <a:pt x="370" y="951"/>
                  </a:lnTo>
                  <a:lnTo>
                    <a:pt x="374" y="946"/>
                  </a:lnTo>
                  <a:lnTo>
                    <a:pt x="375" y="939"/>
                  </a:lnTo>
                  <a:lnTo>
                    <a:pt x="377" y="931"/>
                  </a:lnTo>
                  <a:lnTo>
                    <a:pt x="380" y="924"/>
                  </a:lnTo>
                  <a:lnTo>
                    <a:pt x="383" y="917"/>
                  </a:lnTo>
                  <a:lnTo>
                    <a:pt x="391" y="909"/>
                  </a:lnTo>
                  <a:lnTo>
                    <a:pt x="401" y="904"/>
                  </a:lnTo>
                  <a:lnTo>
                    <a:pt x="408" y="901"/>
                  </a:lnTo>
                  <a:lnTo>
                    <a:pt x="415" y="897"/>
                  </a:lnTo>
                  <a:lnTo>
                    <a:pt x="421" y="894"/>
                  </a:lnTo>
                  <a:lnTo>
                    <a:pt x="426" y="892"/>
                  </a:lnTo>
                  <a:lnTo>
                    <a:pt x="428" y="887"/>
                  </a:lnTo>
                  <a:lnTo>
                    <a:pt x="431" y="881"/>
                  </a:lnTo>
                  <a:lnTo>
                    <a:pt x="431" y="871"/>
                  </a:lnTo>
                  <a:lnTo>
                    <a:pt x="428" y="862"/>
                  </a:lnTo>
                  <a:lnTo>
                    <a:pt x="424" y="855"/>
                  </a:lnTo>
                  <a:lnTo>
                    <a:pt x="417" y="850"/>
                  </a:lnTo>
                  <a:lnTo>
                    <a:pt x="410" y="845"/>
                  </a:lnTo>
                  <a:lnTo>
                    <a:pt x="405" y="838"/>
                  </a:lnTo>
                  <a:lnTo>
                    <a:pt x="404" y="828"/>
                  </a:lnTo>
                  <a:lnTo>
                    <a:pt x="407" y="814"/>
                  </a:lnTo>
                  <a:lnTo>
                    <a:pt x="418" y="793"/>
                  </a:lnTo>
                  <a:lnTo>
                    <a:pt x="431" y="770"/>
                  </a:lnTo>
                  <a:lnTo>
                    <a:pt x="438" y="749"/>
                  </a:lnTo>
                  <a:lnTo>
                    <a:pt x="443" y="730"/>
                  </a:lnTo>
                  <a:lnTo>
                    <a:pt x="444" y="714"/>
                  </a:lnTo>
                  <a:lnTo>
                    <a:pt x="444" y="703"/>
                  </a:lnTo>
                  <a:lnTo>
                    <a:pt x="446" y="697"/>
                  </a:lnTo>
                  <a:lnTo>
                    <a:pt x="448" y="697"/>
                  </a:lnTo>
                  <a:lnTo>
                    <a:pt x="454" y="702"/>
                  </a:lnTo>
                  <a:lnTo>
                    <a:pt x="461" y="710"/>
                  </a:lnTo>
                  <a:lnTo>
                    <a:pt x="469" y="720"/>
                  </a:lnTo>
                  <a:lnTo>
                    <a:pt x="476" y="730"/>
                  </a:lnTo>
                  <a:lnTo>
                    <a:pt x="483" y="739"/>
                  </a:lnTo>
                  <a:lnTo>
                    <a:pt x="489" y="749"/>
                  </a:lnTo>
                  <a:lnTo>
                    <a:pt x="493" y="757"/>
                  </a:lnTo>
                  <a:lnTo>
                    <a:pt x="497" y="765"/>
                  </a:lnTo>
                  <a:lnTo>
                    <a:pt x="502" y="772"/>
                  </a:lnTo>
                  <a:lnTo>
                    <a:pt x="506" y="776"/>
                  </a:lnTo>
                  <a:lnTo>
                    <a:pt x="514" y="777"/>
                  </a:lnTo>
                  <a:lnTo>
                    <a:pt x="523" y="775"/>
                  </a:lnTo>
                  <a:lnTo>
                    <a:pt x="533" y="771"/>
                  </a:lnTo>
                  <a:lnTo>
                    <a:pt x="542" y="766"/>
                  </a:lnTo>
                  <a:lnTo>
                    <a:pt x="550" y="761"/>
                  </a:lnTo>
                  <a:lnTo>
                    <a:pt x="556" y="757"/>
                  </a:lnTo>
                  <a:lnTo>
                    <a:pt x="557" y="756"/>
                  </a:lnTo>
                  <a:lnTo>
                    <a:pt x="560" y="755"/>
                  </a:lnTo>
                  <a:lnTo>
                    <a:pt x="569" y="751"/>
                  </a:lnTo>
                  <a:lnTo>
                    <a:pt x="579" y="746"/>
                  </a:lnTo>
                  <a:lnTo>
                    <a:pt x="590" y="739"/>
                  </a:lnTo>
                  <a:lnTo>
                    <a:pt x="600" y="731"/>
                  </a:lnTo>
                  <a:lnTo>
                    <a:pt x="608" y="724"/>
                  </a:lnTo>
                  <a:lnTo>
                    <a:pt x="609" y="715"/>
                  </a:lnTo>
                  <a:lnTo>
                    <a:pt x="603" y="708"/>
                  </a:lnTo>
                  <a:lnTo>
                    <a:pt x="595" y="701"/>
                  </a:lnTo>
                  <a:lnTo>
                    <a:pt x="589" y="694"/>
                  </a:lnTo>
                  <a:lnTo>
                    <a:pt x="588" y="689"/>
                  </a:lnTo>
                  <a:lnTo>
                    <a:pt x="590" y="686"/>
                  </a:lnTo>
                  <a:lnTo>
                    <a:pt x="598" y="683"/>
                  </a:lnTo>
                  <a:lnTo>
                    <a:pt x="609" y="683"/>
                  </a:lnTo>
                  <a:lnTo>
                    <a:pt x="626" y="684"/>
                  </a:lnTo>
                  <a:lnTo>
                    <a:pt x="651" y="688"/>
                  </a:lnTo>
                  <a:lnTo>
                    <a:pt x="672" y="691"/>
                  </a:lnTo>
                  <a:lnTo>
                    <a:pt x="686" y="691"/>
                  </a:lnTo>
                  <a:lnTo>
                    <a:pt x="695" y="686"/>
                  </a:lnTo>
                  <a:lnTo>
                    <a:pt x="699" y="680"/>
                  </a:lnTo>
                  <a:lnTo>
                    <a:pt x="701" y="672"/>
                  </a:lnTo>
                  <a:lnTo>
                    <a:pt x="705" y="665"/>
                  </a:lnTo>
                  <a:lnTo>
                    <a:pt x="711" y="657"/>
                  </a:lnTo>
                  <a:lnTo>
                    <a:pt x="722" y="650"/>
                  </a:lnTo>
                  <a:lnTo>
                    <a:pt x="735" y="646"/>
                  </a:lnTo>
                  <a:lnTo>
                    <a:pt x="747" y="646"/>
                  </a:lnTo>
                  <a:lnTo>
                    <a:pt x="758" y="649"/>
                  </a:lnTo>
                  <a:lnTo>
                    <a:pt x="768" y="652"/>
                  </a:lnTo>
                  <a:lnTo>
                    <a:pt x="777" y="656"/>
                  </a:lnTo>
                  <a:lnTo>
                    <a:pt x="788" y="659"/>
                  </a:lnTo>
                  <a:lnTo>
                    <a:pt x="800" y="657"/>
                  </a:lnTo>
                  <a:lnTo>
                    <a:pt x="813" y="654"/>
                  </a:lnTo>
                  <a:lnTo>
                    <a:pt x="823" y="647"/>
                  </a:lnTo>
                  <a:lnTo>
                    <a:pt x="827" y="644"/>
                  </a:lnTo>
                  <a:lnTo>
                    <a:pt x="826" y="640"/>
                  </a:lnTo>
                  <a:lnTo>
                    <a:pt x="820" y="636"/>
                  </a:lnTo>
                  <a:lnTo>
                    <a:pt x="811" y="633"/>
                  </a:lnTo>
                  <a:lnTo>
                    <a:pt x="803" y="628"/>
                  </a:lnTo>
                  <a:lnTo>
                    <a:pt x="794" y="622"/>
                  </a:lnTo>
                  <a:lnTo>
                    <a:pt x="788" y="613"/>
                  </a:lnTo>
                  <a:lnTo>
                    <a:pt x="787" y="610"/>
                  </a:lnTo>
                  <a:lnTo>
                    <a:pt x="785" y="609"/>
                  </a:lnTo>
                  <a:lnTo>
                    <a:pt x="784" y="607"/>
                  </a:lnTo>
                  <a:lnTo>
                    <a:pt x="783" y="605"/>
                  </a:lnTo>
                  <a:lnTo>
                    <a:pt x="781" y="605"/>
                  </a:lnTo>
                  <a:lnTo>
                    <a:pt x="783" y="604"/>
                  </a:lnTo>
                  <a:lnTo>
                    <a:pt x="784" y="604"/>
                  </a:lnTo>
                  <a:lnTo>
                    <a:pt x="785" y="604"/>
                  </a:lnTo>
                  <a:lnTo>
                    <a:pt x="803" y="599"/>
                  </a:lnTo>
                  <a:lnTo>
                    <a:pt x="827" y="598"/>
                  </a:lnTo>
                  <a:lnTo>
                    <a:pt x="854" y="598"/>
                  </a:lnTo>
                  <a:lnTo>
                    <a:pt x="883" y="601"/>
                  </a:lnTo>
                  <a:lnTo>
                    <a:pt x="912" y="603"/>
                  </a:lnTo>
                  <a:lnTo>
                    <a:pt x="939" y="605"/>
                  </a:lnTo>
                  <a:lnTo>
                    <a:pt x="960" y="608"/>
                  </a:lnTo>
                  <a:lnTo>
                    <a:pt x="976" y="609"/>
                  </a:lnTo>
                  <a:lnTo>
                    <a:pt x="990" y="609"/>
                  </a:lnTo>
                  <a:lnTo>
                    <a:pt x="1008" y="609"/>
                  </a:lnTo>
                  <a:lnTo>
                    <a:pt x="1028" y="610"/>
                  </a:lnTo>
                  <a:lnTo>
                    <a:pt x="1049" y="612"/>
                  </a:lnTo>
                  <a:lnTo>
                    <a:pt x="1074" y="614"/>
                  </a:lnTo>
                  <a:lnTo>
                    <a:pt x="1096" y="618"/>
                  </a:lnTo>
                  <a:lnTo>
                    <a:pt x="1119" y="622"/>
                  </a:lnTo>
                  <a:lnTo>
                    <a:pt x="1142" y="628"/>
                  </a:lnTo>
                  <a:lnTo>
                    <a:pt x="1161" y="628"/>
                  </a:lnTo>
                  <a:lnTo>
                    <a:pt x="1174" y="618"/>
                  </a:lnTo>
                  <a:lnTo>
                    <a:pt x="1181" y="601"/>
                  </a:lnTo>
                  <a:lnTo>
                    <a:pt x="1185" y="578"/>
                  </a:lnTo>
                  <a:lnTo>
                    <a:pt x="1184" y="554"/>
                  </a:lnTo>
                  <a:lnTo>
                    <a:pt x="1183" y="530"/>
                  </a:lnTo>
                  <a:lnTo>
                    <a:pt x="1178" y="509"/>
                  </a:lnTo>
                  <a:lnTo>
                    <a:pt x="1175" y="496"/>
                  </a:lnTo>
                  <a:lnTo>
                    <a:pt x="1174" y="487"/>
                  </a:lnTo>
                  <a:lnTo>
                    <a:pt x="1175" y="480"/>
                  </a:lnTo>
                  <a:lnTo>
                    <a:pt x="1181" y="473"/>
                  </a:lnTo>
                  <a:lnTo>
                    <a:pt x="1190" y="467"/>
                  </a:lnTo>
                  <a:lnTo>
                    <a:pt x="1203" y="460"/>
                  </a:lnTo>
                  <a:lnTo>
                    <a:pt x="1221" y="452"/>
                  </a:lnTo>
                  <a:lnTo>
                    <a:pt x="1244" y="442"/>
                  </a:lnTo>
                  <a:lnTo>
                    <a:pt x="1273" y="429"/>
                  </a:lnTo>
                  <a:lnTo>
                    <a:pt x="1302" y="417"/>
                  </a:lnTo>
                  <a:lnTo>
                    <a:pt x="1323" y="410"/>
                  </a:lnTo>
                  <a:lnTo>
                    <a:pt x="1340" y="409"/>
                  </a:lnTo>
                  <a:lnTo>
                    <a:pt x="1353" y="413"/>
                  </a:lnTo>
                  <a:lnTo>
                    <a:pt x="1363" y="420"/>
                  </a:lnTo>
                  <a:lnTo>
                    <a:pt x="1372" y="430"/>
                  </a:lnTo>
                  <a:lnTo>
                    <a:pt x="1379" y="442"/>
                  </a:lnTo>
                  <a:lnTo>
                    <a:pt x="1385" y="456"/>
                  </a:lnTo>
                  <a:lnTo>
                    <a:pt x="1393" y="467"/>
                  </a:lnTo>
                  <a:lnTo>
                    <a:pt x="1405" y="473"/>
                  </a:lnTo>
                  <a:lnTo>
                    <a:pt x="1420" y="477"/>
                  </a:lnTo>
                  <a:lnTo>
                    <a:pt x="1438" y="477"/>
                  </a:lnTo>
                  <a:lnTo>
                    <a:pt x="1456" y="477"/>
                  </a:lnTo>
                  <a:lnTo>
                    <a:pt x="1476" y="477"/>
                  </a:lnTo>
                  <a:lnTo>
                    <a:pt x="1495" y="477"/>
                  </a:lnTo>
                  <a:lnTo>
                    <a:pt x="1511" y="481"/>
                  </a:lnTo>
                  <a:lnTo>
                    <a:pt x="1527" y="488"/>
                  </a:lnTo>
                  <a:lnTo>
                    <a:pt x="1545" y="499"/>
                  </a:lnTo>
                  <a:lnTo>
                    <a:pt x="1565" y="515"/>
                  </a:lnTo>
                  <a:lnTo>
                    <a:pt x="1584" y="533"/>
                  </a:lnTo>
                  <a:lnTo>
                    <a:pt x="1604" y="551"/>
                  </a:lnTo>
                  <a:lnTo>
                    <a:pt x="1621" y="568"/>
                  </a:lnTo>
                  <a:lnTo>
                    <a:pt x="1638" y="583"/>
                  </a:lnTo>
                  <a:lnTo>
                    <a:pt x="1651" y="594"/>
                  </a:lnTo>
                  <a:lnTo>
                    <a:pt x="1664" y="601"/>
                  </a:lnTo>
                  <a:lnTo>
                    <a:pt x="1679" y="601"/>
                  </a:lnTo>
                  <a:lnTo>
                    <a:pt x="1694" y="596"/>
                  </a:lnTo>
                  <a:lnTo>
                    <a:pt x="1710" y="589"/>
                  </a:lnTo>
                  <a:lnTo>
                    <a:pt x="1726" y="582"/>
                  </a:lnTo>
                  <a:lnTo>
                    <a:pt x="1737" y="577"/>
                  </a:lnTo>
                  <a:lnTo>
                    <a:pt x="1749" y="575"/>
                  </a:lnTo>
                  <a:lnTo>
                    <a:pt x="1755" y="577"/>
                  </a:lnTo>
                  <a:lnTo>
                    <a:pt x="1760" y="583"/>
                  </a:lnTo>
                  <a:lnTo>
                    <a:pt x="1766" y="588"/>
                  </a:lnTo>
                  <a:lnTo>
                    <a:pt x="1776" y="592"/>
                  </a:lnTo>
                  <a:lnTo>
                    <a:pt x="1789" y="593"/>
                  </a:lnTo>
                  <a:lnTo>
                    <a:pt x="1805" y="592"/>
                  </a:lnTo>
                  <a:lnTo>
                    <a:pt x="1825" y="589"/>
                  </a:lnTo>
                  <a:lnTo>
                    <a:pt x="1851" y="582"/>
                  </a:lnTo>
                  <a:lnTo>
                    <a:pt x="1881" y="572"/>
                  </a:lnTo>
                  <a:lnTo>
                    <a:pt x="1909" y="559"/>
                  </a:lnTo>
                  <a:lnTo>
                    <a:pt x="1931" y="542"/>
                  </a:lnTo>
                  <a:lnTo>
                    <a:pt x="1947" y="525"/>
                  </a:lnTo>
                  <a:lnTo>
                    <a:pt x="1958" y="508"/>
                  </a:lnTo>
                  <a:lnTo>
                    <a:pt x="1965" y="492"/>
                  </a:lnTo>
                  <a:lnTo>
                    <a:pt x="1970" y="477"/>
                  </a:lnTo>
                  <a:lnTo>
                    <a:pt x="1974" y="465"/>
                  </a:lnTo>
                  <a:lnTo>
                    <a:pt x="1978" y="456"/>
                  </a:lnTo>
                  <a:lnTo>
                    <a:pt x="1978" y="447"/>
                  </a:lnTo>
                  <a:lnTo>
                    <a:pt x="1970" y="438"/>
                  </a:lnTo>
                  <a:lnTo>
                    <a:pt x="1957" y="426"/>
                  </a:lnTo>
                  <a:lnTo>
                    <a:pt x="1938" y="413"/>
                  </a:lnTo>
                  <a:lnTo>
                    <a:pt x="1918" y="396"/>
                  </a:lnTo>
                  <a:lnTo>
                    <a:pt x="1899" y="373"/>
                  </a:lnTo>
                  <a:lnTo>
                    <a:pt x="1881" y="347"/>
                  </a:lnTo>
                  <a:lnTo>
                    <a:pt x="1866" y="315"/>
                  </a:lnTo>
                  <a:lnTo>
                    <a:pt x="1861" y="287"/>
                  </a:lnTo>
                  <a:lnTo>
                    <a:pt x="1868" y="268"/>
                  </a:lnTo>
                  <a:lnTo>
                    <a:pt x="1882" y="258"/>
                  </a:lnTo>
                  <a:lnTo>
                    <a:pt x="1901" y="254"/>
                  </a:lnTo>
                  <a:lnTo>
                    <a:pt x="1921" y="254"/>
                  </a:lnTo>
                  <a:lnTo>
                    <a:pt x="1939" y="256"/>
                  </a:lnTo>
                  <a:lnTo>
                    <a:pt x="1952" y="260"/>
                  </a:lnTo>
                  <a:lnTo>
                    <a:pt x="1958" y="261"/>
                  </a:lnTo>
                  <a:lnTo>
                    <a:pt x="2021" y="300"/>
                  </a:lnTo>
                  <a:lnTo>
                    <a:pt x="2087" y="261"/>
                  </a:lnTo>
                  <a:lnTo>
                    <a:pt x="2090" y="262"/>
                  </a:lnTo>
                  <a:lnTo>
                    <a:pt x="2096" y="266"/>
                  </a:lnTo>
                  <a:lnTo>
                    <a:pt x="2106" y="271"/>
                  </a:lnTo>
                  <a:lnTo>
                    <a:pt x="2117" y="276"/>
                  </a:lnTo>
                  <a:lnTo>
                    <a:pt x="2130" y="279"/>
                  </a:lnTo>
                  <a:lnTo>
                    <a:pt x="2145" y="282"/>
                  </a:lnTo>
                  <a:lnTo>
                    <a:pt x="2157" y="281"/>
                  </a:lnTo>
                  <a:lnTo>
                    <a:pt x="2170" y="276"/>
                  </a:lnTo>
                  <a:lnTo>
                    <a:pt x="2183" y="268"/>
                  </a:lnTo>
                  <a:lnTo>
                    <a:pt x="2196" y="263"/>
                  </a:lnTo>
                  <a:lnTo>
                    <a:pt x="2212" y="261"/>
                  </a:lnTo>
                  <a:lnTo>
                    <a:pt x="2226" y="260"/>
                  </a:lnTo>
                  <a:lnTo>
                    <a:pt x="2242" y="260"/>
                  </a:lnTo>
                  <a:lnTo>
                    <a:pt x="2256" y="258"/>
                  </a:lnTo>
                  <a:lnTo>
                    <a:pt x="2272" y="258"/>
                  </a:lnTo>
                  <a:lnTo>
                    <a:pt x="2285" y="258"/>
                  </a:lnTo>
                  <a:lnTo>
                    <a:pt x="2296" y="256"/>
                  </a:lnTo>
                  <a:lnTo>
                    <a:pt x="2307" y="250"/>
                  </a:lnTo>
                  <a:lnTo>
                    <a:pt x="2314" y="240"/>
                  </a:lnTo>
                  <a:lnTo>
                    <a:pt x="2318" y="229"/>
                  </a:lnTo>
                  <a:lnTo>
                    <a:pt x="2321" y="215"/>
                  </a:lnTo>
                  <a:lnTo>
                    <a:pt x="2321" y="200"/>
                  </a:lnTo>
                  <a:lnTo>
                    <a:pt x="2319" y="186"/>
                  </a:lnTo>
                  <a:lnTo>
                    <a:pt x="2317" y="170"/>
                  </a:lnTo>
                  <a:lnTo>
                    <a:pt x="2315" y="156"/>
                  </a:lnTo>
                  <a:lnTo>
                    <a:pt x="2317" y="145"/>
                  </a:lnTo>
                  <a:lnTo>
                    <a:pt x="2322" y="135"/>
                  </a:lnTo>
                  <a:lnTo>
                    <a:pt x="2331" y="129"/>
                  </a:lnTo>
                  <a:lnTo>
                    <a:pt x="2342" y="124"/>
                  </a:lnTo>
                  <a:lnTo>
                    <a:pt x="2357" y="121"/>
                  </a:lnTo>
                  <a:lnTo>
                    <a:pt x="2374" y="121"/>
                  </a:lnTo>
                  <a:lnTo>
                    <a:pt x="2391" y="123"/>
                  </a:lnTo>
                  <a:lnTo>
                    <a:pt x="2407" y="123"/>
                  </a:lnTo>
                  <a:lnTo>
                    <a:pt x="2417" y="120"/>
                  </a:lnTo>
                  <a:lnTo>
                    <a:pt x="2426" y="114"/>
                  </a:lnTo>
                  <a:lnTo>
                    <a:pt x="2431" y="104"/>
                  </a:lnTo>
                  <a:lnTo>
                    <a:pt x="2433" y="92"/>
                  </a:lnTo>
                  <a:lnTo>
                    <a:pt x="2434" y="76"/>
                  </a:lnTo>
                  <a:lnTo>
                    <a:pt x="2433" y="56"/>
                  </a:lnTo>
                  <a:lnTo>
                    <a:pt x="2431" y="34"/>
                  </a:lnTo>
                  <a:lnTo>
                    <a:pt x="2431" y="14"/>
                  </a:lnTo>
                  <a:lnTo>
                    <a:pt x="2436" y="4"/>
                  </a:lnTo>
                  <a:lnTo>
                    <a:pt x="2443" y="0"/>
                  </a:lnTo>
                  <a:lnTo>
                    <a:pt x="2453" y="0"/>
                  </a:lnTo>
                  <a:lnTo>
                    <a:pt x="2463" y="5"/>
                  </a:lnTo>
                  <a:lnTo>
                    <a:pt x="2471" y="10"/>
                  </a:lnTo>
                  <a:lnTo>
                    <a:pt x="2477" y="14"/>
                  </a:lnTo>
                  <a:lnTo>
                    <a:pt x="2480" y="16"/>
                  </a:lnTo>
                  <a:lnTo>
                    <a:pt x="2481" y="18"/>
                  </a:lnTo>
                  <a:lnTo>
                    <a:pt x="2486" y="21"/>
                  </a:lnTo>
                  <a:lnTo>
                    <a:pt x="2491" y="28"/>
                  </a:lnTo>
                  <a:lnTo>
                    <a:pt x="2500" y="34"/>
                  </a:lnTo>
                  <a:lnTo>
                    <a:pt x="2509" y="40"/>
                  </a:lnTo>
                  <a:lnTo>
                    <a:pt x="2519" y="45"/>
                  </a:lnTo>
                  <a:lnTo>
                    <a:pt x="2529" y="47"/>
                  </a:lnTo>
                  <a:lnTo>
                    <a:pt x="2540" y="49"/>
                  </a:lnTo>
                  <a:lnTo>
                    <a:pt x="2552" y="47"/>
                  </a:lnTo>
                  <a:lnTo>
                    <a:pt x="2565" y="44"/>
                  </a:lnTo>
                  <a:lnTo>
                    <a:pt x="2579" y="40"/>
                  </a:lnTo>
                  <a:lnTo>
                    <a:pt x="2592" y="37"/>
                  </a:lnTo>
                  <a:lnTo>
                    <a:pt x="2603" y="36"/>
                  </a:lnTo>
                  <a:lnTo>
                    <a:pt x="2613" y="36"/>
                  </a:lnTo>
                  <a:lnTo>
                    <a:pt x="2620" y="41"/>
                  </a:lnTo>
                  <a:lnTo>
                    <a:pt x="2623" y="49"/>
                  </a:lnTo>
                  <a:lnTo>
                    <a:pt x="2628" y="58"/>
                  </a:lnTo>
                  <a:lnTo>
                    <a:pt x="2636" y="66"/>
                  </a:lnTo>
                  <a:lnTo>
                    <a:pt x="2648" y="72"/>
                  </a:lnTo>
                  <a:lnTo>
                    <a:pt x="2662" y="77"/>
                  </a:lnTo>
                  <a:lnTo>
                    <a:pt x="2675" y="81"/>
                  </a:lnTo>
                  <a:lnTo>
                    <a:pt x="2686" y="83"/>
                  </a:lnTo>
                  <a:lnTo>
                    <a:pt x="2695" y="86"/>
                  </a:lnTo>
                  <a:lnTo>
                    <a:pt x="2698" y="86"/>
                  </a:lnTo>
                  <a:lnTo>
                    <a:pt x="2699" y="83"/>
                  </a:lnTo>
                  <a:lnTo>
                    <a:pt x="2702" y="76"/>
                  </a:lnTo>
                  <a:lnTo>
                    <a:pt x="2708" y="68"/>
                  </a:lnTo>
                  <a:lnTo>
                    <a:pt x="2718" y="61"/>
                  </a:lnTo>
                  <a:lnTo>
                    <a:pt x="2729" y="57"/>
                  </a:lnTo>
                  <a:lnTo>
                    <a:pt x="2744" y="61"/>
                  </a:lnTo>
                  <a:lnTo>
                    <a:pt x="2762" y="72"/>
                  </a:lnTo>
                  <a:lnTo>
                    <a:pt x="2784" y="95"/>
                  </a:lnTo>
                  <a:lnTo>
                    <a:pt x="2805" y="118"/>
                  </a:lnTo>
                  <a:lnTo>
                    <a:pt x="2828" y="135"/>
                  </a:lnTo>
                  <a:lnTo>
                    <a:pt x="2854" y="147"/>
                  </a:lnTo>
                  <a:lnTo>
                    <a:pt x="2879" y="157"/>
                  </a:lnTo>
                  <a:lnTo>
                    <a:pt x="2901" y="163"/>
                  </a:lnTo>
                  <a:lnTo>
                    <a:pt x="2922" y="167"/>
                  </a:lnTo>
                  <a:lnTo>
                    <a:pt x="2939" y="170"/>
                  </a:lnTo>
                  <a:lnTo>
                    <a:pt x="2952" y="170"/>
                  </a:lnTo>
                  <a:lnTo>
                    <a:pt x="2952" y="171"/>
                  </a:lnTo>
                  <a:lnTo>
                    <a:pt x="2950" y="188"/>
                  </a:lnTo>
                  <a:lnTo>
                    <a:pt x="2950" y="209"/>
                  </a:lnTo>
                  <a:lnTo>
                    <a:pt x="2949" y="230"/>
                  </a:lnTo>
                  <a:lnTo>
                    <a:pt x="2950" y="252"/>
                  </a:lnTo>
                  <a:lnTo>
                    <a:pt x="2950" y="273"/>
                  </a:lnTo>
                  <a:lnTo>
                    <a:pt x="2953" y="293"/>
                  </a:lnTo>
                  <a:lnTo>
                    <a:pt x="2956" y="309"/>
                  </a:lnTo>
                  <a:lnTo>
                    <a:pt x="2962" y="323"/>
                  </a:lnTo>
                  <a:lnTo>
                    <a:pt x="2962" y="324"/>
                  </a:lnTo>
                  <a:lnTo>
                    <a:pt x="2962" y="325"/>
                  </a:lnTo>
                  <a:lnTo>
                    <a:pt x="2963" y="326"/>
                  </a:lnTo>
                  <a:lnTo>
                    <a:pt x="2952" y="334"/>
                  </a:lnTo>
                  <a:lnTo>
                    <a:pt x="2940" y="341"/>
                  </a:lnTo>
                  <a:lnTo>
                    <a:pt x="2929" y="349"/>
                  </a:lnTo>
                  <a:lnTo>
                    <a:pt x="2917" y="357"/>
                  </a:lnTo>
                  <a:lnTo>
                    <a:pt x="2907" y="365"/>
                  </a:lnTo>
                  <a:lnTo>
                    <a:pt x="2899" y="372"/>
                  </a:lnTo>
                  <a:lnTo>
                    <a:pt x="2891" y="378"/>
                  </a:lnTo>
                  <a:lnTo>
                    <a:pt x="2887" y="384"/>
                  </a:lnTo>
                  <a:lnTo>
                    <a:pt x="2880" y="393"/>
                  </a:lnTo>
                  <a:lnTo>
                    <a:pt x="2870" y="403"/>
                  </a:lnTo>
                  <a:lnTo>
                    <a:pt x="2860" y="414"/>
                  </a:lnTo>
                  <a:lnTo>
                    <a:pt x="2850" y="425"/>
                  </a:lnTo>
                  <a:lnTo>
                    <a:pt x="2843" y="435"/>
                  </a:lnTo>
                  <a:lnTo>
                    <a:pt x="2840" y="446"/>
                  </a:lnTo>
                  <a:lnTo>
                    <a:pt x="2841" y="455"/>
                  </a:lnTo>
                  <a:lnTo>
                    <a:pt x="2850" y="463"/>
                  </a:lnTo>
                  <a:lnTo>
                    <a:pt x="2863" y="472"/>
                  </a:lnTo>
                  <a:lnTo>
                    <a:pt x="2871" y="483"/>
                  </a:lnTo>
                  <a:lnTo>
                    <a:pt x="2877" y="497"/>
                  </a:lnTo>
                  <a:lnTo>
                    <a:pt x="2880" y="509"/>
                  </a:lnTo>
                  <a:lnTo>
                    <a:pt x="2880" y="521"/>
                  </a:lnTo>
                  <a:lnTo>
                    <a:pt x="2877" y="531"/>
                  </a:lnTo>
                  <a:lnTo>
                    <a:pt x="2871" y="538"/>
                  </a:lnTo>
                  <a:lnTo>
                    <a:pt x="2864" y="540"/>
                  </a:lnTo>
                  <a:lnTo>
                    <a:pt x="2853" y="540"/>
                  </a:lnTo>
                  <a:lnTo>
                    <a:pt x="2837" y="541"/>
                  </a:lnTo>
                  <a:lnTo>
                    <a:pt x="2820" y="544"/>
                  </a:lnTo>
                  <a:lnTo>
                    <a:pt x="2803" y="546"/>
                  </a:lnTo>
                  <a:lnTo>
                    <a:pt x="2785" y="550"/>
                  </a:lnTo>
                  <a:lnTo>
                    <a:pt x="2770" y="555"/>
                  </a:lnTo>
                  <a:lnTo>
                    <a:pt x="2758" y="560"/>
                  </a:lnTo>
                  <a:lnTo>
                    <a:pt x="2750" y="567"/>
                  </a:lnTo>
                  <a:lnTo>
                    <a:pt x="2744" y="575"/>
                  </a:lnTo>
                  <a:lnTo>
                    <a:pt x="2741" y="582"/>
                  </a:lnTo>
                  <a:lnTo>
                    <a:pt x="2739" y="588"/>
                  </a:lnTo>
                  <a:lnTo>
                    <a:pt x="2738" y="594"/>
                  </a:lnTo>
                  <a:lnTo>
                    <a:pt x="2738" y="602"/>
                  </a:lnTo>
                  <a:lnTo>
                    <a:pt x="2738" y="609"/>
                  </a:lnTo>
                  <a:lnTo>
                    <a:pt x="2738" y="617"/>
                  </a:lnTo>
                  <a:lnTo>
                    <a:pt x="2738" y="626"/>
                  </a:lnTo>
                  <a:lnTo>
                    <a:pt x="2735" y="638"/>
                  </a:lnTo>
                  <a:lnTo>
                    <a:pt x="2729" y="647"/>
                  </a:lnTo>
                  <a:lnTo>
                    <a:pt x="2722" y="659"/>
                  </a:lnTo>
                  <a:lnTo>
                    <a:pt x="2714" y="668"/>
                  </a:lnTo>
                  <a:lnTo>
                    <a:pt x="2704" y="678"/>
                  </a:lnTo>
                  <a:lnTo>
                    <a:pt x="2692" y="686"/>
                  </a:lnTo>
                  <a:lnTo>
                    <a:pt x="2681" y="691"/>
                  </a:lnTo>
                  <a:lnTo>
                    <a:pt x="2669" y="693"/>
                  </a:lnTo>
                  <a:lnTo>
                    <a:pt x="2658" y="694"/>
                  </a:lnTo>
                  <a:lnTo>
                    <a:pt x="2646" y="694"/>
                  </a:lnTo>
                  <a:lnTo>
                    <a:pt x="2635" y="696"/>
                  </a:lnTo>
                  <a:lnTo>
                    <a:pt x="2626" y="697"/>
                  </a:lnTo>
                  <a:lnTo>
                    <a:pt x="2618" y="701"/>
                  </a:lnTo>
                  <a:lnTo>
                    <a:pt x="2612" y="707"/>
                  </a:lnTo>
                  <a:lnTo>
                    <a:pt x="2608" y="717"/>
                  </a:lnTo>
                  <a:lnTo>
                    <a:pt x="2606" y="730"/>
                  </a:lnTo>
                  <a:lnTo>
                    <a:pt x="2603" y="745"/>
                  </a:lnTo>
                  <a:lnTo>
                    <a:pt x="2599" y="756"/>
                  </a:lnTo>
                  <a:lnTo>
                    <a:pt x="2592" y="765"/>
                  </a:lnTo>
                  <a:lnTo>
                    <a:pt x="2585" y="773"/>
                  </a:lnTo>
                  <a:lnTo>
                    <a:pt x="2580" y="781"/>
                  </a:lnTo>
                  <a:lnTo>
                    <a:pt x="2580" y="789"/>
                  </a:lnTo>
                  <a:lnTo>
                    <a:pt x="2586" y="801"/>
                  </a:lnTo>
                  <a:lnTo>
                    <a:pt x="2600" y="814"/>
                  </a:lnTo>
                  <a:lnTo>
                    <a:pt x="2615" y="830"/>
                  </a:lnTo>
                  <a:lnTo>
                    <a:pt x="2626" y="846"/>
                  </a:lnTo>
                  <a:lnTo>
                    <a:pt x="2633" y="864"/>
                  </a:lnTo>
                  <a:lnTo>
                    <a:pt x="2636" y="880"/>
                  </a:lnTo>
                  <a:lnTo>
                    <a:pt x="2636" y="896"/>
                  </a:lnTo>
                  <a:lnTo>
                    <a:pt x="2633" y="908"/>
                  </a:lnTo>
                  <a:lnTo>
                    <a:pt x="2628" y="919"/>
                  </a:lnTo>
                  <a:lnTo>
                    <a:pt x="2620" y="925"/>
                  </a:lnTo>
                  <a:lnTo>
                    <a:pt x="2610" y="930"/>
                  </a:lnTo>
                  <a:lnTo>
                    <a:pt x="2600" y="936"/>
                  </a:lnTo>
                  <a:lnTo>
                    <a:pt x="2590" y="945"/>
                  </a:lnTo>
                  <a:lnTo>
                    <a:pt x="2583" y="955"/>
                  </a:lnTo>
                  <a:lnTo>
                    <a:pt x="2580" y="965"/>
                  </a:lnTo>
                  <a:lnTo>
                    <a:pt x="2582" y="976"/>
                  </a:lnTo>
                  <a:lnTo>
                    <a:pt x="2590" y="987"/>
                  </a:lnTo>
                  <a:lnTo>
                    <a:pt x="2606" y="997"/>
                  </a:lnTo>
                  <a:lnTo>
                    <a:pt x="2623" y="1008"/>
                  </a:lnTo>
                  <a:lnTo>
                    <a:pt x="2635" y="1022"/>
                  </a:lnTo>
                  <a:lnTo>
                    <a:pt x="2641" y="1035"/>
                  </a:lnTo>
                  <a:lnTo>
                    <a:pt x="2643" y="1050"/>
                  </a:lnTo>
                  <a:lnTo>
                    <a:pt x="2646" y="1064"/>
                  </a:lnTo>
                  <a:lnTo>
                    <a:pt x="2652" y="1077"/>
                  </a:lnTo>
                  <a:lnTo>
                    <a:pt x="2661" y="1087"/>
                  </a:lnTo>
                  <a:lnTo>
                    <a:pt x="2675" y="1096"/>
                  </a:lnTo>
                  <a:lnTo>
                    <a:pt x="2694" y="1101"/>
                  </a:lnTo>
                  <a:lnTo>
                    <a:pt x="2714" y="1102"/>
                  </a:lnTo>
                  <a:lnTo>
                    <a:pt x="2735" y="1101"/>
                  </a:lnTo>
                  <a:lnTo>
                    <a:pt x="2757" y="1101"/>
                  </a:lnTo>
                  <a:lnTo>
                    <a:pt x="2778" y="1101"/>
                  </a:lnTo>
                  <a:lnTo>
                    <a:pt x="2797" y="1104"/>
                  </a:lnTo>
                  <a:lnTo>
                    <a:pt x="2813" y="1112"/>
                  </a:lnTo>
                  <a:lnTo>
                    <a:pt x="2824" y="1125"/>
                  </a:lnTo>
                  <a:lnTo>
                    <a:pt x="2830" y="1139"/>
                  </a:lnTo>
                  <a:lnTo>
                    <a:pt x="2831" y="1154"/>
                  </a:lnTo>
                  <a:lnTo>
                    <a:pt x="2833" y="1170"/>
                  </a:lnTo>
                  <a:lnTo>
                    <a:pt x="2834" y="1186"/>
                  </a:lnTo>
                  <a:lnTo>
                    <a:pt x="2836" y="1201"/>
                  </a:lnTo>
                  <a:lnTo>
                    <a:pt x="2837" y="1215"/>
                  </a:lnTo>
                  <a:lnTo>
                    <a:pt x="2841" y="1230"/>
                  </a:lnTo>
                  <a:lnTo>
                    <a:pt x="2848" y="1243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2" name="Freeform 218"/>
            <p:cNvSpPr>
              <a:spLocks/>
            </p:cNvSpPr>
            <p:nvPr/>
          </p:nvSpPr>
          <p:spPr bwMode="auto">
            <a:xfrm>
              <a:off x="-3263137" y="2033729"/>
              <a:ext cx="1041480" cy="1181141"/>
            </a:xfrm>
            <a:custGeom>
              <a:avLst/>
              <a:gdLst>
                <a:gd name="T0" fmla="*/ 0 w 1821"/>
                <a:gd name="T1" fmla="*/ 0 h 1902"/>
                <a:gd name="T2" fmla="*/ 0 w 1821"/>
                <a:gd name="T3" fmla="*/ 0 h 1902"/>
                <a:gd name="T4" fmla="*/ 0 w 1821"/>
                <a:gd name="T5" fmla="*/ 0 h 1902"/>
                <a:gd name="T6" fmla="*/ 0 w 1821"/>
                <a:gd name="T7" fmla="*/ 0 h 1902"/>
                <a:gd name="T8" fmla="*/ 0 w 1821"/>
                <a:gd name="T9" fmla="*/ 0 h 1902"/>
                <a:gd name="T10" fmla="*/ 0 w 1821"/>
                <a:gd name="T11" fmla="*/ 0 h 1902"/>
                <a:gd name="T12" fmla="*/ 0 w 1821"/>
                <a:gd name="T13" fmla="*/ 0 h 1902"/>
                <a:gd name="T14" fmla="*/ 0 w 1821"/>
                <a:gd name="T15" fmla="*/ 0 h 1902"/>
                <a:gd name="T16" fmla="*/ 0 w 1821"/>
                <a:gd name="T17" fmla="*/ 0 h 1902"/>
                <a:gd name="T18" fmla="*/ 0 w 1821"/>
                <a:gd name="T19" fmla="*/ 0 h 1902"/>
                <a:gd name="T20" fmla="*/ 0 w 1821"/>
                <a:gd name="T21" fmla="*/ 0 h 1902"/>
                <a:gd name="T22" fmla="*/ 0 w 1821"/>
                <a:gd name="T23" fmla="*/ 0 h 1902"/>
                <a:gd name="T24" fmla="*/ 0 w 1821"/>
                <a:gd name="T25" fmla="*/ 0 h 1902"/>
                <a:gd name="T26" fmla="*/ 0 w 1821"/>
                <a:gd name="T27" fmla="*/ 0 h 1902"/>
                <a:gd name="T28" fmla="*/ 0 w 1821"/>
                <a:gd name="T29" fmla="*/ 0 h 1902"/>
                <a:gd name="T30" fmla="*/ 0 w 1821"/>
                <a:gd name="T31" fmla="*/ 0 h 1902"/>
                <a:gd name="T32" fmla="*/ 0 w 1821"/>
                <a:gd name="T33" fmla="*/ 0 h 1902"/>
                <a:gd name="T34" fmla="*/ 0 w 1821"/>
                <a:gd name="T35" fmla="*/ 0 h 1902"/>
                <a:gd name="T36" fmla="*/ 0 w 1821"/>
                <a:gd name="T37" fmla="*/ 0 h 1902"/>
                <a:gd name="T38" fmla="*/ 0 w 1821"/>
                <a:gd name="T39" fmla="*/ 0 h 1902"/>
                <a:gd name="T40" fmla="*/ 0 w 1821"/>
                <a:gd name="T41" fmla="*/ 0 h 1902"/>
                <a:gd name="T42" fmla="*/ 0 w 1821"/>
                <a:gd name="T43" fmla="*/ 0 h 1902"/>
                <a:gd name="T44" fmla="*/ 0 w 1821"/>
                <a:gd name="T45" fmla="*/ 0 h 1902"/>
                <a:gd name="T46" fmla="*/ 0 w 1821"/>
                <a:gd name="T47" fmla="*/ 0 h 1902"/>
                <a:gd name="T48" fmla="*/ 0 w 1821"/>
                <a:gd name="T49" fmla="*/ 0 h 1902"/>
                <a:gd name="T50" fmla="*/ 0 w 1821"/>
                <a:gd name="T51" fmla="*/ 0 h 1902"/>
                <a:gd name="T52" fmla="*/ 0 w 1821"/>
                <a:gd name="T53" fmla="*/ 0 h 1902"/>
                <a:gd name="T54" fmla="*/ 0 w 1821"/>
                <a:gd name="T55" fmla="*/ 0 h 1902"/>
                <a:gd name="T56" fmla="*/ 0 w 1821"/>
                <a:gd name="T57" fmla="*/ 0 h 1902"/>
                <a:gd name="T58" fmla="*/ 0 w 1821"/>
                <a:gd name="T59" fmla="*/ 0 h 1902"/>
                <a:gd name="T60" fmla="*/ 0 w 1821"/>
                <a:gd name="T61" fmla="*/ 0 h 1902"/>
                <a:gd name="T62" fmla="*/ 0 w 1821"/>
                <a:gd name="T63" fmla="*/ 0 h 1902"/>
                <a:gd name="T64" fmla="*/ 0 w 1821"/>
                <a:gd name="T65" fmla="*/ 0 h 1902"/>
                <a:gd name="T66" fmla="*/ 0 w 1821"/>
                <a:gd name="T67" fmla="*/ 0 h 1902"/>
                <a:gd name="T68" fmla="*/ 0 w 1821"/>
                <a:gd name="T69" fmla="*/ 0 h 1902"/>
                <a:gd name="T70" fmla="*/ 0 w 1821"/>
                <a:gd name="T71" fmla="*/ 0 h 1902"/>
                <a:gd name="T72" fmla="*/ 0 w 1821"/>
                <a:gd name="T73" fmla="*/ 0 h 1902"/>
                <a:gd name="T74" fmla="*/ 0 w 1821"/>
                <a:gd name="T75" fmla="*/ 0 h 1902"/>
                <a:gd name="T76" fmla="*/ 0 w 1821"/>
                <a:gd name="T77" fmla="*/ 0 h 1902"/>
                <a:gd name="T78" fmla="*/ 0 w 1821"/>
                <a:gd name="T79" fmla="*/ 0 h 1902"/>
                <a:gd name="T80" fmla="*/ 0 w 1821"/>
                <a:gd name="T81" fmla="*/ 0 h 1902"/>
                <a:gd name="T82" fmla="*/ 0 w 1821"/>
                <a:gd name="T83" fmla="*/ 0 h 1902"/>
                <a:gd name="T84" fmla="*/ 0 w 1821"/>
                <a:gd name="T85" fmla="*/ 0 h 1902"/>
                <a:gd name="T86" fmla="*/ 0 w 1821"/>
                <a:gd name="T87" fmla="*/ 0 h 1902"/>
                <a:gd name="T88" fmla="*/ 0 w 1821"/>
                <a:gd name="T89" fmla="*/ 0 h 1902"/>
                <a:gd name="T90" fmla="*/ 0 w 1821"/>
                <a:gd name="T91" fmla="*/ 0 h 1902"/>
                <a:gd name="T92" fmla="*/ 0 w 1821"/>
                <a:gd name="T93" fmla="*/ 0 h 1902"/>
                <a:gd name="T94" fmla="*/ 0 w 1821"/>
                <a:gd name="T95" fmla="*/ 0 h 1902"/>
                <a:gd name="T96" fmla="*/ 0 w 1821"/>
                <a:gd name="T97" fmla="*/ 0 h 1902"/>
                <a:gd name="T98" fmla="*/ 0 w 1821"/>
                <a:gd name="T99" fmla="*/ 0 h 1902"/>
                <a:gd name="T100" fmla="*/ 0 w 1821"/>
                <a:gd name="T101" fmla="*/ 0 h 1902"/>
                <a:gd name="T102" fmla="*/ 0 w 1821"/>
                <a:gd name="T103" fmla="*/ 0 h 1902"/>
                <a:gd name="T104" fmla="*/ 0 w 1821"/>
                <a:gd name="T105" fmla="*/ 0 h 1902"/>
                <a:gd name="T106" fmla="*/ 0 w 1821"/>
                <a:gd name="T107" fmla="*/ 0 h 1902"/>
                <a:gd name="T108" fmla="*/ 0 w 1821"/>
                <a:gd name="T109" fmla="*/ 0 h 1902"/>
                <a:gd name="T110" fmla="*/ 0 w 1821"/>
                <a:gd name="T111" fmla="*/ 0 h 1902"/>
                <a:gd name="T112" fmla="*/ 0 w 1821"/>
                <a:gd name="T113" fmla="*/ 0 h 1902"/>
                <a:gd name="T114" fmla="*/ 0 w 1821"/>
                <a:gd name="T115" fmla="*/ 0 h 1902"/>
                <a:gd name="T116" fmla="*/ 0 w 1821"/>
                <a:gd name="T117" fmla="*/ 0 h 1902"/>
                <a:gd name="T118" fmla="*/ 0 w 1821"/>
                <a:gd name="T119" fmla="*/ 0 h 1902"/>
                <a:gd name="T120" fmla="*/ 0 w 1821"/>
                <a:gd name="T121" fmla="*/ 0 h 1902"/>
                <a:gd name="T122" fmla="*/ 0 w 1821"/>
                <a:gd name="T123" fmla="*/ 0 h 1902"/>
                <a:gd name="T124" fmla="*/ 0 w 1821"/>
                <a:gd name="T125" fmla="*/ 0 h 1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21"/>
                <a:gd name="T190" fmla="*/ 0 h 1902"/>
                <a:gd name="T191" fmla="*/ 1821 w 1821"/>
                <a:gd name="T192" fmla="*/ 1902 h 1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21" h="1902">
                  <a:moveTo>
                    <a:pt x="1268" y="1875"/>
                  </a:moveTo>
                  <a:lnTo>
                    <a:pt x="1268" y="1875"/>
                  </a:lnTo>
                  <a:lnTo>
                    <a:pt x="1259" y="1879"/>
                  </a:lnTo>
                  <a:lnTo>
                    <a:pt x="1251" y="1884"/>
                  </a:lnTo>
                  <a:lnTo>
                    <a:pt x="1242" y="1888"/>
                  </a:lnTo>
                  <a:lnTo>
                    <a:pt x="1233" y="1893"/>
                  </a:lnTo>
                  <a:lnTo>
                    <a:pt x="1221" y="1899"/>
                  </a:lnTo>
                  <a:lnTo>
                    <a:pt x="1209" y="1902"/>
                  </a:lnTo>
                  <a:lnTo>
                    <a:pt x="1200" y="1902"/>
                  </a:lnTo>
                  <a:lnTo>
                    <a:pt x="1193" y="1901"/>
                  </a:lnTo>
                  <a:lnTo>
                    <a:pt x="1189" y="1899"/>
                  </a:lnTo>
                  <a:lnTo>
                    <a:pt x="1185" y="1896"/>
                  </a:lnTo>
                  <a:lnTo>
                    <a:pt x="1182" y="1894"/>
                  </a:lnTo>
                  <a:lnTo>
                    <a:pt x="1182" y="1893"/>
                  </a:lnTo>
                  <a:lnTo>
                    <a:pt x="1179" y="1890"/>
                  </a:lnTo>
                  <a:lnTo>
                    <a:pt x="1172" y="1883"/>
                  </a:lnTo>
                  <a:lnTo>
                    <a:pt x="1162" y="1873"/>
                  </a:lnTo>
                  <a:lnTo>
                    <a:pt x="1147" y="1862"/>
                  </a:lnTo>
                  <a:lnTo>
                    <a:pt x="1129" y="1852"/>
                  </a:lnTo>
                  <a:lnTo>
                    <a:pt x="1109" y="1844"/>
                  </a:lnTo>
                  <a:lnTo>
                    <a:pt x="1087" y="1842"/>
                  </a:lnTo>
                  <a:lnTo>
                    <a:pt x="1064" y="1846"/>
                  </a:lnTo>
                  <a:lnTo>
                    <a:pt x="1043" y="1852"/>
                  </a:lnTo>
                  <a:lnTo>
                    <a:pt x="1023" y="1857"/>
                  </a:lnTo>
                  <a:lnTo>
                    <a:pt x="1007" y="1860"/>
                  </a:lnTo>
                  <a:lnTo>
                    <a:pt x="994" y="1863"/>
                  </a:lnTo>
                  <a:lnTo>
                    <a:pt x="983" y="1864"/>
                  </a:lnTo>
                  <a:lnTo>
                    <a:pt x="975" y="1865"/>
                  </a:lnTo>
                  <a:lnTo>
                    <a:pt x="971" y="1865"/>
                  </a:lnTo>
                  <a:lnTo>
                    <a:pt x="970" y="1865"/>
                  </a:lnTo>
                  <a:lnTo>
                    <a:pt x="968" y="1864"/>
                  </a:lnTo>
                  <a:lnTo>
                    <a:pt x="965" y="1862"/>
                  </a:lnTo>
                  <a:lnTo>
                    <a:pt x="960" y="1857"/>
                  </a:lnTo>
                  <a:lnTo>
                    <a:pt x="951" y="1852"/>
                  </a:lnTo>
                  <a:lnTo>
                    <a:pt x="942" y="1847"/>
                  </a:lnTo>
                  <a:lnTo>
                    <a:pt x="932" y="1842"/>
                  </a:lnTo>
                  <a:lnTo>
                    <a:pt x="921" y="1839"/>
                  </a:lnTo>
                  <a:lnTo>
                    <a:pt x="909" y="1838"/>
                  </a:lnTo>
                  <a:lnTo>
                    <a:pt x="898" y="1838"/>
                  </a:lnTo>
                  <a:lnTo>
                    <a:pt x="885" y="1839"/>
                  </a:lnTo>
                  <a:lnTo>
                    <a:pt x="872" y="1842"/>
                  </a:lnTo>
                  <a:lnTo>
                    <a:pt x="859" y="1843"/>
                  </a:lnTo>
                  <a:lnTo>
                    <a:pt x="846" y="1846"/>
                  </a:lnTo>
                  <a:lnTo>
                    <a:pt x="835" y="1848"/>
                  </a:lnTo>
                  <a:lnTo>
                    <a:pt x="825" y="1851"/>
                  </a:lnTo>
                  <a:lnTo>
                    <a:pt x="815" y="1853"/>
                  </a:lnTo>
                  <a:lnTo>
                    <a:pt x="811" y="1853"/>
                  </a:lnTo>
                  <a:lnTo>
                    <a:pt x="805" y="1853"/>
                  </a:lnTo>
                  <a:lnTo>
                    <a:pt x="798" y="1853"/>
                  </a:lnTo>
                  <a:lnTo>
                    <a:pt x="790" y="1854"/>
                  </a:lnTo>
                  <a:lnTo>
                    <a:pt x="782" y="1854"/>
                  </a:lnTo>
                  <a:lnTo>
                    <a:pt x="772" y="1855"/>
                  </a:lnTo>
                  <a:lnTo>
                    <a:pt x="763" y="1855"/>
                  </a:lnTo>
                  <a:lnTo>
                    <a:pt x="753" y="1857"/>
                  </a:lnTo>
                  <a:lnTo>
                    <a:pt x="755" y="1854"/>
                  </a:lnTo>
                  <a:lnTo>
                    <a:pt x="756" y="1852"/>
                  </a:lnTo>
                  <a:lnTo>
                    <a:pt x="759" y="1851"/>
                  </a:lnTo>
                  <a:lnTo>
                    <a:pt x="763" y="1849"/>
                  </a:lnTo>
                  <a:lnTo>
                    <a:pt x="770" y="1849"/>
                  </a:lnTo>
                  <a:lnTo>
                    <a:pt x="775" y="1849"/>
                  </a:lnTo>
                  <a:lnTo>
                    <a:pt x="773" y="1849"/>
                  </a:lnTo>
                  <a:lnTo>
                    <a:pt x="767" y="1851"/>
                  </a:lnTo>
                  <a:lnTo>
                    <a:pt x="760" y="1851"/>
                  </a:lnTo>
                  <a:lnTo>
                    <a:pt x="752" y="1849"/>
                  </a:lnTo>
                  <a:lnTo>
                    <a:pt x="740" y="1847"/>
                  </a:lnTo>
                  <a:lnTo>
                    <a:pt x="729" y="1844"/>
                  </a:lnTo>
                  <a:lnTo>
                    <a:pt x="717" y="1844"/>
                  </a:lnTo>
                  <a:lnTo>
                    <a:pt x="707" y="1843"/>
                  </a:lnTo>
                  <a:lnTo>
                    <a:pt x="699" y="1843"/>
                  </a:lnTo>
                  <a:lnTo>
                    <a:pt x="690" y="1842"/>
                  </a:lnTo>
                  <a:lnTo>
                    <a:pt x="684" y="1841"/>
                  </a:lnTo>
                  <a:lnTo>
                    <a:pt x="680" y="1836"/>
                  </a:lnTo>
                  <a:lnTo>
                    <a:pt x="677" y="1830"/>
                  </a:lnTo>
                  <a:lnTo>
                    <a:pt x="674" y="1822"/>
                  </a:lnTo>
                  <a:lnTo>
                    <a:pt x="671" y="1817"/>
                  </a:lnTo>
                  <a:lnTo>
                    <a:pt x="667" y="1813"/>
                  </a:lnTo>
                  <a:lnTo>
                    <a:pt x="661" y="1810"/>
                  </a:lnTo>
                  <a:lnTo>
                    <a:pt x="656" y="1806"/>
                  </a:lnTo>
                  <a:lnTo>
                    <a:pt x="651" y="1802"/>
                  </a:lnTo>
                  <a:lnTo>
                    <a:pt x="648" y="1797"/>
                  </a:lnTo>
                  <a:lnTo>
                    <a:pt x="646" y="1791"/>
                  </a:lnTo>
                  <a:lnTo>
                    <a:pt x="643" y="1784"/>
                  </a:lnTo>
                  <a:lnTo>
                    <a:pt x="640" y="1776"/>
                  </a:lnTo>
                  <a:lnTo>
                    <a:pt x="637" y="1770"/>
                  </a:lnTo>
                  <a:lnTo>
                    <a:pt x="634" y="1764"/>
                  </a:lnTo>
                  <a:lnTo>
                    <a:pt x="631" y="1758"/>
                  </a:lnTo>
                  <a:lnTo>
                    <a:pt x="631" y="1752"/>
                  </a:lnTo>
                  <a:lnTo>
                    <a:pt x="633" y="1746"/>
                  </a:lnTo>
                  <a:lnTo>
                    <a:pt x="638" y="1741"/>
                  </a:lnTo>
                  <a:lnTo>
                    <a:pt x="647" y="1733"/>
                  </a:lnTo>
                  <a:lnTo>
                    <a:pt x="646" y="1727"/>
                  </a:lnTo>
                  <a:lnTo>
                    <a:pt x="636" y="1720"/>
                  </a:lnTo>
                  <a:lnTo>
                    <a:pt x="623" y="1707"/>
                  </a:lnTo>
                  <a:lnTo>
                    <a:pt x="614" y="1695"/>
                  </a:lnTo>
                  <a:lnTo>
                    <a:pt x="611" y="1689"/>
                  </a:lnTo>
                  <a:lnTo>
                    <a:pt x="607" y="1692"/>
                  </a:lnTo>
                  <a:lnTo>
                    <a:pt x="594" y="1707"/>
                  </a:lnTo>
                  <a:lnTo>
                    <a:pt x="584" y="1716"/>
                  </a:lnTo>
                  <a:lnTo>
                    <a:pt x="577" y="1721"/>
                  </a:lnTo>
                  <a:lnTo>
                    <a:pt x="570" y="1722"/>
                  </a:lnTo>
                  <a:lnTo>
                    <a:pt x="564" y="1721"/>
                  </a:lnTo>
                  <a:lnTo>
                    <a:pt x="560" y="1716"/>
                  </a:lnTo>
                  <a:lnTo>
                    <a:pt x="555" y="1710"/>
                  </a:lnTo>
                  <a:lnTo>
                    <a:pt x="552" y="1701"/>
                  </a:lnTo>
                  <a:lnTo>
                    <a:pt x="551" y="1690"/>
                  </a:lnTo>
                  <a:lnTo>
                    <a:pt x="550" y="1679"/>
                  </a:lnTo>
                  <a:lnTo>
                    <a:pt x="548" y="1668"/>
                  </a:lnTo>
                  <a:lnTo>
                    <a:pt x="548" y="1659"/>
                  </a:lnTo>
                  <a:lnTo>
                    <a:pt x="550" y="1649"/>
                  </a:lnTo>
                  <a:lnTo>
                    <a:pt x="552" y="1642"/>
                  </a:lnTo>
                  <a:lnTo>
                    <a:pt x="555" y="1634"/>
                  </a:lnTo>
                  <a:lnTo>
                    <a:pt x="560" y="1627"/>
                  </a:lnTo>
                  <a:lnTo>
                    <a:pt x="567" y="1622"/>
                  </a:lnTo>
                  <a:lnTo>
                    <a:pt x="571" y="1617"/>
                  </a:lnTo>
                  <a:lnTo>
                    <a:pt x="571" y="1612"/>
                  </a:lnTo>
                  <a:lnTo>
                    <a:pt x="568" y="1607"/>
                  </a:lnTo>
                  <a:lnTo>
                    <a:pt x="562" y="1602"/>
                  </a:lnTo>
                  <a:lnTo>
                    <a:pt x="560" y="1595"/>
                  </a:lnTo>
                  <a:lnTo>
                    <a:pt x="558" y="1585"/>
                  </a:lnTo>
                  <a:lnTo>
                    <a:pt x="561" y="1573"/>
                  </a:lnTo>
                  <a:lnTo>
                    <a:pt x="571" y="1557"/>
                  </a:lnTo>
                  <a:lnTo>
                    <a:pt x="584" y="1543"/>
                  </a:lnTo>
                  <a:lnTo>
                    <a:pt x="593" y="1534"/>
                  </a:lnTo>
                  <a:lnTo>
                    <a:pt x="600" y="1531"/>
                  </a:lnTo>
                  <a:lnTo>
                    <a:pt x="601" y="1531"/>
                  </a:lnTo>
                  <a:lnTo>
                    <a:pt x="598" y="1532"/>
                  </a:lnTo>
                  <a:lnTo>
                    <a:pt x="588" y="1534"/>
                  </a:lnTo>
                  <a:lnTo>
                    <a:pt x="571" y="1537"/>
                  </a:lnTo>
                  <a:lnTo>
                    <a:pt x="547" y="1537"/>
                  </a:lnTo>
                  <a:lnTo>
                    <a:pt x="521" y="1538"/>
                  </a:lnTo>
                  <a:lnTo>
                    <a:pt x="502" y="1543"/>
                  </a:lnTo>
                  <a:lnTo>
                    <a:pt x="489" y="1550"/>
                  </a:lnTo>
                  <a:lnTo>
                    <a:pt x="479" y="1558"/>
                  </a:lnTo>
                  <a:lnTo>
                    <a:pt x="472" y="1563"/>
                  </a:lnTo>
                  <a:lnTo>
                    <a:pt x="468" y="1565"/>
                  </a:lnTo>
                  <a:lnTo>
                    <a:pt x="462" y="1562"/>
                  </a:lnTo>
                  <a:lnTo>
                    <a:pt x="456" y="1550"/>
                  </a:lnTo>
                  <a:lnTo>
                    <a:pt x="451" y="1537"/>
                  </a:lnTo>
                  <a:lnTo>
                    <a:pt x="445" y="1528"/>
                  </a:lnTo>
                  <a:lnTo>
                    <a:pt x="439" y="1521"/>
                  </a:lnTo>
                  <a:lnTo>
                    <a:pt x="435" y="1516"/>
                  </a:lnTo>
                  <a:lnTo>
                    <a:pt x="429" y="1512"/>
                  </a:lnTo>
                  <a:lnTo>
                    <a:pt x="423" y="1510"/>
                  </a:lnTo>
                  <a:lnTo>
                    <a:pt x="416" y="1506"/>
                  </a:lnTo>
                  <a:lnTo>
                    <a:pt x="409" y="1502"/>
                  </a:lnTo>
                  <a:lnTo>
                    <a:pt x="402" y="1497"/>
                  </a:lnTo>
                  <a:lnTo>
                    <a:pt x="398" y="1494"/>
                  </a:lnTo>
                  <a:lnTo>
                    <a:pt x="395" y="1490"/>
                  </a:lnTo>
                  <a:lnTo>
                    <a:pt x="396" y="1486"/>
                  </a:lnTo>
                  <a:lnTo>
                    <a:pt x="399" y="1481"/>
                  </a:lnTo>
                  <a:lnTo>
                    <a:pt x="406" y="1475"/>
                  </a:lnTo>
                  <a:lnTo>
                    <a:pt x="416" y="1468"/>
                  </a:lnTo>
                  <a:lnTo>
                    <a:pt x="429" y="1458"/>
                  </a:lnTo>
                  <a:lnTo>
                    <a:pt x="441" y="1449"/>
                  </a:lnTo>
                  <a:lnTo>
                    <a:pt x="448" y="1444"/>
                  </a:lnTo>
                  <a:lnTo>
                    <a:pt x="449" y="1442"/>
                  </a:lnTo>
                  <a:lnTo>
                    <a:pt x="449" y="1439"/>
                  </a:lnTo>
                  <a:lnTo>
                    <a:pt x="446" y="1438"/>
                  </a:lnTo>
                  <a:lnTo>
                    <a:pt x="445" y="1433"/>
                  </a:lnTo>
                  <a:lnTo>
                    <a:pt x="443" y="1425"/>
                  </a:lnTo>
                  <a:lnTo>
                    <a:pt x="445" y="1411"/>
                  </a:lnTo>
                  <a:lnTo>
                    <a:pt x="449" y="1397"/>
                  </a:lnTo>
                  <a:lnTo>
                    <a:pt x="454" y="1389"/>
                  </a:lnTo>
                  <a:lnTo>
                    <a:pt x="461" y="1385"/>
                  </a:lnTo>
                  <a:lnTo>
                    <a:pt x="468" y="1383"/>
                  </a:lnTo>
                  <a:lnTo>
                    <a:pt x="478" y="1383"/>
                  </a:lnTo>
                  <a:lnTo>
                    <a:pt x="488" y="1383"/>
                  </a:lnTo>
                  <a:lnTo>
                    <a:pt x="501" y="1380"/>
                  </a:lnTo>
                  <a:lnTo>
                    <a:pt x="515" y="1376"/>
                  </a:lnTo>
                  <a:lnTo>
                    <a:pt x="528" y="1369"/>
                  </a:lnTo>
                  <a:lnTo>
                    <a:pt x="537" y="1359"/>
                  </a:lnTo>
                  <a:lnTo>
                    <a:pt x="542" y="1349"/>
                  </a:lnTo>
                  <a:lnTo>
                    <a:pt x="545" y="1338"/>
                  </a:lnTo>
                  <a:lnTo>
                    <a:pt x="545" y="1328"/>
                  </a:lnTo>
                  <a:lnTo>
                    <a:pt x="545" y="1320"/>
                  </a:lnTo>
                  <a:lnTo>
                    <a:pt x="544" y="1315"/>
                  </a:lnTo>
                  <a:lnTo>
                    <a:pt x="544" y="1312"/>
                  </a:lnTo>
                  <a:lnTo>
                    <a:pt x="542" y="1310"/>
                  </a:lnTo>
                  <a:lnTo>
                    <a:pt x="538" y="1305"/>
                  </a:lnTo>
                  <a:lnTo>
                    <a:pt x="531" y="1296"/>
                  </a:lnTo>
                  <a:lnTo>
                    <a:pt x="521" y="1286"/>
                  </a:lnTo>
                  <a:lnTo>
                    <a:pt x="511" y="1276"/>
                  </a:lnTo>
                  <a:lnTo>
                    <a:pt x="501" y="1268"/>
                  </a:lnTo>
                  <a:lnTo>
                    <a:pt x="491" y="1259"/>
                  </a:lnTo>
                  <a:lnTo>
                    <a:pt x="481" y="1254"/>
                  </a:lnTo>
                  <a:lnTo>
                    <a:pt x="472" y="1248"/>
                  </a:lnTo>
                  <a:lnTo>
                    <a:pt x="466" y="1237"/>
                  </a:lnTo>
                  <a:lnTo>
                    <a:pt x="462" y="1225"/>
                  </a:lnTo>
                  <a:lnTo>
                    <a:pt x="459" y="1210"/>
                  </a:lnTo>
                  <a:lnTo>
                    <a:pt x="458" y="1196"/>
                  </a:lnTo>
                  <a:lnTo>
                    <a:pt x="456" y="1184"/>
                  </a:lnTo>
                  <a:lnTo>
                    <a:pt x="456" y="1176"/>
                  </a:lnTo>
                  <a:lnTo>
                    <a:pt x="456" y="1173"/>
                  </a:lnTo>
                  <a:lnTo>
                    <a:pt x="455" y="1173"/>
                  </a:lnTo>
                  <a:lnTo>
                    <a:pt x="452" y="1171"/>
                  </a:lnTo>
                  <a:lnTo>
                    <a:pt x="448" y="1169"/>
                  </a:lnTo>
                  <a:lnTo>
                    <a:pt x="442" y="1166"/>
                  </a:lnTo>
                  <a:lnTo>
                    <a:pt x="433" y="1163"/>
                  </a:lnTo>
                  <a:lnTo>
                    <a:pt x="426" y="1159"/>
                  </a:lnTo>
                  <a:lnTo>
                    <a:pt x="418" y="1154"/>
                  </a:lnTo>
                  <a:lnTo>
                    <a:pt x="409" y="1149"/>
                  </a:lnTo>
                  <a:lnTo>
                    <a:pt x="399" y="1144"/>
                  </a:lnTo>
                  <a:lnTo>
                    <a:pt x="389" y="1138"/>
                  </a:lnTo>
                  <a:lnTo>
                    <a:pt x="376" y="1131"/>
                  </a:lnTo>
                  <a:lnTo>
                    <a:pt x="366" y="1124"/>
                  </a:lnTo>
                  <a:lnTo>
                    <a:pt x="356" y="1117"/>
                  </a:lnTo>
                  <a:lnTo>
                    <a:pt x="349" y="1110"/>
                  </a:lnTo>
                  <a:lnTo>
                    <a:pt x="346" y="1103"/>
                  </a:lnTo>
                  <a:lnTo>
                    <a:pt x="346" y="1097"/>
                  </a:lnTo>
                  <a:lnTo>
                    <a:pt x="349" y="1091"/>
                  </a:lnTo>
                  <a:lnTo>
                    <a:pt x="353" y="1086"/>
                  </a:lnTo>
                  <a:lnTo>
                    <a:pt x="357" y="1081"/>
                  </a:lnTo>
                  <a:lnTo>
                    <a:pt x="360" y="1075"/>
                  </a:lnTo>
                  <a:lnTo>
                    <a:pt x="365" y="1068"/>
                  </a:lnTo>
                  <a:lnTo>
                    <a:pt x="369" y="1059"/>
                  </a:lnTo>
                  <a:lnTo>
                    <a:pt x="372" y="1049"/>
                  </a:lnTo>
                  <a:lnTo>
                    <a:pt x="375" y="1037"/>
                  </a:lnTo>
                  <a:lnTo>
                    <a:pt x="378" y="1023"/>
                  </a:lnTo>
                  <a:lnTo>
                    <a:pt x="378" y="1012"/>
                  </a:lnTo>
                  <a:lnTo>
                    <a:pt x="379" y="1002"/>
                  </a:lnTo>
                  <a:lnTo>
                    <a:pt x="379" y="994"/>
                  </a:lnTo>
                  <a:lnTo>
                    <a:pt x="379" y="987"/>
                  </a:lnTo>
                  <a:lnTo>
                    <a:pt x="378" y="982"/>
                  </a:lnTo>
                  <a:lnTo>
                    <a:pt x="378" y="980"/>
                  </a:lnTo>
                  <a:lnTo>
                    <a:pt x="378" y="979"/>
                  </a:lnTo>
                  <a:lnTo>
                    <a:pt x="378" y="978"/>
                  </a:lnTo>
                  <a:lnTo>
                    <a:pt x="379" y="973"/>
                  </a:lnTo>
                  <a:lnTo>
                    <a:pt x="380" y="965"/>
                  </a:lnTo>
                  <a:lnTo>
                    <a:pt x="380" y="958"/>
                  </a:lnTo>
                  <a:lnTo>
                    <a:pt x="380" y="949"/>
                  </a:lnTo>
                  <a:lnTo>
                    <a:pt x="378" y="941"/>
                  </a:lnTo>
                  <a:lnTo>
                    <a:pt x="373" y="933"/>
                  </a:lnTo>
                  <a:lnTo>
                    <a:pt x="366" y="928"/>
                  </a:lnTo>
                  <a:lnTo>
                    <a:pt x="359" y="926"/>
                  </a:lnTo>
                  <a:lnTo>
                    <a:pt x="352" y="926"/>
                  </a:lnTo>
                  <a:lnTo>
                    <a:pt x="346" y="926"/>
                  </a:lnTo>
                  <a:lnTo>
                    <a:pt x="340" y="924"/>
                  </a:lnTo>
                  <a:lnTo>
                    <a:pt x="333" y="920"/>
                  </a:lnTo>
                  <a:lnTo>
                    <a:pt x="324" y="911"/>
                  </a:lnTo>
                  <a:lnTo>
                    <a:pt x="313" y="895"/>
                  </a:lnTo>
                  <a:lnTo>
                    <a:pt x="300" y="870"/>
                  </a:lnTo>
                  <a:lnTo>
                    <a:pt x="289" y="845"/>
                  </a:lnTo>
                  <a:lnTo>
                    <a:pt x="281" y="827"/>
                  </a:lnTo>
                  <a:lnTo>
                    <a:pt x="280" y="817"/>
                  </a:lnTo>
                  <a:lnTo>
                    <a:pt x="279" y="813"/>
                  </a:lnTo>
                  <a:lnTo>
                    <a:pt x="279" y="816"/>
                  </a:lnTo>
                  <a:lnTo>
                    <a:pt x="277" y="823"/>
                  </a:lnTo>
                  <a:lnTo>
                    <a:pt x="273" y="836"/>
                  </a:lnTo>
                  <a:lnTo>
                    <a:pt x="264" y="853"/>
                  </a:lnTo>
                  <a:lnTo>
                    <a:pt x="253" y="870"/>
                  </a:lnTo>
                  <a:lnTo>
                    <a:pt x="241" y="885"/>
                  </a:lnTo>
                  <a:lnTo>
                    <a:pt x="231" y="895"/>
                  </a:lnTo>
                  <a:lnTo>
                    <a:pt x="223" y="903"/>
                  </a:lnTo>
                  <a:lnTo>
                    <a:pt x="214" y="908"/>
                  </a:lnTo>
                  <a:lnTo>
                    <a:pt x="205" y="910"/>
                  </a:lnTo>
                  <a:lnTo>
                    <a:pt x="198" y="908"/>
                  </a:lnTo>
                  <a:lnTo>
                    <a:pt x="193" y="903"/>
                  </a:lnTo>
                  <a:lnTo>
                    <a:pt x="187" y="896"/>
                  </a:lnTo>
                  <a:lnTo>
                    <a:pt x="183" y="885"/>
                  </a:lnTo>
                  <a:lnTo>
                    <a:pt x="177" y="875"/>
                  </a:lnTo>
                  <a:lnTo>
                    <a:pt x="173" y="866"/>
                  </a:lnTo>
                  <a:lnTo>
                    <a:pt x="167" y="861"/>
                  </a:lnTo>
                  <a:lnTo>
                    <a:pt x="160" y="864"/>
                  </a:lnTo>
                  <a:lnTo>
                    <a:pt x="152" y="875"/>
                  </a:lnTo>
                  <a:lnTo>
                    <a:pt x="142" y="897"/>
                  </a:lnTo>
                  <a:lnTo>
                    <a:pt x="130" y="918"/>
                  </a:lnTo>
                  <a:lnTo>
                    <a:pt x="115" y="927"/>
                  </a:lnTo>
                  <a:lnTo>
                    <a:pt x="98" y="924"/>
                  </a:lnTo>
                  <a:lnTo>
                    <a:pt x="81" y="917"/>
                  </a:lnTo>
                  <a:lnTo>
                    <a:pt x="65" y="906"/>
                  </a:lnTo>
                  <a:lnTo>
                    <a:pt x="52" y="894"/>
                  </a:lnTo>
                  <a:lnTo>
                    <a:pt x="42" y="884"/>
                  </a:lnTo>
                  <a:lnTo>
                    <a:pt x="39" y="880"/>
                  </a:lnTo>
                  <a:lnTo>
                    <a:pt x="38" y="879"/>
                  </a:lnTo>
                  <a:lnTo>
                    <a:pt x="35" y="874"/>
                  </a:lnTo>
                  <a:lnTo>
                    <a:pt x="32" y="868"/>
                  </a:lnTo>
                  <a:lnTo>
                    <a:pt x="29" y="861"/>
                  </a:lnTo>
                  <a:lnTo>
                    <a:pt x="26" y="854"/>
                  </a:lnTo>
                  <a:lnTo>
                    <a:pt x="28" y="847"/>
                  </a:lnTo>
                  <a:lnTo>
                    <a:pt x="31" y="842"/>
                  </a:lnTo>
                  <a:lnTo>
                    <a:pt x="39" y="839"/>
                  </a:lnTo>
                  <a:lnTo>
                    <a:pt x="49" y="836"/>
                  </a:lnTo>
                  <a:lnTo>
                    <a:pt x="61" y="829"/>
                  </a:lnTo>
                  <a:lnTo>
                    <a:pt x="69" y="819"/>
                  </a:lnTo>
                  <a:lnTo>
                    <a:pt x="76" y="808"/>
                  </a:lnTo>
                  <a:lnTo>
                    <a:pt x="81" y="796"/>
                  </a:lnTo>
                  <a:lnTo>
                    <a:pt x="81" y="784"/>
                  </a:lnTo>
                  <a:lnTo>
                    <a:pt x="78" y="771"/>
                  </a:lnTo>
                  <a:lnTo>
                    <a:pt x="71" y="761"/>
                  </a:lnTo>
                  <a:lnTo>
                    <a:pt x="62" y="753"/>
                  </a:lnTo>
                  <a:lnTo>
                    <a:pt x="55" y="748"/>
                  </a:lnTo>
                  <a:lnTo>
                    <a:pt x="49" y="743"/>
                  </a:lnTo>
                  <a:lnTo>
                    <a:pt x="45" y="738"/>
                  </a:lnTo>
                  <a:lnTo>
                    <a:pt x="42" y="734"/>
                  </a:lnTo>
                  <a:lnTo>
                    <a:pt x="41" y="729"/>
                  </a:lnTo>
                  <a:lnTo>
                    <a:pt x="39" y="722"/>
                  </a:lnTo>
                  <a:lnTo>
                    <a:pt x="39" y="713"/>
                  </a:lnTo>
                  <a:lnTo>
                    <a:pt x="39" y="703"/>
                  </a:lnTo>
                  <a:lnTo>
                    <a:pt x="38" y="696"/>
                  </a:lnTo>
                  <a:lnTo>
                    <a:pt x="36" y="690"/>
                  </a:lnTo>
                  <a:lnTo>
                    <a:pt x="36" y="682"/>
                  </a:lnTo>
                  <a:lnTo>
                    <a:pt x="36" y="676"/>
                  </a:lnTo>
                  <a:lnTo>
                    <a:pt x="38" y="670"/>
                  </a:lnTo>
                  <a:lnTo>
                    <a:pt x="42" y="663"/>
                  </a:lnTo>
                  <a:lnTo>
                    <a:pt x="48" y="653"/>
                  </a:lnTo>
                  <a:lnTo>
                    <a:pt x="55" y="643"/>
                  </a:lnTo>
                  <a:lnTo>
                    <a:pt x="64" y="633"/>
                  </a:lnTo>
                  <a:lnTo>
                    <a:pt x="72" y="624"/>
                  </a:lnTo>
                  <a:lnTo>
                    <a:pt x="79" y="617"/>
                  </a:lnTo>
                  <a:lnTo>
                    <a:pt x="85" y="610"/>
                  </a:lnTo>
                  <a:lnTo>
                    <a:pt x="91" y="605"/>
                  </a:lnTo>
                  <a:lnTo>
                    <a:pt x="94" y="602"/>
                  </a:lnTo>
                  <a:lnTo>
                    <a:pt x="95" y="601"/>
                  </a:lnTo>
                  <a:lnTo>
                    <a:pt x="97" y="601"/>
                  </a:lnTo>
                  <a:lnTo>
                    <a:pt x="101" y="603"/>
                  </a:lnTo>
                  <a:lnTo>
                    <a:pt x="105" y="606"/>
                  </a:lnTo>
                  <a:lnTo>
                    <a:pt x="112" y="610"/>
                  </a:lnTo>
                  <a:lnTo>
                    <a:pt x="119" y="616"/>
                  </a:lnTo>
                  <a:lnTo>
                    <a:pt x="127" y="622"/>
                  </a:lnTo>
                  <a:lnTo>
                    <a:pt x="132" y="631"/>
                  </a:lnTo>
                  <a:lnTo>
                    <a:pt x="138" y="642"/>
                  </a:lnTo>
                  <a:lnTo>
                    <a:pt x="144" y="652"/>
                  </a:lnTo>
                  <a:lnTo>
                    <a:pt x="152" y="658"/>
                  </a:lnTo>
                  <a:lnTo>
                    <a:pt x="162" y="663"/>
                  </a:lnTo>
                  <a:lnTo>
                    <a:pt x="174" y="665"/>
                  </a:lnTo>
                  <a:lnTo>
                    <a:pt x="185" y="665"/>
                  </a:lnTo>
                  <a:lnTo>
                    <a:pt x="197" y="666"/>
                  </a:lnTo>
                  <a:lnTo>
                    <a:pt x="207" y="666"/>
                  </a:lnTo>
                  <a:lnTo>
                    <a:pt x="217" y="666"/>
                  </a:lnTo>
                  <a:lnTo>
                    <a:pt x="226" y="669"/>
                  </a:lnTo>
                  <a:lnTo>
                    <a:pt x="233" y="674"/>
                  </a:lnTo>
                  <a:lnTo>
                    <a:pt x="238" y="680"/>
                  </a:lnTo>
                  <a:lnTo>
                    <a:pt x="243" y="689"/>
                  </a:lnTo>
                  <a:lnTo>
                    <a:pt x="247" y="700"/>
                  </a:lnTo>
                  <a:lnTo>
                    <a:pt x="251" y="712"/>
                  </a:lnTo>
                  <a:lnTo>
                    <a:pt x="254" y="726"/>
                  </a:lnTo>
                  <a:lnTo>
                    <a:pt x="256" y="740"/>
                  </a:lnTo>
                  <a:lnTo>
                    <a:pt x="257" y="752"/>
                  </a:lnTo>
                  <a:lnTo>
                    <a:pt x="260" y="757"/>
                  </a:lnTo>
                  <a:lnTo>
                    <a:pt x="261" y="755"/>
                  </a:lnTo>
                  <a:lnTo>
                    <a:pt x="264" y="750"/>
                  </a:lnTo>
                  <a:lnTo>
                    <a:pt x="266" y="742"/>
                  </a:lnTo>
                  <a:lnTo>
                    <a:pt x="267" y="732"/>
                  </a:lnTo>
                  <a:lnTo>
                    <a:pt x="269" y="721"/>
                  </a:lnTo>
                  <a:lnTo>
                    <a:pt x="269" y="710"/>
                  </a:lnTo>
                  <a:lnTo>
                    <a:pt x="269" y="701"/>
                  </a:lnTo>
                  <a:lnTo>
                    <a:pt x="271" y="694"/>
                  </a:lnTo>
                  <a:lnTo>
                    <a:pt x="274" y="689"/>
                  </a:lnTo>
                  <a:lnTo>
                    <a:pt x="279" y="686"/>
                  </a:lnTo>
                  <a:lnTo>
                    <a:pt x="284" y="686"/>
                  </a:lnTo>
                  <a:lnTo>
                    <a:pt x="292" y="689"/>
                  </a:lnTo>
                  <a:lnTo>
                    <a:pt x="300" y="694"/>
                  </a:lnTo>
                  <a:lnTo>
                    <a:pt x="312" y="700"/>
                  </a:lnTo>
                  <a:lnTo>
                    <a:pt x="323" y="705"/>
                  </a:lnTo>
                  <a:lnTo>
                    <a:pt x="336" y="703"/>
                  </a:lnTo>
                  <a:lnTo>
                    <a:pt x="347" y="700"/>
                  </a:lnTo>
                  <a:lnTo>
                    <a:pt x="359" y="695"/>
                  </a:lnTo>
                  <a:lnTo>
                    <a:pt x="370" y="690"/>
                  </a:lnTo>
                  <a:lnTo>
                    <a:pt x="380" y="689"/>
                  </a:lnTo>
                  <a:lnTo>
                    <a:pt x="389" y="691"/>
                  </a:lnTo>
                  <a:lnTo>
                    <a:pt x="398" y="700"/>
                  </a:lnTo>
                  <a:lnTo>
                    <a:pt x="403" y="712"/>
                  </a:lnTo>
                  <a:lnTo>
                    <a:pt x="409" y="724"/>
                  </a:lnTo>
                  <a:lnTo>
                    <a:pt x="412" y="736"/>
                  </a:lnTo>
                  <a:lnTo>
                    <a:pt x="415" y="747"/>
                  </a:lnTo>
                  <a:lnTo>
                    <a:pt x="419" y="757"/>
                  </a:lnTo>
                  <a:lnTo>
                    <a:pt x="423" y="766"/>
                  </a:lnTo>
                  <a:lnTo>
                    <a:pt x="431" y="774"/>
                  </a:lnTo>
                  <a:lnTo>
                    <a:pt x="441" y="781"/>
                  </a:lnTo>
                  <a:lnTo>
                    <a:pt x="452" y="789"/>
                  </a:lnTo>
                  <a:lnTo>
                    <a:pt x="461" y="796"/>
                  </a:lnTo>
                  <a:lnTo>
                    <a:pt x="469" y="803"/>
                  </a:lnTo>
                  <a:lnTo>
                    <a:pt x="476" y="810"/>
                  </a:lnTo>
                  <a:lnTo>
                    <a:pt x="481" y="816"/>
                  </a:lnTo>
                  <a:lnTo>
                    <a:pt x="485" y="821"/>
                  </a:lnTo>
                  <a:lnTo>
                    <a:pt x="486" y="824"/>
                  </a:lnTo>
                  <a:lnTo>
                    <a:pt x="488" y="826"/>
                  </a:lnTo>
                  <a:lnTo>
                    <a:pt x="486" y="823"/>
                  </a:lnTo>
                  <a:lnTo>
                    <a:pt x="481" y="818"/>
                  </a:lnTo>
                  <a:lnTo>
                    <a:pt x="474" y="808"/>
                  </a:lnTo>
                  <a:lnTo>
                    <a:pt x="465" y="795"/>
                  </a:lnTo>
                  <a:lnTo>
                    <a:pt x="455" y="780"/>
                  </a:lnTo>
                  <a:lnTo>
                    <a:pt x="448" y="761"/>
                  </a:lnTo>
                  <a:lnTo>
                    <a:pt x="441" y="740"/>
                  </a:lnTo>
                  <a:lnTo>
                    <a:pt x="438" y="717"/>
                  </a:lnTo>
                  <a:lnTo>
                    <a:pt x="436" y="696"/>
                  </a:lnTo>
                  <a:lnTo>
                    <a:pt x="435" y="679"/>
                  </a:lnTo>
                  <a:lnTo>
                    <a:pt x="432" y="666"/>
                  </a:lnTo>
                  <a:lnTo>
                    <a:pt x="428" y="659"/>
                  </a:lnTo>
                  <a:lnTo>
                    <a:pt x="421" y="654"/>
                  </a:lnTo>
                  <a:lnTo>
                    <a:pt x="412" y="653"/>
                  </a:lnTo>
                  <a:lnTo>
                    <a:pt x="399" y="655"/>
                  </a:lnTo>
                  <a:lnTo>
                    <a:pt x="382" y="659"/>
                  </a:lnTo>
                  <a:lnTo>
                    <a:pt x="362" y="663"/>
                  </a:lnTo>
                  <a:lnTo>
                    <a:pt x="343" y="663"/>
                  </a:lnTo>
                  <a:lnTo>
                    <a:pt x="324" y="661"/>
                  </a:lnTo>
                  <a:lnTo>
                    <a:pt x="307" y="658"/>
                  </a:lnTo>
                  <a:lnTo>
                    <a:pt x="290" y="653"/>
                  </a:lnTo>
                  <a:lnTo>
                    <a:pt x="276" y="647"/>
                  </a:lnTo>
                  <a:lnTo>
                    <a:pt x="263" y="639"/>
                  </a:lnTo>
                  <a:lnTo>
                    <a:pt x="253" y="632"/>
                  </a:lnTo>
                  <a:lnTo>
                    <a:pt x="241" y="626"/>
                  </a:lnTo>
                  <a:lnTo>
                    <a:pt x="228" y="622"/>
                  </a:lnTo>
                  <a:lnTo>
                    <a:pt x="211" y="619"/>
                  </a:lnTo>
                  <a:lnTo>
                    <a:pt x="194" y="618"/>
                  </a:lnTo>
                  <a:lnTo>
                    <a:pt x="177" y="616"/>
                  </a:lnTo>
                  <a:lnTo>
                    <a:pt x="160" y="613"/>
                  </a:lnTo>
                  <a:lnTo>
                    <a:pt x="144" y="607"/>
                  </a:lnTo>
                  <a:lnTo>
                    <a:pt x="131" y="598"/>
                  </a:lnTo>
                  <a:lnTo>
                    <a:pt x="121" y="589"/>
                  </a:lnTo>
                  <a:lnTo>
                    <a:pt x="114" y="579"/>
                  </a:lnTo>
                  <a:lnTo>
                    <a:pt x="109" y="570"/>
                  </a:lnTo>
                  <a:lnTo>
                    <a:pt x="107" y="561"/>
                  </a:lnTo>
                  <a:lnTo>
                    <a:pt x="107" y="555"/>
                  </a:lnTo>
                  <a:lnTo>
                    <a:pt x="107" y="550"/>
                  </a:lnTo>
                  <a:lnTo>
                    <a:pt x="107" y="548"/>
                  </a:lnTo>
                  <a:lnTo>
                    <a:pt x="107" y="547"/>
                  </a:lnTo>
                  <a:lnTo>
                    <a:pt x="105" y="545"/>
                  </a:lnTo>
                  <a:lnTo>
                    <a:pt x="104" y="543"/>
                  </a:lnTo>
                  <a:lnTo>
                    <a:pt x="101" y="542"/>
                  </a:lnTo>
                  <a:lnTo>
                    <a:pt x="95" y="539"/>
                  </a:lnTo>
                  <a:lnTo>
                    <a:pt x="86" y="537"/>
                  </a:lnTo>
                  <a:lnTo>
                    <a:pt x="75" y="534"/>
                  </a:lnTo>
                  <a:lnTo>
                    <a:pt x="59" y="533"/>
                  </a:lnTo>
                  <a:lnTo>
                    <a:pt x="45" y="532"/>
                  </a:lnTo>
                  <a:lnTo>
                    <a:pt x="36" y="528"/>
                  </a:lnTo>
                  <a:lnTo>
                    <a:pt x="31" y="526"/>
                  </a:lnTo>
                  <a:lnTo>
                    <a:pt x="28" y="524"/>
                  </a:lnTo>
                  <a:lnTo>
                    <a:pt x="25" y="526"/>
                  </a:lnTo>
                  <a:lnTo>
                    <a:pt x="21" y="529"/>
                  </a:lnTo>
                  <a:lnTo>
                    <a:pt x="13" y="537"/>
                  </a:lnTo>
                  <a:lnTo>
                    <a:pt x="0" y="550"/>
                  </a:lnTo>
                  <a:lnTo>
                    <a:pt x="5" y="534"/>
                  </a:lnTo>
                  <a:lnTo>
                    <a:pt x="8" y="522"/>
                  </a:lnTo>
                  <a:lnTo>
                    <a:pt x="8" y="512"/>
                  </a:lnTo>
                  <a:lnTo>
                    <a:pt x="8" y="505"/>
                  </a:lnTo>
                  <a:lnTo>
                    <a:pt x="6" y="500"/>
                  </a:lnTo>
                  <a:lnTo>
                    <a:pt x="6" y="496"/>
                  </a:lnTo>
                  <a:lnTo>
                    <a:pt x="8" y="494"/>
                  </a:lnTo>
                  <a:lnTo>
                    <a:pt x="11" y="492"/>
                  </a:lnTo>
                  <a:lnTo>
                    <a:pt x="16" y="489"/>
                  </a:lnTo>
                  <a:lnTo>
                    <a:pt x="23" y="480"/>
                  </a:lnTo>
                  <a:lnTo>
                    <a:pt x="32" y="470"/>
                  </a:lnTo>
                  <a:lnTo>
                    <a:pt x="39" y="458"/>
                  </a:lnTo>
                  <a:lnTo>
                    <a:pt x="46" y="444"/>
                  </a:lnTo>
                  <a:lnTo>
                    <a:pt x="51" y="432"/>
                  </a:lnTo>
                  <a:lnTo>
                    <a:pt x="55" y="422"/>
                  </a:lnTo>
                  <a:lnTo>
                    <a:pt x="56" y="413"/>
                  </a:lnTo>
                  <a:lnTo>
                    <a:pt x="58" y="405"/>
                  </a:lnTo>
                  <a:lnTo>
                    <a:pt x="64" y="391"/>
                  </a:lnTo>
                  <a:lnTo>
                    <a:pt x="69" y="376"/>
                  </a:lnTo>
                  <a:lnTo>
                    <a:pt x="78" y="360"/>
                  </a:lnTo>
                  <a:lnTo>
                    <a:pt x="86" y="344"/>
                  </a:lnTo>
                  <a:lnTo>
                    <a:pt x="92" y="332"/>
                  </a:lnTo>
                  <a:lnTo>
                    <a:pt x="98" y="323"/>
                  </a:lnTo>
                  <a:lnTo>
                    <a:pt x="99" y="319"/>
                  </a:lnTo>
                  <a:lnTo>
                    <a:pt x="102" y="318"/>
                  </a:lnTo>
                  <a:lnTo>
                    <a:pt x="111" y="314"/>
                  </a:lnTo>
                  <a:lnTo>
                    <a:pt x="122" y="308"/>
                  </a:lnTo>
                  <a:lnTo>
                    <a:pt x="137" y="301"/>
                  </a:lnTo>
                  <a:lnTo>
                    <a:pt x="151" y="292"/>
                  </a:lnTo>
                  <a:lnTo>
                    <a:pt x="167" y="284"/>
                  </a:lnTo>
                  <a:lnTo>
                    <a:pt x="181" y="275"/>
                  </a:lnTo>
                  <a:lnTo>
                    <a:pt x="194" y="268"/>
                  </a:lnTo>
                  <a:lnTo>
                    <a:pt x="203" y="258"/>
                  </a:lnTo>
                  <a:lnTo>
                    <a:pt x="208" y="245"/>
                  </a:lnTo>
                  <a:lnTo>
                    <a:pt x="214" y="231"/>
                  </a:lnTo>
                  <a:lnTo>
                    <a:pt x="218" y="216"/>
                  </a:lnTo>
                  <a:lnTo>
                    <a:pt x="223" y="202"/>
                  </a:lnTo>
                  <a:lnTo>
                    <a:pt x="227" y="189"/>
                  </a:lnTo>
                  <a:lnTo>
                    <a:pt x="233" y="177"/>
                  </a:lnTo>
                  <a:lnTo>
                    <a:pt x="240" y="169"/>
                  </a:lnTo>
                  <a:lnTo>
                    <a:pt x="248" y="164"/>
                  </a:lnTo>
                  <a:lnTo>
                    <a:pt x="260" y="160"/>
                  </a:lnTo>
                  <a:lnTo>
                    <a:pt x="270" y="156"/>
                  </a:lnTo>
                  <a:lnTo>
                    <a:pt x="281" y="155"/>
                  </a:lnTo>
                  <a:lnTo>
                    <a:pt x="292" y="153"/>
                  </a:lnTo>
                  <a:lnTo>
                    <a:pt x="302" y="150"/>
                  </a:lnTo>
                  <a:lnTo>
                    <a:pt x="310" y="145"/>
                  </a:lnTo>
                  <a:lnTo>
                    <a:pt x="317" y="139"/>
                  </a:lnTo>
                  <a:lnTo>
                    <a:pt x="323" y="132"/>
                  </a:lnTo>
                  <a:lnTo>
                    <a:pt x="332" y="123"/>
                  </a:lnTo>
                  <a:lnTo>
                    <a:pt x="340" y="116"/>
                  </a:lnTo>
                  <a:lnTo>
                    <a:pt x="350" y="108"/>
                  </a:lnTo>
                  <a:lnTo>
                    <a:pt x="362" y="102"/>
                  </a:lnTo>
                  <a:lnTo>
                    <a:pt x="373" y="98"/>
                  </a:lnTo>
                  <a:lnTo>
                    <a:pt x="383" y="96"/>
                  </a:lnTo>
                  <a:lnTo>
                    <a:pt x="395" y="97"/>
                  </a:lnTo>
                  <a:lnTo>
                    <a:pt x="405" y="100"/>
                  </a:lnTo>
                  <a:lnTo>
                    <a:pt x="416" y="102"/>
                  </a:lnTo>
                  <a:lnTo>
                    <a:pt x="428" y="103"/>
                  </a:lnTo>
                  <a:lnTo>
                    <a:pt x="441" y="103"/>
                  </a:lnTo>
                  <a:lnTo>
                    <a:pt x="454" y="102"/>
                  </a:lnTo>
                  <a:lnTo>
                    <a:pt x="465" y="100"/>
                  </a:lnTo>
                  <a:lnTo>
                    <a:pt x="476" y="93"/>
                  </a:lnTo>
                  <a:lnTo>
                    <a:pt x="486" y="85"/>
                  </a:lnTo>
                  <a:lnTo>
                    <a:pt x="497" y="76"/>
                  </a:lnTo>
                  <a:lnTo>
                    <a:pt x="507" y="69"/>
                  </a:lnTo>
                  <a:lnTo>
                    <a:pt x="519" y="64"/>
                  </a:lnTo>
                  <a:lnTo>
                    <a:pt x="531" y="60"/>
                  </a:lnTo>
                  <a:lnTo>
                    <a:pt x="544" y="59"/>
                  </a:lnTo>
                  <a:lnTo>
                    <a:pt x="557" y="60"/>
                  </a:lnTo>
                  <a:lnTo>
                    <a:pt x="568" y="63"/>
                  </a:lnTo>
                  <a:lnTo>
                    <a:pt x="578" y="68"/>
                  </a:lnTo>
                  <a:lnTo>
                    <a:pt x="590" y="71"/>
                  </a:lnTo>
                  <a:lnTo>
                    <a:pt x="601" y="72"/>
                  </a:lnTo>
                  <a:lnTo>
                    <a:pt x="614" y="72"/>
                  </a:lnTo>
                  <a:lnTo>
                    <a:pt x="627" y="71"/>
                  </a:lnTo>
                  <a:lnTo>
                    <a:pt x="640" y="69"/>
                  </a:lnTo>
                  <a:lnTo>
                    <a:pt x="651" y="66"/>
                  </a:lnTo>
                  <a:lnTo>
                    <a:pt x="661" y="63"/>
                  </a:lnTo>
                  <a:lnTo>
                    <a:pt x="670" y="60"/>
                  </a:lnTo>
                  <a:lnTo>
                    <a:pt x="674" y="58"/>
                  </a:lnTo>
                  <a:lnTo>
                    <a:pt x="679" y="53"/>
                  </a:lnTo>
                  <a:lnTo>
                    <a:pt x="683" y="47"/>
                  </a:lnTo>
                  <a:lnTo>
                    <a:pt x="689" y="39"/>
                  </a:lnTo>
                  <a:lnTo>
                    <a:pt x="696" y="30"/>
                  </a:lnTo>
                  <a:lnTo>
                    <a:pt x="702" y="21"/>
                  </a:lnTo>
                  <a:lnTo>
                    <a:pt x="707" y="11"/>
                  </a:lnTo>
                  <a:lnTo>
                    <a:pt x="714" y="0"/>
                  </a:lnTo>
                  <a:lnTo>
                    <a:pt x="720" y="7"/>
                  </a:lnTo>
                  <a:lnTo>
                    <a:pt x="726" y="13"/>
                  </a:lnTo>
                  <a:lnTo>
                    <a:pt x="735" y="18"/>
                  </a:lnTo>
                  <a:lnTo>
                    <a:pt x="745" y="23"/>
                  </a:lnTo>
                  <a:lnTo>
                    <a:pt x="769" y="30"/>
                  </a:lnTo>
                  <a:lnTo>
                    <a:pt x="793" y="33"/>
                  </a:lnTo>
                  <a:lnTo>
                    <a:pt x="816" y="33"/>
                  </a:lnTo>
                  <a:lnTo>
                    <a:pt x="839" y="32"/>
                  </a:lnTo>
                  <a:lnTo>
                    <a:pt x="861" y="33"/>
                  </a:lnTo>
                  <a:lnTo>
                    <a:pt x="881" y="37"/>
                  </a:lnTo>
                  <a:lnTo>
                    <a:pt x="898" y="45"/>
                  </a:lnTo>
                  <a:lnTo>
                    <a:pt x="911" y="60"/>
                  </a:lnTo>
                  <a:lnTo>
                    <a:pt x="922" y="76"/>
                  </a:lnTo>
                  <a:lnTo>
                    <a:pt x="935" y="87"/>
                  </a:lnTo>
                  <a:lnTo>
                    <a:pt x="950" y="95"/>
                  </a:lnTo>
                  <a:lnTo>
                    <a:pt x="965" y="97"/>
                  </a:lnTo>
                  <a:lnTo>
                    <a:pt x="981" y="97"/>
                  </a:lnTo>
                  <a:lnTo>
                    <a:pt x="998" y="96"/>
                  </a:lnTo>
                  <a:lnTo>
                    <a:pt x="1018" y="92"/>
                  </a:lnTo>
                  <a:lnTo>
                    <a:pt x="1040" y="90"/>
                  </a:lnTo>
                  <a:lnTo>
                    <a:pt x="1061" y="89"/>
                  </a:lnTo>
                  <a:lnTo>
                    <a:pt x="1080" y="90"/>
                  </a:lnTo>
                  <a:lnTo>
                    <a:pt x="1097" y="91"/>
                  </a:lnTo>
                  <a:lnTo>
                    <a:pt x="1112" y="95"/>
                  </a:lnTo>
                  <a:lnTo>
                    <a:pt x="1122" y="101"/>
                  </a:lnTo>
                  <a:lnTo>
                    <a:pt x="1129" y="108"/>
                  </a:lnTo>
                  <a:lnTo>
                    <a:pt x="1133" y="117"/>
                  </a:lnTo>
                  <a:lnTo>
                    <a:pt x="1135" y="127"/>
                  </a:lnTo>
                  <a:lnTo>
                    <a:pt x="1133" y="139"/>
                  </a:lnTo>
                  <a:lnTo>
                    <a:pt x="1132" y="151"/>
                  </a:lnTo>
                  <a:lnTo>
                    <a:pt x="1130" y="163"/>
                  </a:lnTo>
                  <a:lnTo>
                    <a:pt x="1132" y="174"/>
                  </a:lnTo>
                  <a:lnTo>
                    <a:pt x="1135" y="182"/>
                  </a:lnTo>
                  <a:lnTo>
                    <a:pt x="1142" y="187"/>
                  </a:lnTo>
                  <a:lnTo>
                    <a:pt x="1153" y="190"/>
                  </a:lnTo>
                  <a:lnTo>
                    <a:pt x="1169" y="189"/>
                  </a:lnTo>
                  <a:lnTo>
                    <a:pt x="1186" y="185"/>
                  </a:lnTo>
                  <a:lnTo>
                    <a:pt x="1200" y="182"/>
                  </a:lnTo>
                  <a:lnTo>
                    <a:pt x="1212" y="180"/>
                  </a:lnTo>
                  <a:lnTo>
                    <a:pt x="1222" y="180"/>
                  </a:lnTo>
                  <a:lnTo>
                    <a:pt x="1232" y="181"/>
                  </a:lnTo>
                  <a:lnTo>
                    <a:pt x="1241" y="186"/>
                  </a:lnTo>
                  <a:lnTo>
                    <a:pt x="1249" y="193"/>
                  </a:lnTo>
                  <a:lnTo>
                    <a:pt x="1261" y="206"/>
                  </a:lnTo>
                  <a:lnTo>
                    <a:pt x="1271" y="219"/>
                  </a:lnTo>
                  <a:lnTo>
                    <a:pt x="1279" y="232"/>
                  </a:lnTo>
                  <a:lnTo>
                    <a:pt x="1286" y="243"/>
                  </a:lnTo>
                  <a:lnTo>
                    <a:pt x="1294" y="253"/>
                  </a:lnTo>
                  <a:lnTo>
                    <a:pt x="1301" y="260"/>
                  </a:lnTo>
                  <a:lnTo>
                    <a:pt x="1308" y="265"/>
                  </a:lnTo>
                  <a:lnTo>
                    <a:pt x="1319" y="268"/>
                  </a:lnTo>
                  <a:lnTo>
                    <a:pt x="1332" y="268"/>
                  </a:lnTo>
                  <a:lnTo>
                    <a:pt x="1345" y="264"/>
                  </a:lnTo>
                  <a:lnTo>
                    <a:pt x="1357" y="259"/>
                  </a:lnTo>
                  <a:lnTo>
                    <a:pt x="1367" y="254"/>
                  </a:lnTo>
                  <a:lnTo>
                    <a:pt x="1377" y="251"/>
                  </a:lnTo>
                  <a:lnTo>
                    <a:pt x="1385" y="251"/>
                  </a:lnTo>
                  <a:lnTo>
                    <a:pt x="1394" y="256"/>
                  </a:lnTo>
                  <a:lnTo>
                    <a:pt x="1403" y="266"/>
                  </a:lnTo>
                  <a:lnTo>
                    <a:pt x="1413" y="285"/>
                  </a:lnTo>
                  <a:lnTo>
                    <a:pt x="1421" y="305"/>
                  </a:lnTo>
                  <a:lnTo>
                    <a:pt x="1427" y="319"/>
                  </a:lnTo>
                  <a:lnTo>
                    <a:pt x="1431" y="333"/>
                  </a:lnTo>
                  <a:lnTo>
                    <a:pt x="1434" y="343"/>
                  </a:lnTo>
                  <a:lnTo>
                    <a:pt x="1440" y="353"/>
                  </a:lnTo>
                  <a:lnTo>
                    <a:pt x="1447" y="363"/>
                  </a:lnTo>
                  <a:lnTo>
                    <a:pt x="1459" y="373"/>
                  </a:lnTo>
                  <a:lnTo>
                    <a:pt x="1476" y="384"/>
                  </a:lnTo>
                  <a:lnTo>
                    <a:pt x="1494" y="395"/>
                  </a:lnTo>
                  <a:lnTo>
                    <a:pt x="1512" y="406"/>
                  </a:lnTo>
                  <a:lnTo>
                    <a:pt x="1527" y="417"/>
                  </a:lnTo>
                  <a:lnTo>
                    <a:pt x="1540" y="429"/>
                  </a:lnTo>
                  <a:lnTo>
                    <a:pt x="1550" y="443"/>
                  </a:lnTo>
                  <a:lnTo>
                    <a:pt x="1559" y="460"/>
                  </a:lnTo>
                  <a:lnTo>
                    <a:pt x="1565" y="479"/>
                  </a:lnTo>
                  <a:lnTo>
                    <a:pt x="1567" y="502"/>
                  </a:lnTo>
                  <a:lnTo>
                    <a:pt x="1570" y="527"/>
                  </a:lnTo>
                  <a:lnTo>
                    <a:pt x="1575" y="550"/>
                  </a:lnTo>
                  <a:lnTo>
                    <a:pt x="1579" y="573"/>
                  </a:lnTo>
                  <a:lnTo>
                    <a:pt x="1585" y="594"/>
                  </a:lnTo>
                  <a:lnTo>
                    <a:pt x="1586" y="612"/>
                  </a:lnTo>
                  <a:lnTo>
                    <a:pt x="1586" y="628"/>
                  </a:lnTo>
                  <a:lnTo>
                    <a:pt x="1580" y="639"/>
                  </a:lnTo>
                  <a:lnTo>
                    <a:pt x="1570" y="645"/>
                  </a:lnTo>
                  <a:lnTo>
                    <a:pt x="1557" y="650"/>
                  </a:lnTo>
                  <a:lnTo>
                    <a:pt x="1546" y="657"/>
                  </a:lnTo>
                  <a:lnTo>
                    <a:pt x="1536" y="664"/>
                  </a:lnTo>
                  <a:lnTo>
                    <a:pt x="1529" y="673"/>
                  </a:lnTo>
                  <a:lnTo>
                    <a:pt x="1524" y="682"/>
                  </a:lnTo>
                  <a:lnTo>
                    <a:pt x="1524" y="695"/>
                  </a:lnTo>
                  <a:lnTo>
                    <a:pt x="1529" y="707"/>
                  </a:lnTo>
                  <a:lnTo>
                    <a:pt x="1539" y="722"/>
                  </a:lnTo>
                  <a:lnTo>
                    <a:pt x="1549" y="739"/>
                  </a:lnTo>
                  <a:lnTo>
                    <a:pt x="1553" y="757"/>
                  </a:lnTo>
                  <a:lnTo>
                    <a:pt x="1550" y="775"/>
                  </a:lnTo>
                  <a:lnTo>
                    <a:pt x="1545" y="792"/>
                  </a:lnTo>
                  <a:lnTo>
                    <a:pt x="1536" y="808"/>
                  </a:lnTo>
                  <a:lnTo>
                    <a:pt x="1526" y="821"/>
                  </a:lnTo>
                  <a:lnTo>
                    <a:pt x="1516" y="829"/>
                  </a:lnTo>
                  <a:lnTo>
                    <a:pt x="1507" y="833"/>
                  </a:lnTo>
                  <a:lnTo>
                    <a:pt x="1500" y="837"/>
                  </a:lnTo>
                  <a:lnTo>
                    <a:pt x="1494" y="847"/>
                  </a:lnTo>
                  <a:lnTo>
                    <a:pt x="1490" y="859"/>
                  </a:lnTo>
                  <a:lnTo>
                    <a:pt x="1490" y="871"/>
                  </a:lnTo>
                  <a:lnTo>
                    <a:pt x="1494" y="885"/>
                  </a:lnTo>
                  <a:lnTo>
                    <a:pt x="1504" y="895"/>
                  </a:lnTo>
                  <a:lnTo>
                    <a:pt x="1522" y="901"/>
                  </a:lnTo>
                  <a:lnTo>
                    <a:pt x="1547" y="900"/>
                  </a:lnTo>
                  <a:lnTo>
                    <a:pt x="1575" y="895"/>
                  </a:lnTo>
                  <a:lnTo>
                    <a:pt x="1596" y="889"/>
                  </a:lnTo>
                  <a:lnTo>
                    <a:pt x="1616" y="881"/>
                  </a:lnTo>
                  <a:lnTo>
                    <a:pt x="1633" y="874"/>
                  </a:lnTo>
                  <a:lnTo>
                    <a:pt x="1649" y="869"/>
                  </a:lnTo>
                  <a:lnTo>
                    <a:pt x="1665" y="866"/>
                  </a:lnTo>
                  <a:lnTo>
                    <a:pt x="1681" y="866"/>
                  </a:lnTo>
                  <a:lnTo>
                    <a:pt x="1699" y="873"/>
                  </a:lnTo>
                  <a:lnTo>
                    <a:pt x="1718" y="881"/>
                  </a:lnTo>
                  <a:lnTo>
                    <a:pt x="1737" y="890"/>
                  </a:lnTo>
                  <a:lnTo>
                    <a:pt x="1754" y="897"/>
                  </a:lnTo>
                  <a:lnTo>
                    <a:pt x="1770" y="906"/>
                  </a:lnTo>
                  <a:lnTo>
                    <a:pt x="1781" y="913"/>
                  </a:lnTo>
                  <a:lnTo>
                    <a:pt x="1790" y="923"/>
                  </a:lnTo>
                  <a:lnTo>
                    <a:pt x="1794" y="933"/>
                  </a:lnTo>
                  <a:lnTo>
                    <a:pt x="1794" y="944"/>
                  </a:lnTo>
                  <a:lnTo>
                    <a:pt x="1794" y="958"/>
                  </a:lnTo>
                  <a:lnTo>
                    <a:pt x="1797" y="975"/>
                  </a:lnTo>
                  <a:lnTo>
                    <a:pt x="1803" y="995"/>
                  </a:lnTo>
                  <a:lnTo>
                    <a:pt x="1810" y="1017"/>
                  </a:lnTo>
                  <a:lnTo>
                    <a:pt x="1816" y="1039"/>
                  </a:lnTo>
                  <a:lnTo>
                    <a:pt x="1820" y="1060"/>
                  </a:lnTo>
                  <a:lnTo>
                    <a:pt x="1821" y="1079"/>
                  </a:lnTo>
                  <a:lnTo>
                    <a:pt x="1820" y="1095"/>
                  </a:lnTo>
                  <a:lnTo>
                    <a:pt x="1814" y="1110"/>
                  </a:lnTo>
                  <a:lnTo>
                    <a:pt x="1805" y="1128"/>
                  </a:lnTo>
                  <a:lnTo>
                    <a:pt x="1795" y="1148"/>
                  </a:lnTo>
                  <a:lnTo>
                    <a:pt x="1787" y="1168"/>
                  </a:lnTo>
                  <a:lnTo>
                    <a:pt x="1778" y="1187"/>
                  </a:lnTo>
                  <a:lnTo>
                    <a:pt x="1774" y="1207"/>
                  </a:lnTo>
                  <a:lnTo>
                    <a:pt x="1773" y="1226"/>
                  </a:lnTo>
                  <a:lnTo>
                    <a:pt x="1777" y="1241"/>
                  </a:lnTo>
                  <a:lnTo>
                    <a:pt x="1780" y="1253"/>
                  </a:lnTo>
                  <a:lnTo>
                    <a:pt x="1778" y="1269"/>
                  </a:lnTo>
                  <a:lnTo>
                    <a:pt x="1775" y="1285"/>
                  </a:lnTo>
                  <a:lnTo>
                    <a:pt x="1773" y="1304"/>
                  </a:lnTo>
                  <a:lnTo>
                    <a:pt x="1770" y="1321"/>
                  </a:lnTo>
                  <a:lnTo>
                    <a:pt x="1768" y="1338"/>
                  </a:lnTo>
                  <a:lnTo>
                    <a:pt x="1771" y="1354"/>
                  </a:lnTo>
                  <a:lnTo>
                    <a:pt x="1780" y="1368"/>
                  </a:lnTo>
                  <a:lnTo>
                    <a:pt x="1774" y="1375"/>
                  </a:lnTo>
                  <a:lnTo>
                    <a:pt x="1768" y="1383"/>
                  </a:lnTo>
                  <a:lnTo>
                    <a:pt x="1762" y="1389"/>
                  </a:lnTo>
                  <a:lnTo>
                    <a:pt x="1757" y="1396"/>
                  </a:lnTo>
                  <a:lnTo>
                    <a:pt x="1750" y="1404"/>
                  </a:lnTo>
                  <a:lnTo>
                    <a:pt x="1742" y="1411"/>
                  </a:lnTo>
                  <a:lnTo>
                    <a:pt x="1734" y="1417"/>
                  </a:lnTo>
                  <a:lnTo>
                    <a:pt x="1725" y="1423"/>
                  </a:lnTo>
                  <a:lnTo>
                    <a:pt x="1709" y="1432"/>
                  </a:lnTo>
                  <a:lnTo>
                    <a:pt x="1699" y="1439"/>
                  </a:lnTo>
                  <a:lnTo>
                    <a:pt x="1694" y="1447"/>
                  </a:lnTo>
                  <a:lnTo>
                    <a:pt x="1692" y="1454"/>
                  </a:lnTo>
                  <a:lnTo>
                    <a:pt x="1691" y="1464"/>
                  </a:lnTo>
                  <a:lnTo>
                    <a:pt x="1694" y="1475"/>
                  </a:lnTo>
                  <a:lnTo>
                    <a:pt x="1695" y="1490"/>
                  </a:lnTo>
                  <a:lnTo>
                    <a:pt x="1697" y="1510"/>
                  </a:lnTo>
                  <a:lnTo>
                    <a:pt x="1698" y="1528"/>
                  </a:lnTo>
                  <a:lnTo>
                    <a:pt x="1699" y="1542"/>
                  </a:lnTo>
                  <a:lnTo>
                    <a:pt x="1698" y="1550"/>
                  </a:lnTo>
                  <a:lnTo>
                    <a:pt x="1694" y="1557"/>
                  </a:lnTo>
                  <a:lnTo>
                    <a:pt x="1685" y="1562"/>
                  </a:lnTo>
                  <a:lnTo>
                    <a:pt x="1671" y="1564"/>
                  </a:lnTo>
                  <a:lnTo>
                    <a:pt x="1651" y="1569"/>
                  </a:lnTo>
                  <a:lnTo>
                    <a:pt x="1622" y="1574"/>
                  </a:lnTo>
                  <a:lnTo>
                    <a:pt x="1595" y="1580"/>
                  </a:lnTo>
                  <a:lnTo>
                    <a:pt x="1579" y="1588"/>
                  </a:lnTo>
                  <a:lnTo>
                    <a:pt x="1569" y="1595"/>
                  </a:lnTo>
                  <a:lnTo>
                    <a:pt x="1566" y="1604"/>
                  </a:lnTo>
                  <a:lnTo>
                    <a:pt x="1565" y="1615"/>
                  </a:lnTo>
                  <a:lnTo>
                    <a:pt x="1565" y="1626"/>
                  </a:lnTo>
                  <a:lnTo>
                    <a:pt x="1563" y="1641"/>
                  </a:lnTo>
                  <a:lnTo>
                    <a:pt x="1559" y="1658"/>
                  </a:lnTo>
                  <a:lnTo>
                    <a:pt x="1552" y="1675"/>
                  </a:lnTo>
                  <a:lnTo>
                    <a:pt x="1545" y="1686"/>
                  </a:lnTo>
                  <a:lnTo>
                    <a:pt x="1535" y="1694"/>
                  </a:lnTo>
                  <a:lnTo>
                    <a:pt x="1523" y="1697"/>
                  </a:lnTo>
                  <a:lnTo>
                    <a:pt x="1509" y="1697"/>
                  </a:lnTo>
                  <a:lnTo>
                    <a:pt x="1492" y="1696"/>
                  </a:lnTo>
                  <a:lnTo>
                    <a:pt x="1470" y="1694"/>
                  </a:lnTo>
                  <a:lnTo>
                    <a:pt x="1444" y="1690"/>
                  </a:lnTo>
                  <a:lnTo>
                    <a:pt x="1420" y="1690"/>
                  </a:lnTo>
                  <a:lnTo>
                    <a:pt x="1400" y="1695"/>
                  </a:lnTo>
                  <a:lnTo>
                    <a:pt x="1383" y="1704"/>
                  </a:lnTo>
                  <a:lnTo>
                    <a:pt x="1370" y="1716"/>
                  </a:lnTo>
                  <a:lnTo>
                    <a:pt x="1358" y="1730"/>
                  </a:lnTo>
                  <a:lnTo>
                    <a:pt x="1348" y="1744"/>
                  </a:lnTo>
                  <a:lnTo>
                    <a:pt x="1337" y="1757"/>
                  </a:lnTo>
                  <a:lnTo>
                    <a:pt x="1324" y="1767"/>
                  </a:lnTo>
                  <a:lnTo>
                    <a:pt x="1311" y="1778"/>
                  </a:lnTo>
                  <a:lnTo>
                    <a:pt x="1301" y="1790"/>
                  </a:lnTo>
                  <a:lnTo>
                    <a:pt x="1292" y="1804"/>
                  </a:lnTo>
                  <a:lnTo>
                    <a:pt x="1286" y="1818"/>
                  </a:lnTo>
                  <a:lnTo>
                    <a:pt x="1282" y="1833"/>
                  </a:lnTo>
                  <a:lnTo>
                    <a:pt x="1278" y="1848"/>
                  </a:lnTo>
                  <a:lnTo>
                    <a:pt x="1274" y="1862"/>
                  </a:lnTo>
                  <a:lnTo>
                    <a:pt x="1269" y="1873"/>
                  </a:lnTo>
                  <a:lnTo>
                    <a:pt x="1268" y="1874"/>
                  </a:lnTo>
                  <a:lnTo>
                    <a:pt x="1268" y="1875"/>
                  </a:lnTo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3" name="Freeform 219"/>
            <p:cNvSpPr>
              <a:spLocks/>
            </p:cNvSpPr>
            <p:nvPr/>
          </p:nvSpPr>
          <p:spPr bwMode="auto">
            <a:xfrm>
              <a:off x="-2572521" y="2883071"/>
              <a:ext cx="985913" cy="1052549"/>
            </a:xfrm>
            <a:custGeom>
              <a:avLst/>
              <a:gdLst>
                <a:gd name="T0" fmla="*/ 0 w 1726"/>
                <a:gd name="T1" fmla="*/ 0 h 1688"/>
                <a:gd name="T2" fmla="*/ 0 w 1726"/>
                <a:gd name="T3" fmla="*/ 0 h 1688"/>
                <a:gd name="T4" fmla="*/ 0 w 1726"/>
                <a:gd name="T5" fmla="*/ 0 h 1688"/>
                <a:gd name="T6" fmla="*/ 0 w 1726"/>
                <a:gd name="T7" fmla="*/ 0 h 1688"/>
                <a:gd name="T8" fmla="*/ 0 w 1726"/>
                <a:gd name="T9" fmla="*/ 0 h 1688"/>
                <a:gd name="T10" fmla="*/ 0 w 1726"/>
                <a:gd name="T11" fmla="*/ 0 h 1688"/>
                <a:gd name="T12" fmla="*/ 0 w 1726"/>
                <a:gd name="T13" fmla="*/ 0 h 1688"/>
                <a:gd name="T14" fmla="*/ 0 w 1726"/>
                <a:gd name="T15" fmla="*/ 0 h 1688"/>
                <a:gd name="T16" fmla="*/ 0 w 1726"/>
                <a:gd name="T17" fmla="*/ 0 h 1688"/>
                <a:gd name="T18" fmla="*/ 0 w 1726"/>
                <a:gd name="T19" fmla="*/ 0 h 1688"/>
                <a:gd name="T20" fmla="*/ 0 w 1726"/>
                <a:gd name="T21" fmla="*/ 0 h 1688"/>
                <a:gd name="T22" fmla="*/ 0 w 1726"/>
                <a:gd name="T23" fmla="*/ 0 h 1688"/>
                <a:gd name="T24" fmla="*/ 0 w 1726"/>
                <a:gd name="T25" fmla="*/ 0 h 1688"/>
                <a:gd name="T26" fmla="*/ 0 w 1726"/>
                <a:gd name="T27" fmla="*/ 0 h 1688"/>
                <a:gd name="T28" fmla="*/ 0 w 1726"/>
                <a:gd name="T29" fmla="*/ 0 h 1688"/>
                <a:gd name="T30" fmla="*/ 0 w 1726"/>
                <a:gd name="T31" fmla="*/ 0 h 1688"/>
                <a:gd name="T32" fmla="*/ 0 w 1726"/>
                <a:gd name="T33" fmla="*/ 0 h 1688"/>
                <a:gd name="T34" fmla="*/ 0 w 1726"/>
                <a:gd name="T35" fmla="*/ 0 h 1688"/>
                <a:gd name="T36" fmla="*/ 0 w 1726"/>
                <a:gd name="T37" fmla="*/ 0 h 1688"/>
                <a:gd name="T38" fmla="*/ 0 w 1726"/>
                <a:gd name="T39" fmla="*/ 0 h 1688"/>
                <a:gd name="T40" fmla="*/ 0 w 1726"/>
                <a:gd name="T41" fmla="*/ 0 h 1688"/>
                <a:gd name="T42" fmla="*/ 0 w 1726"/>
                <a:gd name="T43" fmla="*/ 0 h 1688"/>
                <a:gd name="T44" fmla="*/ 0 w 1726"/>
                <a:gd name="T45" fmla="*/ 0 h 1688"/>
                <a:gd name="T46" fmla="*/ 0 w 1726"/>
                <a:gd name="T47" fmla="*/ 0 h 1688"/>
                <a:gd name="T48" fmla="*/ 0 w 1726"/>
                <a:gd name="T49" fmla="*/ 0 h 1688"/>
                <a:gd name="T50" fmla="*/ 0 w 1726"/>
                <a:gd name="T51" fmla="*/ 0 h 1688"/>
                <a:gd name="T52" fmla="*/ 0 w 1726"/>
                <a:gd name="T53" fmla="*/ 0 h 1688"/>
                <a:gd name="T54" fmla="*/ 0 w 1726"/>
                <a:gd name="T55" fmla="*/ 0 h 1688"/>
                <a:gd name="T56" fmla="*/ 0 w 1726"/>
                <a:gd name="T57" fmla="*/ 0 h 1688"/>
                <a:gd name="T58" fmla="*/ 0 w 1726"/>
                <a:gd name="T59" fmla="*/ 0 h 1688"/>
                <a:gd name="T60" fmla="*/ 0 w 1726"/>
                <a:gd name="T61" fmla="*/ 0 h 1688"/>
                <a:gd name="T62" fmla="*/ 0 w 1726"/>
                <a:gd name="T63" fmla="*/ 0 h 1688"/>
                <a:gd name="T64" fmla="*/ 0 w 1726"/>
                <a:gd name="T65" fmla="*/ 0 h 1688"/>
                <a:gd name="T66" fmla="*/ 0 w 1726"/>
                <a:gd name="T67" fmla="*/ 0 h 1688"/>
                <a:gd name="T68" fmla="*/ 0 w 1726"/>
                <a:gd name="T69" fmla="*/ 0 h 1688"/>
                <a:gd name="T70" fmla="*/ 0 w 1726"/>
                <a:gd name="T71" fmla="*/ 0 h 1688"/>
                <a:gd name="T72" fmla="*/ 0 w 1726"/>
                <a:gd name="T73" fmla="*/ 0 h 1688"/>
                <a:gd name="T74" fmla="*/ 0 w 1726"/>
                <a:gd name="T75" fmla="*/ 0 h 1688"/>
                <a:gd name="T76" fmla="*/ 0 w 1726"/>
                <a:gd name="T77" fmla="*/ 0 h 1688"/>
                <a:gd name="T78" fmla="*/ 0 w 1726"/>
                <a:gd name="T79" fmla="*/ 0 h 1688"/>
                <a:gd name="T80" fmla="*/ 0 w 1726"/>
                <a:gd name="T81" fmla="*/ 0 h 1688"/>
                <a:gd name="T82" fmla="*/ 0 w 1726"/>
                <a:gd name="T83" fmla="*/ 0 h 1688"/>
                <a:gd name="T84" fmla="*/ 0 w 1726"/>
                <a:gd name="T85" fmla="*/ 0 h 1688"/>
                <a:gd name="T86" fmla="*/ 0 w 1726"/>
                <a:gd name="T87" fmla="*/ 0 h 1688"/>
                <a:gd name="T88" fmla="*/ 0 w 1726"/>
                <a:gd name="T89" fmla="*/ 0 h 1688"/>
                <a:gd name="T90" fmla="*/ 0 w 1726"/>
                <a:gd name="T91" fmla="*/ 0 h 1688"/>
                <a:gd name="T92" fmla="*/ 0 w 1726"/>
                <a:gd name="T93" fmla="*/ 0 h 1688"/>
                <a:gd name="T94" fmla="*/ 0 w 1726"/>
                <a:gd name="T95" fmla="*/ 0 h 1688"/>
                <a:gd name="T96" fmla="*/ 0 w 1726"/>
                <a:gd name="T97" fmla="*/ 0 h 1688"/>
                <a:gd name="T98" fmla="*/ 0 w 1726"/>
                <a:gd name="T99" fmla="*/ 0 h 1688"/>
                <a:gd name="T100" fmla="*/ 0 w 1726"/>
                <a:gd name="T101" fmla="*/ 0 h 1688"/>
                <a:gd name="T102" fmla="*/ 0 w 1726"/>
                <a:gd name="T103" fmla="*/ 0 h 1688"/>
                <a:gd name="T104" fmla="*/ 0 w 1726"/>
                <a:gd name="T105" fmla="*/ 0 h 1688"/>
                <a:gd name="T106" fmla="*/ 0 w 1726"/>
                <a:gd name="T107" fmla="*/ 0 h 1688"/>
                <a:gd name="T108" fmla="*/ 0 w 1726"/>
                <a:gd name="T109" fmla="*/ 0 h 1688"/>
                <a:gd name="T110" fmla="*/ 0 w 1726"/>
                <a:gd name="T111" fmla="*/ 0 h 1688"/>
                <a:gd name="T112" fmla="*/ 0 w 1726"/>
                <a:gd name="T113" fmla="*/ 0 h 1688"/>
                <a:gd name="T114" fmla="*/ 0 w 1726"/>
                <a:gd name="T115" fmla="*/ 0 h 16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6"/>
                <a:gd name="T175" fmla="*/ 0 h 1688"/>
                <a:gd name="T176" fmla="*/ 1726 w 1726"/>
                <a:gd name="T177" fmla="*/ 1688 h 16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6" h="1688">
                  <a:moveTo>
                    <a:pt x="1726" y="262"/>
                  </a:moveTo>
                  <a:lnTo>
                    <a:pt x="1717" y="274"/>
                  </a:lnTo>
                  <a:lnTo>
                    <a:pt x="1707" y="287"/>
                  </a:lnTo>
                  <a:lnTo>
                    <a:pt x="1699" y="300"/>
                  </a:lnTo>
                  <a:lnTo>
                    <a:pt x="1689" y="311"/>
                  </a:lnTo>
                  <a:lnTo>
                    <a:pt x="1679" y="320"/>
                  </a:lnTo>
                  <a:lnTo>
                    <a:pt x="1670" y="328"/>
                  </a:lnTo>
                  <a:lnTo>
                    <a:pt x="1661" y="333"/>
                  </a:lnTo>
                  <a:lnTo>
                    <a:pt x="1653" y="334"/>
                  </a:lnTo>
                  <a:lnTo>
                    <a:pt x="1638" y="336"/>
                  </a:lnTo>
                  <a:lnTo>
                    <a:pt x="1620" y="338"/>
                  </a:lnTo>
                  <a:lnTo>
                    <a:pt x="1601" y="343"/>
                  </a:lnTo>
                  <a:lnTo>
                    <a:pt x="1583" y="349"/>
                  </a:lnTo>
                  <a:lnTo>
                    <a:pt x="1567" y="357"/>
                  </a:lnTo>
                  <a:lnTo>
                    <a:pt x="1554" y="364"/>
                  </a:lnTo>
                  <a:lnTo>
                    <a:pt x="1547" y="371"/>
                  </a:lnTo>
                  <a:lnTo>
                    <a:pt x="1547" y="379"/>
                  </a:lnTo>
                  <a:lnTo>
                    <a:pt x="1550" y="387"/>
                  </a:lnTo>
                  <a:lnTo>
                    <a:pt x="1551" y="400"/>
                  </a:lnTo>
                  <a:lnTo>
                    <a:pt x="1550" y="413"/>
                  </a:lnTo>
                  <a:lnTo>
                    <a:pt x="1548" y="428"/>
                  </a:lnTo>
                  <a:lnTo>
                    <a:pt x="1547" y="442"/>
                  </a:lnTo>
                  <a:lnTo>
                    <a:pt x="1545" y="455"/>
                  </a:lnTo>
                  <a:lnTo>
                    <a:pt x="1547" y="466"/>
                  </a:lnTo>
                  <a:lnTo>
                    <a:pt x="1550" y="475"/>
                  </a:lnTo>
                  <a:lnTo>
                    <a:pt x="1552" y="484"/>
                  </a:lnTo>
                  <a:lnTo>
                    <a:pt x="1552" y="496"/>
                  </a:lnTo>
                  <a:lnTo>
                    <a:pt x="1551" y="510"/>
                  </a:lnTo>
                  <a:lnTo>
                    <a:pt x="1547" y="525"/>
                  </a:lnTo>
                  <a:lnTo>
                    <a:pt x="1541" y="539"/>
                  </a:lnTo>
                  <a:lnTo>
                    <a:pt x="1532" y="553"/>
                  </a:lnTo>
                  <a:lnTo>
                    <a:pt x="1524" y="563"/>
                  </a:lnTo>
                  <a:lnTo>
                    <a:pt x="1512" y="569"/>
                  </a:lnTo>
                  <a:lnTo>
                    <a:pt x="1501" y="574"/>
                  </a:lnTo>
                  <a:lnTo>
                    <a:pt x="1489" y="579"/>
                  </a:lnTo>
                  <a:lnTo>
                    <a:pt x="1478" y="586"/>
                  </a:lnTo>
                  <a:lnTo>
                    <a:pt x="1468" y="594"/>
                  </a:lnTo>
                  <a:lnTo>
                    <a:pt x="1458" y="602"/>
                  </a:lnTo>
                  <a:lnTo>
                    <a:pt x="1448" y="612"/>
                  </a:lnTo>
                  <a:lnTo>
                    <a:pt x="1438" y="621"/>
                  </a:lnTo>
                  <a:lnTo>
                    <a:pt x="1429" y="631"/>
                  </a:lnTo>
                  <a:lnTo>
                    <a:pt x="1419" y="638"/>
                  </a:lnTo>
                  <a:lnTo>
                    <a:pt x="1406" y="641"/>
                  </a:lnTo>
                  <a:lnTo>
                    <a:pt x="1393" y="642"/>
                  </a:lnTo>
                  <a:lnTo>
                    <a:pt x="1380" y="639"/>
                  </a:lnTo>
                  <a:lnTo>
                    <a:pt x="1366" y="637"/>
                  </a:lnTo>
                  <a:lnTo>
                    <a:pt x="1352" y="633"/>
                  </a:lnTo>
                  <a:lnTo>
                    <a:pt x="1339" y="629"/>
                  </a:lnTo>
                  <a:lnTo>
                    <a:pt x="1326" y="628"/>
                  </a:lnTo>
                  <a:lnTo>
                    <a:pt x="1310" y="626"/>
                  </a:lnTo>
                  <a:lnTo>
                    <a:pt x="1290" y="621"/>
                  </a:lnTo>
                  <a:lnTo>
                    <a:pt x="1266" y="615"/>
                  </a:lnTo>
                  <a:lnTo>
                    <a:pt x="1241" y="608"/>
                  </a:lnTo>
                  <a:lnTo>
                    <a:pt x="1217" y="604"/>
                  </a:lnTo>
                  <a:lnTo>
                    <a:pt x="1198" y="599"/>
                  </a:lnTo>
                  <a:lnTo>
                    <a:pt x="1184" y="595"/>
                  </a:lnTo>
                  <a:lnTo>
                    <a:pt x="1180" y="594"/>
                  </a:lnTo>
                  <a:lnTo>
                    <a:pt x="1177" y="592"/>
                  </a:lnTo>
                  <a:lnTo>
                    <a:pt x="1170" y="587"/>
                  </a:lnTo>
                  <a:lnTo>
                    <a:pt x="1158" y="581"/>
                  </a:lnTo>
                  <a:lnTo>
                    <a:pt x="1144" y="576"/>
                  </a:lnTo>
                  <a:lnTo>
                    <a:pt x="1130" y="573"/>
                  </a:lnTo>
                  <a:lnTo>
                    <a:pt x="1115" y="571"/>
                  </a:lnTo>
                  <a:lnTo>
                    <a:pt x="1104" y="576"/>
                  </a:lnTo>
                  <a:lnTo>
                    <a:pt x="1094" y="586"/>
                  </a:lnTo>
                  <a:lnTo>
                    <a:pt x="1084" y="599"/>
                  </a:lnTo>
                  <a:lnTo>
                    <a:pt x="1072" y="608"/>
                  </a:lnTo>
                  <a:lnTo>
                    <a:pt x="1058" y="616"/>
                  </a:lnTo>
                  <a:lnTo>
                    <a:pt x="1042" y="620"/>
                  </a:lnTo>
                  <a:lnTo>
                    <a:pt x="1026" y="622"/>
                  </a:lnTo>
                  <a:lnTo>
                    <a:pt x="1012" y="621"/>
                  </a:lnTo>
                  <a:lnTo>
                    <a:pt x="1000" y="617"/>
                  </a:lnTo>
                  <a:lnTo>
                    <a:pt x="990" y="611"/>
                  </a:lnTo>
                  <a:lnTo>
                    <a:pt x="983" y="606"/>
                  </a:lnTo>
                  <a:lnTo>
                    <a:pt x="976" y="608"/>
                  </a:lnTo>
                  <a:lnTo>
                    <a:pt x="968" y="616"/>
                  </a:lnTo>
                  <a:lnTo>
                    <a:pt x="962" y="627"/>
                  </a:lnTo>
                  <a:lnTo>
                    <a:pt x="956" y="639"/>
                  </a:lnTo>
                  <a:lnTo>
                    <a:pt x="953" y="653"/>
                  </a:lnTo>
                  <a:lnTo>
                    <a:pt x="953" y="664"/>
                  </a:lnTo>
                  <a:lnTo>
                    <a:pt x="956" y="673"/>
                  </a:lnTo>
                  <a:lnTo>
                    <a:pt x="962" y="680"/>
                  </a:lnTo>
                  <a:lnTo>
                    <a:pt x="965" y="689"/>
                  </a:lnTo>
                  <a:lnTo>
                    <a:pt x="966" y="700"/>
                  </a:lnTo>
                  <a:lnTo>
                    <a:pt x="965" y="710"/>
                  </a:lnTo>
                  <a:lnTo>
                    <a:pt x="960" y="721"/>
                  </a:lnTo>
                  <a:lnTo>
                    <a:pt x="953" y="729"/>
                  </a:lnTo>
                  <a:lnTo>
                    <a:pt x="945" y="734"/>
                  </a:lnTo>
                  <a:lnTo>
                    <a:pt x="933" y="737"/>
                  </a:lnTo>
                  <a:lnTo>
                    <a:pt x="919" y="737"/>
                  </a:lnTo>
                  <a:lnTo>
                    <a:pt x="902" y="739"/>
                  </a:lnTo>
                  <a:lnTo>
                    <a:pt x="884" y="742"/>
                  </a:lnTo>
                  <a:lnTo>
                    <a:pt x="869" y="746"/>
                  </a:lnTo>
                  <a:lnTo>
                    <a:pt x="853" y="752"/>
                  </a:lnTo>
                  <a:lnTo>
                    <a:pt x="838" y="758"/>
                  </a:lnTo>
                  <a:lnTo>
                    <a:pt x="827" y="765"/>
                  </a:lnTo>
                  <a:lnTo>
                    <a:pt x="818" y="774"/>
                  </a:lnTo>
                  <a:lnTo>
                    <a:pt x="810" y="784"/>
                  </a:lnTo>
                  <a:lnTo>
                    <a:pt x="797" y="796"/>
                  </a:lnTo>
                  <a:lnTo>
                    <a:pt x="780" y="811"/>
                  </a:lnTo>
                  <a:lnTo>
                    <a:pt x="762" y="827"/>
                  </a:lnTo>
                  <a:lnTo>
                    <a:pt x="747" y="844"/>
                  </a:lnTo>
                  <a:lnTo>
                    <a:pt x="734" y="862"/>
                  </a:lnTo>
                  <a:lnTo>
                    <a:pt x="727" y="878"/>
                  </a:lnTo>
                  <a:lnTo>
                    <a:pt x="727" y="892"/>
                  </a:lnTo>
                  <a:lnTo>
                    <a:pt x="734" y="907"/>
                  </a:lnTo>
                  <a:lnTo>
                    <a:pt x="741" y="922"/>
                  </a:lnTo>
                  <a:lnTo>
                    <a:pt x="750" y="938"/>
                  </a:lnTo>
                  <a:lnTo>
                    <a:pt x="758" y="953"/>
                  </a:lnTo>
                  <a:lnTo>
                    <a:pt x="762" y="965"/>
                  </a:lnTo>
                  <a:lnTo>
                    <a:pt x="765" y="976"/>
                  </a:lnTo>
                  <a:lnTo>
                    <a:pt x="762" y="985"/>
                  </a:lnTo>
                  <a:lnTo>
                    <a:pt x="752" y="989"/>
                  </a:lnTo>
                  <a:lnTo>
                    <a:pt x="741" y="993"/>
                  </a:lnTo>
                  <a:lnTo>
                    <a:pt x="734" y="1000"/>
                  </a:lnTo>
                  <a:lnTo>
                    <a:pt x="732" y="1010"/>
                  </a:lnTo>
                  <a:lnTo>
                    <a:pt x="734" y="1022"/>
                  </a:lnTo>
                  <a:lnTo>
                    <a:pt x="738" y="1033"/>
                  </a:lnTo>
                  <a:lnTo>
                    <a:pt x="747" y="1043"/>
                  </a:lnTo>
                  <a:lnTo>
                    <a:pt x="758" y="1051"/>
                  </a:lnTo>
                  <a:lnTo>
                    <a:pt x="773" y="1053"/>
                  </a:lnTo>
                  <a:lnTo>
                    <a:pt x="787" y="1057"/>
                  </a:lnTo>
                  <a:lnTo>
                    <a:pt x="798" y="1067"/>
                  </a:lnTo>
                  <a:lnTo>
                    <a:pt x="810" y="1080"/>
                  </a:lnTo>
                  <a:lnTo>
                    <a:pt x="817" y="1096"/>
                  </a:lnTo>
                  <a:lnTo>
                    <a:pt x="821" y="1112"/>
                  </a:lnTo>
                  <a:lnTo>
                    <a:pt x="821" y="1127"/>
                  </a:lnTo>
                  <a:lnTo>
                    <a:pt x="816" y="1137"/>
                  </a:lnTo>
                  <a:lnTo>
                    <a:pt x="804" y="1142"/>
                  </a:lnTo>
                  <a:lnTo>
                    <a:pt x="788" y="1147"/>
                  </a:lnTo>
                  <a:lnTo>
                    <a:pt x="771" y="1157"/>
                  </a:lnTo>
                  <a:lnTo>
                    <a:pt x="755" y="1170"/>
                  </a:lnTo>
                  <a:lnTo>
                    <a:pt x="742" y="1186"/>
                  </a:lnTo>
                  <a:lnTo>
                    <a:pt x="735" y="1201"/>
                  </a:lnTo>
                  <a:lnTo>
                    <a:pt x="735" y="1215"/>
                  </a:lnTo>
                  <a:lnTo>
                    <a:pt x="745" y="1225"/>
                  </a:lnTo>
                  <a:lnTo>
                    <a:pt x="767" y="1228"/>
                  </a:lnTo>
                  <a:lnTo>
                    <a:pt x="791" y="1232"/>
                  </a:lnTo>
                  <a:lnTo>
                    <a:pt x="811" y="1241"/>
                  </a:lnTo>
                  <a:lnTo>
                    <a:pt x="824" y="1253"/>
                  </a:lnTo>
                  <a:lnTo>
                    <a:pt x="834" y="1268"/>
                  </a:lnTo>
                  <a:lnTo>
                    <a:pt x="837" y="1284"/>
                  </a:lnTo>
                  <a:lnTo>
                    <a:pt x="838" y="1299"/>
                  </a:lnTo>
                  <a:lnTo>
                    <a:pt x="834" y="1312"/>
                  </a:lnTo>
                  <a:lnTo>
                    <a:pt x="827" y="1322"/>
                  </a:lnTo>
                  <a:lnTo>
                    <a:pt x="821" y="1328"/>
                  </a:lnTo>
                  <a:lnTo>
                    <a:pt x="820" y="1332"/>
                  </a:lnTo>
                  <a:lnTo>
                    <a:pt x="823" y="1336"/>
                  </a:lnTo>
                  <a:lnTo>
                    <a:pt x="830" y="1337"/>
                  </a:lnTo>
                  <a:lnTo>
                    <a:pt x="840" y="1339"/>
                  </a:lnTo>
                  <a:lnTo>
                    <a:pt x="853" y="1342"/>
                  </a:lnTo>
                  <a:lnTo>
                    <a:pt x="867" y="1344"/>
                  </a:lnTo>
                  <a:lnTo>
                    <a:pt x="884" y="1349"/>
                  </a:lnTo>
                  <a:lnTo>
                    <a:pt x="903" y="1354"/>
                  </a:lnTo>
                  <a:lnTo>
                    <a:pt x="922" y="1359"/>
                  </a:lnTo>
                  <a:lnTo>
                    <a:pt x="939" y="1364"/>
                  </a:lnTo>
                  <a:lnTo>
                    <a:pt x="955" y="1370"/>
                  </a:lnTo>
                  <a:lnTo>
                    <a:pt x="968" y="1378"/>
                  </a:lnTo>
                  <a:lnTo>
                    <a:pt x="978" y="1385"/>
                  </a:lnTo>
                  <a:lnTo>
                    <a:pt x="983" y="1395"/>
                  </a:lnTo>
                  <a:lnTo>
                    <a:pt x="985" y="1406"/>
                  </a:lnTo>
                  <a:lnTo>
                    <a:pt x="983" y="1419"/>
                  </a:lnTo>
                  <a:lnTo>
                    <a:pt x="982" y="1431"/>
                  </a:lnTo>
                  <a:lnTo>
                    <a:pt x="980" y="1442"/>
                  </a:lnTo>
                  <a:lnTo>
                    <a:pt x="979" y="1452"/>
                  </a:lnTo>
                  <a:lnTo>
                    <a:pt x="975" y="1462"/>
                  </a:lnTo>
                  <a:lnTo>
                    <a:pt x="968" y="1470"/>
                  </a:lnTo>
                  <a:lnTo>
                    <a:pt x="956" y="1478"/>
                  </a:lnTo>
                  <a:lnTo>
                    <a:pt x="942" y="1485"/>
                  </a:lnTo>
                  <a:lnTo>
                    <a:pt x="923" y="1491"/>
                  </a:lnTo>
                  <a:lnTo>
                    <a:pt x="904" y="1499"/>
                  </a:lnTo>
                  <a:lnTo>
                    <a:pt x="886" y="1506"/>
                  </a:lnTo>
                  <a:lnTo>
                    <a:pt x="870" y="1515"/>
                  </a:lnTo>
                  <a:lnTo>
                    <a:pt x="859" y="1525"/>
                  </a:lnTo>
                  <a:lnTo>
                    <a:pt x="850" y="1536"/>
                  </a:lnTo>
                  <a:lnTo>
                    <a:pt x="849" y="1548"/>
                  </a:lnTo>
                  <a:lnTo>
                    <a:pt x="853" y="1562"/>
                  </a:lnTo>
                  <a:lnTo>
                    <a:pt x="860" y="1580"/>
                  </a:lnTo>
                  <a:lnTo>
                    <a:pt x="863" y="1601"/>
                  </a:lnTo>
                  <a:lnTo>
                    <a:pt x="859" y="1623"/>
                  </a:lnTo>
                  <a:lnTo>
                    <a:pt x="849" y="1646"/>
                  </a:lnTo>
                  <a:lnTo>
                    <a:pt x="831" y="1665"/>
                  </a:lnTo>
                  <a:lnTo>
                    <a:pt x="804" y="1680"/>
                  </a:lnTo>
                  <a:lnTo>
                    <a:pt x="770" y="1688"/>
                  </a:lnTo>
                  <a:lnTo>
                    <a:pt x="724" y="1688"/>
                  </a:lnTo>
                  <a:lnTo>
                    <a:pt x="699" y="1685"/>
                  </a:lnTo>
                  <a:lnTo>
                    <a:pt x="674" y="1683"/>
                  </a:lnTo>
                  <a:lnTo>
                    <a:pt x="651" y="1680"/>
                  </a:lnTo>
                  <a:lnTo>
                    <a:pt x="626" y="1677"/>
                  </a:lnTo>
                  <a:lnTo>
                    <a:pt x="605" y="1674"/>
                  </a:lnTo>
                  <a:lnTo>
                    <a:pt x="583" y="1670"/>
                  </a:lnTo>
                  <a:lnTo>
                    <a:pt x="563" y="1665"/>
                  </a:lnTo>
                  <a:lnTo>
                    <a:pt x="545" y="1662"/>
                  </a:lnTo>
                  <a:lnTo>
                    <a:pt x="527" y="1657"/>
                  </a:lnTo>
                  <a:lnTo>
                    <a:pt x="512" y="1652"/>
                  </a:lnTo>
                  <a:lnTo>
                    <a:pt x="497" y="1647"/>
                  </a:lnTo>
                  <a:lnTo>
                    <a:pt x="484" y="1641"/>
                  </a:lnTo>
                  <a:lnTo>
                    <a:pt x="474" y="1635"/>
                  </a:lnTo>
                  <a:lnTo>
                    <a:pt x="466" y="1628"/>
                  </a:lnTo>
                  <a:lnTo>
                    <a:pt x="460" y="1621"/>
                  </a:lnTo>
                  <a:lnTo>
                    <a:pt x="457" y="1614"/>
                  </a:lnTo>
                  <a:lnTo>
                    <a:pt x="453" y="1596"/>
                  </a:lnTo>
                  <a:lnTo>
                    <a:pt x="450" y="1575"/>
                  </a:lnTo>
                  <a:lnTo>
                    <a:pt x="446" y="1552"/>
                  </a:lnTo>
                  <a:lnTo>
                    <a:pt x="441" y="1528"/>
                  </a:lnTo>
                  <a:lnTo>
                    <a:pt x="434" y="1505"/>
                  </a:lnTo>
                  <a:lnTo>
                    <a:pt x="426" y="1483"/>
                  </a:lnTo>
                  <a:lnTo>
                    <a:pt x="413" y="1464"/>
                  </a:lnTo>
                  <a:lnTo>
                    <a:pt x="397" y="1451"/>
                  </a:lnTo>
                  <a:lnTo>
                    <a:pt x="377" y="1439"/>
                  </a:lnTo>
                  <a:lnTo>
                    <a:pt x="354" y="1427"/>
                  </a:lnTo>
                  <a:lnTo>
                    <a:pt x="328" y="1414"/>
                  </a:lnTo>
                  <a:lnTo>
                    <a:pt x="304" y="1401"/>
                  </a:lnTo>
                  <a:lnTo>
                    <a:pt x="281" y="1389"/>
                  </a:lnTo>
                  <a:lnTo>
                    <a:pt x="265" y="1375"/>
                  </a:lnTo>
                  <a:lnTo>
                    <a:pt x="255" y="1363"/>
                  </a:lnTo>
                  <a:lnTo>
                    <a:pt x="256" y="1352"/>
                  </a:lnTo>
                  <a:lnTo>
                    <a:pt x="259" y="1341"/>
                  </a:lnTo>
                  <a:lnTo>
                    <a:pt x="259" y="1327"/>
                  </a:lnTo>
                  <a:lnTo>
                    <a:pt x="258" y="1314"/>
                  </a:lnTo>
                  <a:lnTo>
                    <a:pt x="255" y="1299"/>
                  </a:lnTo>
                  <a:lnTo>
                    <a:pt x="252" y="1284"/>
                  </a:lnTo>
                  <a:lnTo>
                    <a:pt x="251" y="1270"/>
                  </a:lnTo>
                  <a:lnTo>
                    <a:pt x="254" y="1259"/>
                  </a:lnTo>
                  <a:lnTo>
                    <a:pt x="259" y="1251"/>
                  </a:lnTo>
                  <a:lnTo>
                    <a:pt x="268" y="1243"/>
                  </a:lnTo>
                  <a:lnTo>
                    <a:pt x="278" y="1237"/>
                  </a:lnTo>
                  <a:lnTo>
                    <a:pt x="287" y="1231"/>
                  </a:lnTo>
                  <a:lnTo>
                    <a:pt x="295" y="1225"/>
                  </a:lnTo>
                  <a:lnTo>
                    <a:pt x="298" y="1220"/>
                  </a:lnTo>
                  <a:lnTo>
                    <a:pt x="299" y="1214"/>
                  </a:lnTo>
                  <a:lnTo>
                    <a:pt x="294" y="1205"/>
                  </a:lnTo>
                  <a:lnTo>
                    <a:pt x="282" y="1196"/>
                  </a:lnTo>
                  <a:lnTo>
                    <a:pt x="268" y="1184"/>
                  </a:lnTo>
                  <a:lnTo>
                    <a:pt x="252" y="1168"/>
                  </a:lnTo>
                  <a:lnTo>
                    <a:pt x="236" y="1151"/>
                  </a:lnTo>
                  <a:lnTo>
                    <a:pt x="221" y="1133"/>
                  </a:lnTo>
                  <a:lnTo>
                    <a:pt x="205" y="1117"/>
                  </a:lnTo>
                  <a:lnTo>
                    <a:pt x="192" y="1104"/>
                  </a:lnTo>
                  <a:lnTo>
                    <a:pt x="182" y="1095"/>
                  </a:lnTo>
                  <a:lnTo>
                    <a:pt x="173" y="1093"/>
                  </a:lnTo>
                  <a:lnTo>
                    <a:pt x="165" y="1094"/>
                  </a:lnTo>
                  <a:lnTo>
                    <a:pt x="156" y="1094"/>
                  </a:lnTo>
                  <a:lnTo>
                    <a:pt x="146" y="1091"/>
                  </a:lnTo>
                  <a:lnTo>
                    <a:pt x="136" y="1088"/>
                  </a:lnTo>
                  <a:lnTo>
                    <a:pt x="129" y="1080"/>
                  </a:lnTo>
                  <a:lnTo>
                    <a:pt x="122" y="1069"/>
                  </a:lnTo>
                  <a:lnTo>
                    <a:pt x="119" y="1054"/>
                  </a:lnTo>
                  <a:lnTo>
                    <a:pt x="119" y="1036"/>
                  </a:lnTo>
                  <a:lnTo>
                    <a:pt x="120" y="1013"/>
                  </a:lnTo>
                  <a:lnTo>
                    <a:pt x="120" y="994"/>
                  </a:lnTo>
                  <a:lnTo>
                    <a:pt x="120" y="975"/>
                  </a:lnTo>
                  <a:lnTo>
                    <a:pt x="120" y="959"/>
                  </a:lnTo>
                  <a:lnTo>
                    <a:pt x="116" y="946"/>
                  </a:lnTo>
                  <a:lnTo>
                    <a:pt x="110" y="936"/>
                  </a:lnTo>
                  <a:lnTo>
                    <a:pt x="102" y="930"/>
                  </a:lnTo>
                  <a:lnTo>
                    <a:pt x="90" y="927"/>
                  </a:lnTo>
                  <a:lnTo>
                    <a:pt x="76" y="926"/>
                  </a:lnTo>
                  <a:lnTo>
                    <a:pt x="60" y="921"/>
                  </a:lnTo>
                  <a:lnTo>
                    <a:pt x="44" y="913"/>
                  </a:lnTo>
                  <a:lnTo>
                    <a:pt x="28" y="904"/>
                  </a:lnTo>
                  <a:lnTo>
                    <a:pt x="16" y="891"/>
                  </a:lnTo>
                  <a:lnTo>
                    <a:pt x="6" y="878"/>
                  </a:lnTo>
                  <a:lnTo>
                    <a:pt x="0" y="864"/>
                  </a:lnTo>
                  <a:lnTo>
                    <a:pt x="1" y="848"/>
                  </a:lnTo>
                  <a:lnTo>
                    <a:pt x="6" y="836"/>
                  </a:lnTo>
                  <a:lnTo>
                    <a:pt x="10" y="826"/>
                  </a:lnTo>
                  <a:lnTo>
                    <a:pt x="14" y="820"/>
                  </a:lnTo>
                  <a:lnTo>
                    <a:pt x="18" y="816"/>
                  </a:lnTo>
                  <a:lnTo>
                    <a:pt x="24" y="813"/>
                  </a:lnTo>
                  <a:lnTo>
                    <a:pt x="31" y="812"/>
                  </a:lnTo>
                  <a:lnTo>
                    <a:pt x="38" y="811"/>
                  </a:lnTo>
                  <a:lnTo>
                    <a:pt x="47" y="809"/>
                  </a:lnTo>
                  <a:lnTo>
                    <a:pt x="57" y="805"/>
                  </a:lnTo>
                  <a:lnTo>
                    <a:pt x="67" y="800"/>
                  </a:lnTo>
                  <a:lnTo>
                    <a:pt x="76" y="792"/>
                  </a:lnTo>
                  <a:lnTo>
                    <a:pt x="83" y="785"/>
                  </a:lnTo>
                  <a:lnTo>
                    <a:pt x="87" y="776"/>
                  </a:lnTo>
                  <a:lnTo>
                    <a:pt x="89" y="768"/>
                  </a:lnTo>
                  <a:lnTo>
                    <a:pt x="87" y="759"/>
                  </a:lnTo>
                  <a:lnTo>
                    <a:pt x="81" y="749"/>
                  </a:lnTo>
                  <a:lnTo>
                    <a:pt x="76" y="742"/>
                  </a:lnTo>
                  <a:lnTo>
                    <a:pt x="73" y="734"/>
                  </a:lnTo>
                  <a:lnTo>
                    <a:pt x="73" y="727"/>
                  </a:lnTo>
                  <a:lnTo>
                    <a:pt x="76" y="722"/>
                  </a:lnTo>
                  <a:lnTo>
                    <a:pt x="81" y="717"/>
                  </a:lnTo>
                  <a:lnTo>
                    <a:pt x="89" y="713"/>
                  </a:lnTo>
                  <a:lnTo>
                    <a:pt x="100" y="711"/>
                  </a:lnTo>
                  <a:lnTo>
                    <a:pt x="113" y="710"/>
                  </a:lnTo>
                  <a:lnTo>
                    <a:pt x="126" y="707"/>
                  </a:lnTo>
                  <a:lnTo>
                    <a:pt x="137" y="704"/>
                  </a:lnTo>
                  <a:lnTo>
                    <a:pt x="145" y="699"/>
                  </a:lnTo>
                  <a:lnTo>
                    <a:pt x="150" y="692"/>
                  </a:lnTo>
                  <a:lnTo>
                    <a:pt x="155" y="686"/>
                  </a:lnTo>
                  <a:lnTo>
                    <a:pt x="156" y="678"/>
                  </a:lnTo>
                  <a:lnTo>
                    <a:pt x="156" y="669"/>
                  </a:lnTo>
                  <a:lnTo>
                    <a:pt x="156" y="658"/>
                  </a:lnTo>
                  <a:lnTo>
                    <a:pt x="153" y="647"/>
                  </a:lnTo>
                  <a:lnTo>
                    <a:pt x="146" y="634"/>
                  </a:lnTo>
                  <a:lnTo>
                    <a:pt x="137" y="622"/>
                  </a:lnTo>
                  <a:lnTo>
                    <a:pt x="126" y="610"/>
                  </a:lnTo>
                  <a:lnTo>
                    <a:pt x="114" y="597"/>
                  </a:lnTo>
                  <a:lnTo>
                    <a:pt x="103" y="585"/>
                  </a:lnTo>
                  <a:lnTo>
                    <a:pt x="94" y="575"/>
                  </a:lnTo>
                  <a:lnTo>
                    <a:pt x="87" y="567"/>
                  </a:lnTo>
                  <a:lnTo>
                    <a:pt x="80" y="559"/>
                  </a:lnTo>
                  <a:lnTo>
                    <a:pt x="74" y="553"/>
                  </a:lnTo>
                  <a:lnTo>
                    <a:pt x="69" y="546"/>
                  </a:lnTo>
                  <a:lnTo>
                    <a:pt x="63" y="538"/>
                  </a:lnTo>
                  <a:lnTo>
                    <a:pt x="60" y="531"/>
                  </a:lnTo>
                  <a:lnTo>
                    <a:pt x="59" y="523"/>
                  </a:lnTo>
                  <a:lnTo>
                    <a:pt x="60" y="515"/>
                  </a:lnTo>
                  <a:lnTo>
                    <a:pt x="64" y="505"/>
                  </a:lnTo>
                  <a:lnTo>
                    <a:pt x="69" y="494"/>
                  </a:lnTo>
                  <a:lnTo>
                    <a:pt x="73" y="480"/>
                  </a:lnTo>
                  <a:lnTo>
                    <a:pt x="77" y="465"/>
                  </a:lnTo>
                  <a:lnTo>
                    <a:pt x="81" y="450"/>
                  </a:lnTo>
                  <a:lnTo>
                    <a:pt x="87" y="436"/>
                  </a:lnTo>
                  <a:lnTo>
                    <a:pt x="96" y="422"/>
                  </a:lnTo>
                  <a:lnTo>
                    <a:pt x="106" y="410"/>
                  </a:lnTo>
                  <a:lnTo>
                    <a:pt x="119" y="399"/>
                  </a:lnTo>
                  <a:lnTo>
                    <a:pt x="132" y="389"/>
                  </a:lnTo>
                  <a:lnTo>
                    <a:pt x="143" y="376"/>
                  </a:lnTo>
                  <a:lnTo>
                    <a:pt x="153" y="362"/>
                  </a:lnTo>
                  <a:lnTo>
                    <a:pt x="165" y="348"/>
                  </a:lnTo>
                  <a:lnTo>
                    <a:pt x="178" y="336"/>
                  </a:lnTo>
                  <a:lnTo>
                    <a:pt x="195" y="327"/>
                  </a:lnTo>
                  <a:lnTo>
                    <a:pt x="215" y="322"/>
                  </a:lnTo>
                  <a:lnTo>
                    <a:pt x="239" y="322"/>
                  </a:lnTo>
                  <a:lnTo>
                    <a:pt x="265" y="326"/>
                  </a:lnTo>
                  <a:lnTo>
                    <a:pt x="287" y="328"/>
                  </a:lnTo>
                  <a:lnTo>
                    <a:pt x="304" y="329"/>
                  </a:lnTo>
                  <a:lnTo>
                    <a:pt x="318" y="329"/>
                  </a:lnTo>
                  <a:lnTo>
                    <a:pt x="330" y="326"/>
                  </a:lnTo>
                  <a:lnTo>
                    <a:pt x="340" y="318"/>
                  </a:lnTo>
                  <a:lnTo>
                    <a:pt x="347" y="307"/>
                  </a:lnTo>
                  <a:lnTo>
                    <a:pt x="354" y="290"/>
                  </a:lnTo>
                  <a:lnTo>
                    <a:pt x="358" y="273"/>
                  </a:lnTo>
                  <a:lnTo>
                    <a:pt x="360" y="258"/>
                  </a:lnTo>
                  <a:lnTo>
                    <a:pt x="360" y="247"/>
                  </a:lnTo>
                  <a:lnTo>
                    <a:pt x="361" y="236"/>
                  </a:lnTo>
                  <a:lnTo>
                    <a:pt x="364" y="227"/>
                  </a:lnTo>
                  <a:lnTo>
                    <a:pt x="374" y="220"/>
                  </a:lnTo>
                  <a:lnTo>
                    <a:pt x="390" y="212"/>
                  </a:lnTo>
                  <a:lnTo>
                    <a:pt x="417" y="206"/>
                  </a:lnTo>
                  <a:lnTo>
                    <a:pt x="446" y="201"/>
                  </a:lnTo>
                  <a:lnTo>
                    <a:pt x="466" y="196"/>
                  </a:lnTo>
                  <a:lnTo>
                    <a:pt x="480" y="194"/>
                  </a:lnTo>
                  <a:lnTo>
                    <a:pt x="489" y="189"/>
                  </a:lnTo>
                  <a:lnTo>
                    <a:pt x="493" y="182"/>
                  </a:lnTo>
                  <a:lnTo>
                    <a:pt x="494" y="174"/>
                  </a:lnTo>
                  <a:lnTo>
                    <a:pt x="493" y="160"/>
                  </a:lnTo>
                  <a:lnTo>
                    <a:pt x="492" y="142"/>
                  </a:lnTo>
                  <a:lnTo>
                    <a:pt x="490" y="122"/>
                  </a:lnTo>
                  <a:lnTo>
                    <a:pt x="489" y="107"/>
                  </a:lnTo>
                  <a:lnTo>
                    <a:pt x="486" y="96"/>
                  </a:lnTo>
                  <a:lnTo>
                    <a:pt x="487" y="86"/>
                  </a:lnTo>
                  <a:lnTo>
                    <a:pt x="489" y="79"/>
                  </a:lnTo>
                  <a:lnTo>
                    <a:pt x="494" y="71"/>
                  </a:lnTo>
                  <a:lnTo>
                    <a:pt x="504" y="64"/>
                  </a:lnTo>
                  <a:lnTo>
                    <a:pt x="520" y="55"/>
                  </a:lnTo>
                  <a:lnTo>
                    <a:pt x="529" y="49"/>
                  </a:lnTo>
                  <a:lnTo>
                    <a:pt x="537" y="43"/>
                  </a:lnTo>
                  <a:lnTo>
                    <a:pt x="545" y="36"/>
                  </a:lnTo>
                  <a:lnTo>
                    <a:pt x="552" y="28"/>
                  </a:lnTo>
                  <a:lnTo>
                    <a:pt x="557" y="21"/>
                  </a:lnTo>
                  <a:lnTo>
                    <a:pt x="563" y="15"/>
                  </a:lnTo>
                  <a:lnTo>
                    <a:pt x="569" y="7"/>
                  </a:lnTo>
                  <a:lnTo>
                    <a:pt x="575" y="0"/>
                  </a:lnTo>
                  <a:lnTo>
                    <a:pt x="578" y="3"/>
                  </a:lnTo>
                  <a:lnTo>
                    <a:pt x="582" y="6"/>
                  </a:lnTo>
                  <a:lnTo>
                    <a:pt x="586" y="8"/>
                  </a:lnTo>
                  <a:lnTo>
                    <a:pt x="592" y="11"/>
                  </a:lnTo>
                  <a:lnTo>
                    <a:pt x="596" y="12"/>
                  </a:lnTo>
                  <a:lnTo>
                    <a:pt x="603" y="15"/>
                  </a:lnTo>
                  <a:lnTo>
                    <a:pt x="611" y="15"/>
                  </a:lnTo>
                  <a:lnTo>
                    <a:pt x="618" y="16"/>
                  </a:lnTo>
                  <a:lnTo>
                    <a:pt x="651" y="21"/>
                  </a:lnTo>
                  <a:lnTo>
                    <a:pt x="678" y="29"/>
                  </a:lnTo>
                  <a:lnTo>
                    <a:pt x="698" y="40"/>
                  </a:lnTo>
                  <a:lnTo>
                    <a:pt x="715" y="52"/>
                  </a:lnTo>
                  <a:lnTo>
                    <a:pt x="730" y="64"/>
                  </a:lnTo>
                  <a:lnTo>
                    <a:pt x="741" y="75"/>
                  </a:lnTo>
                  <a:lnTo>
                    <a:pt x="752" y="84"/>
                  </a:lnTo>
                  <a:lnTo>
                    <a:pt x="764" y="90"/>
                  </a:lnTo>
                  <a:lnTo>
                    <a:pt x="777" y="92"/>
                  </a:lnTo>
                  <a:lnTo>
                    <a:pt x="790" y="92"/>
                  </a:lnTo>
                  <a:lnTo>
                    <a:pt x="804" y="91"/>
                  </a:lnTo>
                  <a:lnTo>
                    <a:pt x="818" y="86"/>
                  </a:lnTo>
                  <a:lnTo>
                    <a:pt x="831" y="80"/>
                  </a:lnTo>
                  <a:lnTo>
                    <a:pt x="843" y="71"/>
                  </a:lnTo>
                  <a:lnTo>
                    <a:pt x="853" y="60"/>
                  </a:lnTo>
                  <a:lnTo>
                    <a:pt x="859" y="48"/>
                  </a:lnTo>
                  <a:lnTo>
                    <a:pt x="866" y="37"/>
                  </a:lnTo>
                  <a:lnTo>
                    <a:pt x="877" y="32"/>
                  </a:lnTo>
                  <a:lnTo>
                    <a:pt x="892" y="31"/>
                  </a:lnTo>
                  <a:lnTo>
                    <a:pt x="909" y="33"/>
                  </a:lnTo>
                  <a:lnTo>
                    <a:pt x="927" y="40"/>
                  </a:lnTo>
                  <a:lnTo>
                    <a:pt x="946" y="50"/>
                  </a:lnTo>
                  <a:lnTo>
                    <a:pt x="963" y="61"/>
                  </a:lnTo>
                  <a:lnTo>
                    <a:pt x="979" y="75"/>
                  </a:lnTo>
                  <a:lnTo>
                    <a:pt x="993" y="87"/>
                  </a:lnTo>
                  <a:lnTo>
                    <a:pt x="1006" y="96"/>
                  </a:lnTo>
                  <a:lnTo>
                    <a:pt x="1019" y="102"/>
                  </a:lnTo>
                  <a:lnTo>
                    <a:pt x="1032" y="103"/>
                  </a:lnTo>
                  <a:lnTo>
                    <a:pt x="1043" y="102"/>
                  </a:lnTo>
                  <a:lnTo>
                    <a:pt x="1056" y="97"/>
                  </a:lnTo>
                  <a:lnTo>
                    <a:pt x="1069" y="90"/>
                  </a:lnTo>
                  <a:lnTo>
                    <a:pt x="1082" y="80"/>
                  </a:lnTo>
                  <a:lnTo>
                    <a:pt x="1095" y="70"/>
                  </a:lnTo>
                  <a:lnTo>
                    <a:pt x="1107" y="63"/>
                  </a:lnTo>
                  <a:lnTo>
                    <a:pt x="1117" y="59"/>
                  </a:lnTo>
                  <a:lnTo>
                    <a:pt x="1127" y="58"/>
                  </a:lnTo>
                  <a:lnTo>
                    <a:pt x="1135" y="58"/>
                  </a:lnTo>
                  <a:lnTo>
                    <a:pt x="1144" y="61"/>
                  </a:lnTo>
                  <a:lnTo>
                    <a:pt x="1152" y="65"/>
                  </a:lnTo>
                  <a:lnTo>
                    <a:pt x="1160" y="70"/>
                  </a:lnTo>
                  <a:lnTo>
                    <a:pt x="1171" y="80"/>
                  </a:lnTo>
                  <a:lnTo>
                    <a:pt x="1180" y="89"/>
                  </a:lnTo>
                  <a:lnTo>
                    <a:pt x="1187" y="91"/>
                  </a:lnTo>
                  <a:lnTo>
                    <a:pt x="1197" y="82"/>
                  </a:lnTo>
                  <a:lnTo>
                    <a:pt x="1203" y="78"/>
                  </a:lnTo>
                  <a:lnTo>
                    <a:pt x="1210" y="78"/>
                  </a:lnTo>
                  <a:lnTo>
                    <a:pt x="1218" y="81"/>
                  </a:lnTo>
                  <a:lnTo>
                    <a:pt x="1226" y="87"/>
                  </a:lnTo>
                  <a:lnTo>
                    <a:pt x="1233" y="96"/>
                  </a:lnTo>
                  <a:lnTo>
                    <a:pt x="1237" y="106"/>
                  </a:lnTo>
                  <a:lnTo>
                    <a:pt x="1240" y="116"/>
                  </a:lnTo>
                  <a:lnTo>
                    <a:pt x="1240" y="127"/>
                  </a:lnTo>
                  <a:lnTo>
                    <a:pt x="1238" y="137"/>
                  </a:lnTo>
                  <a:lnTo>
                    <a:pt x="1243" y="145"/>
                  </a:lnTo>
                  <a:lnTo>
                    <a:pt x="1249" y="153"/>
                  </a:lnTo>
                  <a:lnTo>
                    <a:pt x="1259" y="158"/>
                  </a:lnTo>
                  <a:lnTo>
                    <a:pt x="1269" y="163"/>
                  </a:lnTo>
                  <a:lnTo>
                    <a:pt x="1281" y="165"/>
                  </a:lnTo>
                  <a:lnTo>
                    <a:pt x="1293" y="165"/>
                  </a:lnTo>
                  <a:lnTo>
                    <a:pt x="1306" y="164"/>
                  </a:lnTo>
                  <a:lnTo>
                    <a:pt x="1319" y="163"/>
                  </a:lnTo>
                  <a:lnTo>
                    <a:pt x="1330" y="161"/>
                  </a:lnTo>
                  <a:lnTo>
                    <a:pt x="1345" y="161"/>
                  </a:lnTo>
                  <a:lnTo>
                    <a:pt x="1357" y="163"/>
                  </a:lnTo>
                  <a:lnTo>
                    <a:pt x="1372" y="166"/>
                  </a:lnTo>
                  <a:lnTo>
                    <a:pt x="1385" y="170"/>
                  </a:lnTo>
                  <a:lnTo>
                    <a:pt x="1399" y="178"/>
                  </a:lnTo>
                  <a:lnTo>
                    <a:pt x="1412" y="186"/>
                  </a:lnTo>
                  <a:lnTo>
                    <a:pt x="1423" y="194"/>
                  </a:lnTo>
                  <a:lnTo>
                    <a:pt x="1433" y="197"/>
                  </a:lnTo>
                  <a:lnTo>
                    <a:pt x="1439" y="196"/>
                  </a:lnTo>
                  <a:lnTo>
                    <a:pt x="1446" y="194"/>
                  </a:lnTo>
                  <a:lnTo>
                    <a:pt x="1452" y="190"/>
                  </a:lnTo>
                  <a:lnTo>
                    <a:pt x="1461" y="186"/>
                  </a:lnTo>
                  <a:lnTo>
                    <a:pt x="1472" y="182"/>
                  </a:lnTo>
                  <a:lnTo>
                    <a:pt x="1486" y="181"/>
                  </a:lnTo>
                  <a:lnTo>
                    <a:pt x="1502" y="180"/>
                  </a:lnTo>
                  <a:lnTo>
                    <a:pt x="1514" y="178"/>
                  </a:lnTo>
                  <a:lnTo>
                    <a:pt x="1525" y="176"/>
                  </a:lnTo>
                  <a:lnTo>
                    <a:pt x="1535" y="174"/>
                  </a:lnTo>
                  <a:lnTo>
                    <a:pt x="1548" y="175"/>
                  </a:lnTo>
                  <a:lnTo>
                    <a:pt x="1565" y="179"/>
                  </a:lnTo>
                  <a:lnTo>
                    <a:pt x="1587" y="187"/>
                  </a:lnTo>
                  <a:lnTo>
                    <a:pt x="1618" y="201"/>
                  </a:lnTo>
                  <a:lnTo>
                    <a:pt x="1636" y="210"/>
                  </a:lnTo>
                  <a:lnTo>
                    <a:pt x="1651" y="218"/>
                  </a:lnTo>
                  <a:lnTo>
                    <a:pt x="1666" y="227"/>
                  </a:lnTo>
                  <a:lnTo>
                    <a:pt x="1679" y="234"/>
                  </a:lnTo>
                  <a:lnTo>
                    <a:pt x="1692" y="243"/>
                  </a:lnTo>
                  <a:lnTo>
                    <a:pt x="1704" y="249"/>
                  </a:lnTo>
                  <a:lnTo>
                    <a:pt x="1716" y="257"/>
                  </a:lnTo>
                  <a:lnTo>
                    <a:pt x="1726" y="262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4" name="Freeform 220"/>
            <p:cNvSpPr>
              <a:spLocks/>
            </p:cNvSpPr>
            <p:nvPr/>
          </p:nvSpPr>
          <p:spPr bwMode="auto">
            <a:xfrm>
              <a:off x="-3436187" y="3119617"/>
              <a:ext cx="1136737" cy="889031"/>
            </a:xfrm>
            <a:custGeom>
              <a:avLst/>
              <a:gdLst>
                <a:gd name="T0" fmla="*/ 0 w 1990"/>
                <a:gd name="T1" fmla="*/ 0 h 1434"/>
                <a:gd name="T2" fmla="*/ 0 w 1990"/>
                <a:gd name="T3" fmla="*/ 0 h 1434"/>
                <a:gd name="T4" fmla="*/ 0 w 1990"/>
                <a:gd name="T5" fmla="*/ 0 h 1434"/>
                <a:gd name="T6" fmla="*/ 0 w 1990"/>
                <a:gd name="T7" fmla="*/ 0 h 1434"/>
                <a:gd name="T8" fmla="*/ 0 w 1990"/>
                <a:gd name="T9" fmla="*/ 0 h 1434"/>
                <a:gd name="T10" fmla="*/ 0 w 1990"/>
                <a:gd name="T11" fmla="*/ 0 h 1434"/>
                <a:gd name="T12" fmla="*/ 0 w 1990"/>
                <a:gd name="T13" fmla="*/ 0 h 1434"/>
                <a:gd name="T14" fmla="*/ 0 w 1990"/>
                <a:gd name="T15" fmla="*/ 0 h 1434"/>
                <a:gd name="T16" fmla="*/ 0 w 1990"/>
                <a:gd name="T17" fmla="*/ 0 h 1434"/>
                <a:gd name="T18" fmla="*/ 0 w 1990"/>
                <a:gd name="T19" fmla="*/ 0 h 1434"/>
                <a:gd name="T20" fmla="*/ 0 w 1990"/>
                <a:gd name="T21" fmla="*/ 0 h 1434"/>
                <a:gd name="T22" fmla="*/ 0 w 1990"/>
                <a:gd name="T23" fmla="*/ 0 h 1434"/>
                <a:gd name="T24" fmla="*/ 0 w 1990"/>
                <a:gd name="T25" fmla="*/ 0 h 1434"/>
                <a:gd name="T26" fmla="*/ 0 w 1990"/>
                <a:gd name="T27" fmla="*/ 0 h 1434"/>
                <a:gd name="T28" fmla="*/ 0 w 1990"/>
                <a:gd name="T29" fmla="*/ 0 h 1434"/>
                <a:gd name="T30" fmla="*/ 0 w 1990"/>
                <a:gd name="T31" fmla="*/ 0 h 1434"/>
                <a:gd name="T32" fmla="*/ 0 w 1990"/>
                <a:gd name="T33" fmla="*/ 0 h 1434"/>
                <a:gd name="T34" fmla="*/ 0 w 1990"/>
                <a:gd name="T35" fmla="*/ 0 h 1434"/>
                <a:gd name="T36" fmla="*/ 0 w 1990"/>
                <a:gd name="T37" fmla="*/ 0 h 1434"/>
                <a:gd name="T38" fmla="*/ 0 w 1990"/>
                <a:gd name="T39" fmla="*/ 0 h 1434"/>
                <a:gd name="T40" fmla="*/ 0 w 1990"/>
                <a:gd name="T41" fmla="*/ 0 h 1434"/>
                <a:gd name="T42" fmla="*/ 0 w 1990"/>
                <a:gd name="T43" fmla="*/ 0 h 1434"/>
                <a:gd name="T44" fmla="*/ 0 w 1990"/>
                <a:gd name="T45" fmla="*/ 0 h 1434"/>
                <a:gd name="T46" fmla="*/ 0 w 1990"/>
                <a:gd name="T47" fmla="*/ 0 h 1434"/>
                <a:gd name="T48" fmla="*/ 0 w 1990"/>
                <a:gd name="T49" fmla="*/ 0 h 1434"/>
                <a:gd name="T50" fmla="*/ 0 w 1990"/>
                <a:gd name="T51" fmla="*/ 0 h 1434"/>
                <a:gd name="T52" fmla="*/ 0 w 1990"/>
                <a:gd name="T53" fmla="*/ 0 h 1434"/>
                <a:gd name="T54" fmla="*/ 0 w 1990"/>
                <a:gd name="T55" fmla="*/ 0 h 1434"/>
                <a:gd name="T56" fmla="*/ 0 w 1990"/>
                <a:gd name="T57" fmla="*/ 0 h 1434"/>
                <a:gd name="T58" fmla="*/ 0 w 1990"/>
                <a:gd name="T59" fmla="*/ 0 h 1434"/>
                <a:gd name="T60" fmla="*/ 0 w 1990"/>
                <a:gd name="T61" fmla="*/ 0 h 1434"/>
                <a:gd name="T62" fmla="*/ 0 w 1990"/>
                <a:gd name="T63" fmla="*/ 0 h 1434"/>
                <a:gd name="T64" fmla="*/ 0 w 1990"/>
                <a:gd name="T65" fmla="*/ 0 h 1434"/>
                <a:gd name="T66" fmla="*/ 0 w 1990"/>
                <a:gd name="T67" fmla="*/ 0 h 1434"/>
                <a:gd name="T68" fmla="*/ 0 w 1990"/>
                <a:gd name="T69" fmla="*/ 0 h 1434"/>
                <a:gd name="T70" fmla="*/ 0 w 1990"/>
                <a:gd name="T71" fmla="*/ 0 h 1434"/>
                <a:gd name="T72" fmla="*/ 0 w 1990"/>
                <a:gd name="T73" fmla="*/ 0 h 1434"/>
                <a:gd name="T74" fmla="*/ 0 w 1990"/>
                <a:gd name="T75" fmla="*/ 0 h 1434"/>
                <a:gd name="T76" fmla="*/ 0 w 1990"/>
                <a:gd name="T77" fmla="*/ 0 h 1434"/>
                <a:gd name="T78" fmla="*/ 0 w 1990"/>
                <a:gd name="T79" fmla="*/ 0 h 1434"/>
                <a:gd name="T80" fmla="*/ 0 w 1990"/>
                <a:gd name="T81" fmla="*/ 0 h 1434"/>
                <a:gd name="T82" fmla="*/ 0 w 1990"/>
                <a:gd name="T83" fmla="*/ 0 h 1434"/>
                <a:gd name="T84" fmla="*/ 0 w 1990"/>
                <a:gd name="T85" fmla="*/ 0 h 1434"/>
                <a:gd name="T86" fmla="*/ 0 w 1990"/>
                <a:gd name="T87" fmla="*/ 0 h 1434"/>
                <a:gd name="T88" fmla="*/ 0 w 1990"/>
                <a:gd name="T89" fmla="*/ 0 h 1434"/>
                <a:gd name="T90" fmla="*/ 0 w 1990"/>
                <a:gd name="T91" fmla="*/ 0 h 1434"/>
                <a:gd name="T92" fmla="*/ 0 w 1990"/>
                <a:gd name="T93" fmla="*/ 0 h 1434"/>
                <a:gd name="T94" fmla="*/ 0 w 1990"/>
                <a:gd name="T95" fmla="*/ 0 h 1434"/>
                <a:gd name="T96" fmla="*/ 0 w 1990"/>
                <a:gd name="T97" fmla="*/ 0 h 1434"/>
                <a:gd name="T98" fmla="*/ 0 w 1990"/>
                <a:gd name="T99" fmla="*/ 0 h 1434"/>
                <a:gd name="T100" fmla="*/ 0 w 1990"/>
                <a:gd name="T101" fmla="*/ 0 h 1434"/>
                <a:gd name="T102" fmla="*/ 0 w 1990"/>
                <a:gd name="T103" fmla="*/ 0 h 1434"/>
                <a:gd name="T104" fmla="*/ 0 w 1990"/>
                <a:gd name="T105" fmla="*/ 0 h 1434"/>
                <a:gd name="T106" fmla="*/ 0 w 1990"/>
                <a:gd name="T107" fmla="*/ 0 h 1434"/>
                <a:gd name="T108" fmla="*/ 0 w 1990"/>
                <a:gd name="T109" fmla="*/ 0 h 1434"/>
                <a:gd name="T110" fmla="*/ 0 w 1990"/>
                <a:gd name="T111" fmla="*/ 0 h 1434"/>
                <a:gd name="T112" fmla="*/ 0 w 1990"/>
                <a:gd name="T113" fmla="*/ 0 h 1434"/>
                <a:gd name="T114" fmla="*/ 0 w 1990"/>
                <a:gd name="T115" fmla="*/ 0 h 1434"/>
                <a:gd name="T116" fmla="*/ 0 w 1990"/>
                <a:gd name="T117" fmla="*/ 0 h 1434"/>
                <a:gd name="T118" fmla="*/ 0 w 1990"/>
                <a:gd name="T119" fmla="*/ 0 h 1434"/>
                <a:gd name="T120" fmla="*/ 0 w 1990"/>
                <a:gd name="T121" fmla="*/ 0 h 1434"/>
                <a:gd name="T122" fmla="*/ 0 w 1990"/>
                <a:gd name="T123" fmla="*/ 0 h 1434"/>
                <a:gd name="T124" fmla="*/ 0 w 1990"/>
                <a:gd name="T125" fmla="*/ 0 h 14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90"/>
                <a:gd name="T190" fmla="*/ 0 h 1434"/>
                <a:gd name="T191" fmla="*/ 1990 w 1990"/>
                <a:gd name="T192" fmla="*/ 1434 h 14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90" h="1434">
                  <a:moveTo>
                    <a:pt x="1990" y="1264"/>
                  </a:moveTo>
                  <a:lnTo>
                    <a:pt x="1984" y="1278"/>
                  </a:lnTo>
                  <a:lnTo>
                    <a:pt x="1977" y="1293"/>
                  </a:lnTo>
                  <a:lnTo>
                    <a:pt x="1970" y="1309"/>
                  </a:lnTo>
                  <a:lnTo>
                    <a:pt x="1963" y="1324"/>
                  </a:lnTo>
                  <a:lnTo>
                    <a:pt x="1954" y="1339"/>
                  </a:lnTo>
                  <a:lnTo>
                    <a:pt x="1947" y="1350"/>
                  </a:lnTo>
                  <a:lnTo>
                    <a:pt x="1940" y="1359"/>
                  </a:lnTo>
                  <a:lnTo>
                    <a:pt x="1934" y="1364"/>
                  </a:lnTo>
                  <a:lnTo>
                    <a:pt x="1926" y="1367"/>
                  </a:lnTo>
                  <a:lnTo>
                    <a:pt x="1917" y="1372"/>
                  </a:lnTo>
                  <a:lnTo>
                    <a:pt x="1910" y="1378"/>
                  </a:lnTo>
                  <a:lnTo>
                    <a:pt x="1903" y="1385"/>
                  </a:lnTo>
                  <a:lnTo>
                    <a:pt x="1895" y="1392"/>
                  </a:lnTo>
                  <a:lnTo>
                    <a:pt x="1888" y="1401"/>
                  </a:lnTo>
                  <a:lnTo>
                    <a:pt x="1883" y="1409"/>
                  </a:lnTo>
                  <a:lnTo>
                    <a:pt x="1877" y="1420"/>
                  </a:lnTo>
                  <a:lnTo>
                    <a:pt x="1868" y="1429"/>
                  </a:lnTo>
                  <a:lnTo>
                    <a:pt x="1858" y="1434"/>
                  </a:lnTo>
                  <a:lnTo>
                    <a:pt x="1845" y="1434"/>
                  </a:lnTo>
                  <a:lnTo>
                    <a:pt x="1831" y="1431"/>
                  </a:lnTo>
                  <a:lnTo>
                    <a:pt x="1815" y="1429"/>
                  </a:lnTo>
                  <a:lnTo>
                    <a:pt x="1801" y="1425"/>
                  </a:lnTo>
                  <a:lnTo>
                    <a:pt x="1786" y="1424"/>
                  </a:lnTo>
                  <a:lnTo>
                    <a:pt x="1774" y="1425"/>
                  </a:lnTo>
                  <a:lnTo>
                    <a:pt x="1761" y="1428"/>
                  </a:lnTo>
                  <a:lnTo>
                    <a:pt x="1745" y="1430"/>
                  </a:lnTo>
                  <a:lnTo>
                    <a:pt x="1729" y="1430"/>
                  </a:lnTo>
                  <a:lnTo>
                    <a:pt x="1713" y="1430"/>
                  </a:lnTo>
                  <a:lnTo>
                    <a:pt x="1696" y="1429"/>
                  </a:lnTo>
                  <a:lnTo>
                    <a:pt x="1680" y="1427"/>
                  </a:lnTo>
                  <a:lnTo>
                    <a:pt x="1667" y="1422"/>
                  </a:lnTo>
                  <a:lnTo>
                    <a:pt x="1656" y="1415"/>
                  </a:lnTo>
                  <a:lnTo>
                    <a:pt x="1647" y="1407"/>
                  </a:lnTo>
                  <a:lnTo>
                    <a:pt x="1642" y="1398"/>
                  </a:lnTo>
                  <a:lnTo>
                    <a:pt x="1637" y="1389"/>
                  </a:lnTo>
                  <a:lnTo>
                    <a:pt x="1637" y="1382"/>
                  </a:lnTo>
                  <a:lnTo>
                    <a:pt x="1637" y="1376"/>
                  </a:lnTo>
                  <a:lnTo>
                    <a:pt x="1637" y="1371"/>
                  </a:lnTo>
                  <a:lnTo>
                    <a:pt x="1639" y="1367"/>
                  </a:lnTo>
                  <a:lnTo>
                    <a:pt x="1639" y="1366"/>
                  </a:lnTo>
                  <a:lnTo>
                    <a:pt x="1616" y="1344"/>
                  </a:lnTo>
                  <a:lnTo>
                    <a:pt x="1613" y="1344"/>
                  </a:lnTo>
                  <a:lnTo>
                    <a:pt x="1603" y="1345"/>
                  </a:lnTo>
                  <a:lnTo>
                    <a:pt x="1590" y="1345"/>
                  </a:lnTo>
                  <a:lnTo>
                    <a:pt x="1577" y="1345"/>
                  </a:lnTo>
                  <a:lnTo>
                    <a:pt x="1563" y="1344"/>
                  </a:lnTo>
                  <a:lnTo>
                    <a:pt x="1553" y="1340"/>
                  </a:lnTo>
                  <a:lnTo>
                    <a:pt x="1548" y="1334"/>
                  </a:lnTo>
                  <a:lnTo>
                    <a:pt x="1550" y="1324"/>
                  </a:lnTo>
                  <a:lnTo>
                    <a:pt x="1554" y="1312"/>
                  </a:lnTo>
                  <a:lnTo>
                    <a:pt x="1559" y="1299"/>
                  </a:lnTo>
                  <a:lnTo>
                    <a:pt x="1561" y="1287"/>
                  </a:lnTo>
                  <a:lnTo>
                    <a:pt x="1561" y="1276"/>
                  </a:lnTo>
                  <a:lnTo>
                    <a:pt x="1560" y="1266"/>
                  </a:lnTo>
                  <a:lnTo>
                    <a:pt x="1557" y="1257"/>
                  </a:lnTo>
                  <a:lnTo>
                    <a:pt x="1550" y="1251"/>
                  </a:lnTo>
                  <a:lnTo>
                    <a:pt x="1541" y="1247"/>
                  </a:lnTo>
                  <a:lnTo>
                    <a:pt x="1528" y="1246"/>
                  </a:lnTo>
                  <a:lnTo>
                    <a:pt x="1513" y="1244"/>
                  </a:lnTo>
                  <a:lnTo>
                    <a:pt x="1494" y="1241"/>
                  </a:lnTo>
                  <a:lnTo>
                    <a:pt x="1475" y="1240"/>
                  </a:lnTo>
                  <a:lnTo>
                    <a:pt x="1457" y="1240"/>
                  </a:lnTo>
                  <a:lnTo>
                    <a:pt x="1440" y="1243"/>
                  </a:lnTo>
                  <a:lnTo>
                    <a:pt x="1424" y="1249"/>
                  </a:lnTo>
                  <a:lnTo>
                    <a:pt x="1412" y="1257"/>
                  </a:lnTo>
                  <a:lnTo>
                    <a:pt x="1401" y="1267"/>
                  </a:lnTo>
                  <a:lnTo>
                    <a:pt x="1386" y="1272"/>
                  </a:lnTo>
                  <a:lnTo>
                    <a:pt x="1371" y="1275"/>
                  </a:lnTo>
                  <a:lnTo>
                    <a:pt x="1355" y="1273"/>
                  </a:lnTo>
                  <a:lnTo>
                    <a:pt x="1338" y="1270"/>
                  </a:lnTo>
                  <a:lnTo>
                    <a:pt x="1321" y="1266"/>
                  </a:lnTo>
                  <a:lnTo>
                    <a:pt x="1303" y="1261"/>
                  </a:lnTo>
                  <a:lnTo>
                    <a:pt x="1286" y="1257"/>
                  </a:lnTo>
                  <a:lnTo>
                    <a:pt x="1270" y="1255"/>
                  </a:lnTo>
                  <a:lnTo>
                    <a:pt x="1255" y="1254"/>
                  </a:lnTo>
                  <a:lnTo>
                    <a:pt x="1242" y="1252"/>
                  </a:lnTo>
                  <a:lnTo>
                    <a:pt x="1229" y="1252"/>
                  </a:lnTo>
                  <a:lnTo>
                    <a:pt x="1217" y="1250"/>
                  </a:lnTo>
                  <a:lnTo>
                    <a:pt x="1207" y="1246"/>
                  </a:lnTo>
                  <a:lnTo>
                    <a:pt x="1200" y="1240"/>
                  </a:lnTo>
                  <a:lnTo>
                    <a:pt x="1194" y="1230"/>
                  </a:lnTo>
                  <a:lnTo>
                    <a:pt x="1189" y="1220"/>
                  </a:lnTo>
                  <a:lnTo>
                    <a:pt x="1180" y="1213"/>
                  </a:lnTo>
                  <a:lnTo>
                    <a:pt x="1169" y="1208"/>
                  </a:lnTo>
                  <a:lnTo>
                    <a:pt x="1157" y="1205"/>
                  </a:lnTo>
                  <a:lnTo>
                    <a:pt x="1146" y="1205"/>
                  </a:lnTo>
                  <a:lnTo>
                    <a:pt x="1134" y="1208"/>
                  </a:lnTo>
                  <a:lnTo>
                    <a:pt x="1126" y="1213"/>
                  </a:lnTo>
                  <a:lnTo>
                    <a:pt x="1120" y="1220"/>
                  </a:lnTo>
                  <a:lnTo>
                    <a:pt x="1114" y="1228"/>
                  </a:lnTo>
                  <a:lnTo>
                    <a:pt x="1105" y="1234"/>
                  </a:lnTo>
                  <a:lnTo>
                    <a:pt x="1094" y="1239"/>
                  </a:lnTo>
                  <a:lnTo>
                    <a:pt x="1083" y="1243"/>
                  </a:lnTo>
                  <a:lnTo>
                    <a:pt x="1070" y="1247"/>
                  </a:lnTo>
                  <a:lnTo>
                    <a:pt x="1060" y="1252"/>
                  </a:lnTo>
                  <a:lnTo>
                    <a:pt x="1050" y="1259"/>
                  </a:lnTo>
                  <a:lnTo>
                    <a:pt x="1042" y="1267"/>
                  </a:lnTo>
                  <a:lnTo>
                    <a:pt x="1035" y="1275"/>
                  </a:lnTo>
                  <a:lnTo>
                    <a:pt x="1025" y="1277"/>
                  </a:lnTo>
                  <a:lnTo>
                    <a:pt x="1014" y="1277"/>
                  </a:lnTo>
                  <a:lnTo>
                    <a:pt x="1001" y="1273"/>
                  </a:lnTo>
                  <a:lnTo>
                    <a:pt x="988" y="1267"/>
                  </a:lnTo>
                  <a:lnTo>
                    <a:pt x="976" y="1261"/>
                  </a:lnTo>
                  <a:lnTo>
                    <a:pt x="966" y="1254"/>
                  </a:lnTo>
                  <a:lnTo>
                    <a:pt x="959" y="1247"/>
                  </a:lnTo>
                  <a:lnTo>
                    <a:pt x="953" y="1244"/>
                  </a:lnTo>
                  <a:lnTo>
                    <a:pt x="945" y="1243"/>
                  </a:lnTo>
                  <a:lnTo>
                    <a:pt x="935" y="1241"/>
                  </a:lnTo>
                  <a:lnTo>
                    <a:pt x="926" y="1243"/>
                  </a:lnTo>
                  <a:lnTo>
                    <a:pt x="915" y="1245"/>
                  </a:lnTo>
                  <a:lnTo>
                    <a:pt x="905" y="1249"/>
                  </a:lnTo>
                  <a:lnTo>
                    <a:pt x="896" y="1252"/>
                  </a:lnTo>
                  <a:lnTo>
                    <a:pt x="888" y="1257"/>
                  </a:lnTo>
                  <a:lnTo>
                    <a:pt x="880" y="1262"/>
                  </a:lnTo>
                  <a:lnTo>
                    <a:pt x="872" y="1267"/>
                  </a:lnTo>
                  <a:lnTo>
                    <a:pt x="865" y="1272"/>
                  </a:lnTo>
                  <a:lnTo>
                    <a:pt x="856" y="1276"/>
                  </a:lnTo>
                  <a:lnTo>
                    <a:pt x="847" y="1280"/>
                  </a:lnTo>
                  <a:lnTo>
                    <a:pt x="840" y="1281"/>
                  </a:lnTo>
                  <a:lnTo>
                    <a:pt x="832" y="1282"/>
                  </a:lnTo>
                  <a:lnTo>
                    <a:pt x="824" y="1282"/>
                  </a:lnTo>
                  <a:lnTo>
                    <a:pt x="819" y="1282"/>
                  </a:lnTo>
                  <a:lnTo>
                    <a:pt x="810" y="1285"/>
                  </a:lnTo>
                  <a:lnTo>
                    <a:pt x="800" y="1289"/>
                  </a:lnTo>
                  <a:lnTo>
                    <a:pt x="786" y="1294"/>
                  </a:lnTo>
                  <a:lnTo>
                    <a:pt x="770" y="1302"/>
                  </a:lnTo>
                  <a:lnTo>
                    <a:pt x="750" y="1309"/>
                  </a:lnTo>
                  <a:lnTo>
                    <a:pt x="724" y="1315"/>
                  </a:lnTo>
                  <a:lnTo>
                    <a:pt x="695" y="1323"/>
                  </a:lnTo>
                  <a:lnTo>
                    <a:pt x="684" y="1319"/>
                  </a:lnTo>
                  <a:lnTo>
                    <a:pt x="675" y="1314"/>
                  </a:lnTo>
                  <a:lnTo>
                    <a:pt x="670" y="1308"/>
                  </a:lnTo>
                  <a:lnTo>
                    <a:pt x="664" y="1303"/>
                  </a:lnTo>
                  <a:lnTo>
                    <a:pt x="660" y="1297"/>
                  </a:lnTo>
                  <a:lnTo>
                    <a:pt x="657" y="1289"/>
                  </a:lnTo>
                  <a:lnTo>
                    <a:pt x="652" y="1283"/>
                  </a:lnTo>
                  <a:lnTo>
                    <a:pt x="648" y="1276"/>
                  </a:lnTo>
                  <a:lnTo>
                    <a:pt x="641" y="1267"/>
                  </a:lnTo>
                  <a:lnTo>
                    <a:pt x="631" y="1257"/>
                  </a:lnTo>
                  <a:lnTo>
                    <a:pt x="621" y="1247"/>
                  </a:lnTo>
                  <a:lnTo>
                    <a:pt x="608" y="1236"/>
                  </a:lnTo>
                  <a:lnTo>
                    <a:pt x="597" y="1228"/>
                  </a:lnTo>
                  <a:lnTo>
                    <a:pt x="584" y="1219"/>
                  </a:lnTo>
                  <a:lnTo>
                    <a:pt x="574" y="1212"/>
                  </a:lnTo>
                  <a:lnTo>
                    <a:pt x="565" y="1208"/>
                  </a:lnTo>
                  <a:lnTo>
                    <a:pt x="558" y="1204"/>
                  </a:lnTo>
                  <a:lnTo>
                    <a:pt x="551" y="1198"/>
                  </a:lnTo>
                  <a:lnTo>
                    <a:pt x="543" y="1191"/>
                  </a:lnTo>
                  <a:lnTo>
                    <a:pt x="538" y="1183"/>
                  </a:lnTo>
                  <a:lnTo>
                    <a:pt x="532" y="1177"/>
                  </a:lnTo>
                  <a:lnTo>
                    <a:pt x="525" y="1173"/>
                  </a:lnTo>
                  <a:lnTo>
                    <a:pt x="519" y="1173"/>
                  </a:lnTo>
                  <a:lnTo>
                    <a:pt x="513" y="1177"/>
                  </a:lnTo>
                  <a:lnTo>
                    <a:pt x="508" y="1181"/>
                  </a:lnTo>
                  <a:lnTo>
                    <a:pt x="505" y="1178"/>
                  </a:lnTo>
                  <a:lnTo>
                    <a:pt x="503" y="1172"/>
                  </a:lnTo>
                  <a:lnTo>
                    <a:pt x="502" y="1164"/>
                  </a:lnTo>
                  <a:lnTo>
                    <a:pt x="502" y="1154"/>
                  </a:lnTo>
                  <a:lnTo>
                    <a:pt x="502" y="1145"/>
                  </a:lnTo>
                  <a:lnTo>
                    <a:pt x="502" y="1139"/>
                  </a:lnTo>
                  <a:lnTo>
                    <a:pt x="502" y="1136"/>
                  </a:lnTo>
                  <a:lnTo>
                    <a:pt x="503" y="1135"/>
                  </a:lnTo>
                  <a:lnTo>
                    <a:pt x="508" y="1134"/>
                  </a:lnTo>
                  <a:lnTo>
                    <a:pt x="513" y="1130"/>
                  </a:lnTo>
                  <a:lnTo>
                    <a:pt x="521" y="1126"/>
                  </a:lnTo>
                  <a:lnTo>
                    <a:pt x="528" y="1120"/>
                  </a:lnTo>
                  <a:lnTo>
                    <a:pt x="535" y="1113"/>
                  </a:lnTo>
                  <a:lnTo>
                    <a:pt x="541" y="1105"/>
                  </a:lnTo>
                  <a:lnTo>
                    <a:pt x="545" y="1096"/>
                  </a:lnTo>
                  <a:lnTo>
                    <a:pt x="548" y="1084"/>
                  </a:lnTo>
                  <a:lnTo>
                    <a:pt x="548" y="1071"/>
                  </a:lnTo>
                  <a:lnTo>
                    <a:pt x="549" y="1056"/>
                  </a:lnTo>
                  <a:lnTo>
                    <a:pt x="549" y="1039"/>
                  </a:lnTo>
                  <a:lnTo>
                    <a:pt x="549" y="1022"/>
                  </a:lnTo>
                  <a:lnTo>
                    <a:pt x="551" y="1002"/>
                  </a:lnTo>
                  <a:lnTo>
                    <a:pt x="553" y="983"/>
                  </a:lnTo>
                  <a:lnTo>
                    <a:pt x="558" y="963"/>
                  </a:lnTo>
                  <a:lnTo>
                    <a:pt x="559" y="947"/>
                  </a:lnTo>
                  <a:lnTo>
                    <a:pt x="551" y="936"/>
                  </a:lnTo>
                  <a:lnTo>
                    <a:pt x="539" y="930"/>
                  </a:lnTo>
                  <a:lnTo>
                    <a:pt x="525" y="925"/>
                  </a:lnTo>
                  <a:lnTo>
                    <a:pt x="512" y="921"/>
                  </a:lnTo>
                  <a:lnTo>
                    <a:pt x="503" y="917"/>
                  </a:lnTo>
                  <a:lnTo>
                    <a:pt x="503" y="908"/>
                  </a:lnTo>
                  <a:lnTo>
                    <a:pt x="513" y="894"/>
                  </a:lnTo>
                  <a:lnTo>
                    <a:pt x="526" y="881"/>
                  </a:lnTo>
                  <a:lnTo>
                    <a:pt x="535" y="870"/>
                  </a:lnTo>
                  <a:lnTo>
                    <a:pt x="536" y="863"/>
                  </a:lnTo>
                  <a:lnTo>
                    <a:pt x="535" y="859"/>
                  </a:lnTo>
                  <a:lnTo>
                    <a:pt x="528" y="855"/>
                  </a:lnTo>
                  <a:lnTo>
                    <a:pt x="516" y="852"/>
                  </a:lnTo>
                  <a:lnTo>
                    <a:pt x="503" y="850"/>
                  </a:lnTo>
                  <a:lnTo>
                    <a:pt x="486" y="847"/>
                  </a:lnTo>
                  <a:lnTo>
                    <a:pt x="472" y="842"/>
                  </a:lnTo>
                  <a:lnTo>
                    <a:pt x="462" y="836"/>
                  </a:lnTo>
                  <a:lnTo>
                    <a:pt x="457" y="829"/>
                  </a:lnTo>
                  <a:lnTo>
                    <a:pt x="457" y="820"/>
                  </a:lnTo>
                  <a:lnTo>
                    <a:pt x="460" y="810"/>
                  </a:lnTo>
                  <a:lnTo>
                    <a:pt x="467" y="800"/>
                  </a:lnTo>
                  <a:lnTo>
                    <a:pt x="478" y="789"/>
                  </a:lnTo>
                  <a:lnTo>
                    <a:pt x="490" y="779"/>
                  </a:lnTo>
                  <a:lnTo>
                    <a:pt x="502" y="768"/>
                  </a:lnTo>
                  <a:lnTo>
                    <a:pt x="509" y="759"/>
                  </a:lnTo>
                  <a:lnTo>
                    <a:pt x="513" y="747"/>
                  </a:lnTo>
                  <a:lnTo>
                    <a:pt x="516" y="739"/>
                  </a:lnTo>
                  <a:lnTo>
                    <a:pt x="518" y="731"/>
                  </a:lnTo>
                  <a:lnTo>
                    <a:pt x="522" y="725"/>
                  </a:lnTo>
                  <a:lnTo>
                    <a:pt x="528" y="724"/>
                  </a:lnTo>
                  <a:lnTo>
                    <a:pt x="538" y="725"/>
                  </a:lnTo>
                  <a:lnTo>
                    <a:pt x="546" y="726"/>
                  </a:lnTo>
                  <a:lnTo>
                    <a:pt x="549" y="725"/>
                  </a:lnTo>
                  <a:lnTo>
                    <a:pt x="546" y="721"/>
                  </a:lnTo>
                  <a:lnTo>
                    <a:pt x="539" y="715"/>
                  </a:lnTo>
                  <a:lnTo>
                    <a:pt x="529" y="708"/>
                  </a:lnTo>
                  <a:lnTo>
                    <a:pt x="518" y="699"/>
                  </a:lnTo>
                  <a:lnTo>
                    <a:pt x="503" y="692"/>
                  </a:lnTo>
                  <a:lnTo>
                    <a:pt x="490" y="684"/>
                  </a:lnTo>
                  <a:lnTo>
                    <a:pt x="478" y="676"/>
                  </a:lnTo>
                  <a:lnTo>
                    <a:pt x="466" y="665"/>
                  </a:lnTo>
                  <a:lnTo>
                    <a:pt x="455" y="652"/>
                  </a:lnTo>
                  <a:lnTo>
                    <a:pt x="446" y="639"/>
                  </a:lnTo>
                  <a:lnTo>
                    <a:pt x="437" y="626"/>
                  </a:lnTo>
                  <a:lnTo>
                    <a:pt x="432" y="615"/>
                  </a:lnTo>
                  <a:lnTo>
                    <a:pt x="429" y="608"/>
                  </a:lnTo>
                  <a:lnTo>
                    <a:pt x="427" y="605"/>
                  </a:lnTo>
                  <a:lnTo>
                    <a:pt x="430" y="605"/>
                  </a:lnTo>
                  <a:lnTo>
                    <a:pt x="439" y="603"/>
                  </a:lnTo>
                  <a:lnTo>
                    <a:pt x="447" y="598"/>
                  </a:lnTo>
                  <a:lnTo>
                    <a:pt x="452" y="588"/>
                  </a:lnTo>
                  <a:lnTo>
                    <a:pt x="452" y="582"/>
                  </a:lnTo>
                  <a:lnTo>
                    <a:pt x="450" y="575"/>
                  </a:lnTo>
                  <a:lnTo>
                    <a:pt x="449" y="566"/>
                  </a:lnTo>
                  <a:lnTo>
                    <a:pt x="449" y="558"/>
                  </a:lnTo>
                  <a:lnTo>
                    <a:pt x="449" y="550"/>
                  </a:lnTo>
                  <a:lnTo>
                    <a:pt x="450" y="542"/>
                  </a:lnTo>
                  <a:lnTo>
                    <a:pt x="455" y="535"/>
                  </a:lnTo>
                  <a:lnTo>
                    <a:pt x="463" y="528"/>
                  </a:lnTo>
                  <a:lnTo>
                    <a:pt x="470" y="521"/>
                  </a:lnTo>
                  <a:lnTo>
                    <a:pt x="470" y="515"/>
                  </a:lnTo>
                  <a:lnTo>
                    <a:pt x="467" y="510"/>
                  </a:lnTo>
                  <a:lnTo>
                    <a:pt x="462" y="505"/>
                  </a:lnTo>
                  <a:lnTo>
                    <a:pt x="453" y="502"/>
                  </a:lnTo>
                  <a:lnTo>
                    <a:pt x="446" y="499"/>
                  </a:lnTo>
                  <a:lnTo>
                    <a:pt x="442" y="497"/>
                  </a:lnTo>
                  <a:lnTo>
                    <a:pt x="439" y="497"/>
                  </a:lnTo>
                  <a:lnTo>
                    <a:pt x="440" y="495"/>
                  </a:lnTo>
                  <a:lnTo>
                    <a:pt x="443" y="492"/>
                  </a:lnTo>
                  <a:lnTo>
                    <a:pt x="446" y="486"/>
                  </a:lnTo>
                  <a:lnTo>
                    <a:pt x="447" y="478"/>
                  </a:lnTo>
                  <a:lnTo>
                    <a:pt x="447" y="472"/>
                  </a:lnTo>
                  <a:lnTo>
                    <a:pt x="446" y="465"/>
                  </a:lnTo>
                  <a:lnTo>
                    <a:pt x="439" y="460"/>
                  </a:lnTo>
                  <a:lnTo>
                    <a:pt x="427" y="456"/>
                  </a:lnTo>
                  <a:lnTo>
                    <a:pt x="414" y="456"/>
                  </a:lnTo>
                  <a:lnTo>
                    <a:pt x="403" y="457"/>
                  </a:lnTo>
                  <a:lnTo>
                    <a:pt x="393" y="462"/>
                  </a:lnTo>
                  <a:lnTo>
                    <a:pt x="384" y="467"/>
                  </a:lnTo>
                  <a:lnTo>
                    <a:pt x="376" y="473"/>
                  </a:lnTo>
                  <a:lnTo>
                    <a:pt x="370" y="478"/>
                  </a:lnTo>
                  <a:lnTo>
                    <a:pt x="363" y="482"/>
                  </a:lnTo>
                  <a:lnTo>
                    <a:pt x="357" y="483"/>
                  </a:lnTo>
                  <a:lnTo>
                    <a:pt x="350" y="483"/>
                  </a:lnTo>
                  <a:lnTo>
                    <a:pt x="343" y="482"/>
                  </a:lnTo>
                  <a:lnTo>
                    <a:pt x="336" y="479"/>
                  </a:lnTo>
                  <a:lnTo>
                    <a:pt x="327" y="478"/>
                  </a:lnTo>
                  <a:lnTo>
                    <a:pt x="321" y="477"/>
                  </a:lnTo>
                  <a:lnTo>
                    <a:pt x="316" y="475"/>
                  </a:lnTo>
                  <a:lnTo>
                    <a:pt x="311" y="473"/>
                  </a:lnTo>
                  <a:lnTo>
                    <a:pt x="310" y="473"/>
                  </a:lnTo>
                  <a:lnTo>
                    <a:pt x="311" y="472"/>
                  </a:lnTo>
                  <a:lnTo>
                    <a:pt x="316" y="467"/>
                  </a:lnTo>
                  <a:lnTo>
                    <a:pt x="321" y="461"/>
                  </a:lnTo>
                  <a:lnTo>
                    <a:pt x="326" y="452"/>
                  </a:lnTo>
                  <a:lnTo>
                    <a:pt x="330" y="444"/>
                  </a:lnTo>
                  <a:lnTo>
                    <a:pt x="331" y="435"/>
                  </a:lnTo>
                  <a:lnTo>
                    <a:pt x="328" y="428"/>
                  </a:lnTo>
                  <a:lnTo>
                    <a:pt x="321" y="421"/>
                  </a:lnTo>
                  <a:lnTo>
                    <a:pt x="314" y="416"/>
                  </a:lnTo>
                  <a:lnTo>
                    <a:pt x="313" y="410"/>
                  </a:lnTo>
                  <a:lnTo>
                    <a:pt x="313" y="404"/>
                  </a:lnTo>
                  <a:lnTo>
                    <a:pt x="316" y="398"/>
                  </a:lnTo>
                  <a:lnTo>
                    <a:pt x="317" y="392"/>
                  </a:lnTo>
                  <a:lnTo>
                    <a:pt x="317" y="386"/>
                  </a:lnTo>
                  <a:lnTo>
                    <a:pt x="313" y="382"/>
                  </a:lnTo>
                  <a:lnTo>
                    <a:pt x="301" y="378"/>
                  </a:lnTo>
                  <a:lnTo>
                    <a:pt x="287" y="377"/>
                  </a:lnTo>
                  <a:lnTo>
                    <a:pt x="275" y="378"/>
                  </a:lnTo>
                  <a:lnTo>
                    <a:pt x="265" y="381"/>
                  </a:lnTo>
                  <a:lnTo>
                    <a:pt x="258" y="386"/>
                  </a:lnTo>
                  <a:lnTo>
                    <a:pt x="252" y="392"/>
                  </a:lnTo>
                  <a:lnTo>
                    <a:pt x="251" y="400"/>
                  </a:lnTo>
                  <a:lnTo>
                    <a:pt x="251" y="409"/>
                  </a:lnTo>
                  <a:lnTo>
                    <a:pt x="254" y="419"/>
                  </a:lnTo>
                  <a:lnTo>
                    <a:pt x="257" y="428"/>
                  </a:lnTo>
                  <a:lnTo>
                    <a:pt x="258" y="436"/>
                  </a:lnTo>
                  <a:lnTo>
                    <a:pt x="258" y="442"/>
                  </a:lnTo>
                  <a:lnTo>
                    <a:pt x="257" y="450"/>
                  </a:lnTo>
                  <a:lnTo>
                    <a:pt x="255" y="457"/>
                  </a:lnTo>
                  <a:lnTo>
                    <a:pt x="257" y="466"/>
                  </a:lnTo>
                  <a:lnTo>
                    <a:pt x="260" y="477"/>
                  </a:lnTo>
                  <a:lnTo>
                    <a:pt x="267" y="491"/>
                  </a:lnTo>
                  <a:lnTo>
                    <a:pt x="272" y="504"/>
                  </a:lnTo>
                  <a:lnTo>
                    <a:pt x="275" y="514"/>
                  </a:lnTo>
                  <a:lnTo>
                    <a:pt x="274" y="521"/>
                  </a:lnTo>
                  <a:lnTo>
                    <a:pt x="271" y="526"/>
                  </a:lnTo>
                  <a:lnTo>
                    <a:pt x="267" y="529"/>
                  </a:lnTo>
                  <a:lnTo>
                    <a:pt x="262" y="530"/>
                  </a:lnTo>
                  <a:lnTo>
                    <a:pt x="260" y="531"/>
                  </a:lnTo>
                  <a:lnTo>
                    <a:pt x="258" y="531"/>
                  </a:lnTo>
                  <a:lnTo>
                    <a:pt x="258" y="528"/>
                  </a:lnTo>
                  <a:lnTo>
                    <a:pt x="257" y="519"/>
                  </a:lnTo>
                  <a:lnTo>
                    <a:pt x="254" y="505"/>
                  </a:lnTo>
                  <a:lnTo>
                    <a:pt x="251" y="491"/>
                  </a:lnTo>
                  <a:lnTo>
                    <a:pt x="247" y="475"/>
                  </a:lnTo>
                  <a:lnTo>
                    <a:pt x="242" y="458"/>
                  </a:lnTo>
                  <a:lnTo>
                    <a:pt x="237" y="445"/>
                  </a:lnTo>
                  <a:lnTo>
                    <a:pt x="231" y="436"/>
                  </a:lnTo>
                  <a:lnTo>
                    <a:pt x="225" y="429"/>
                  </a:lnTo>
                  <a:lnTo>
                    <a:pt x="219" y="420"/>
                  </a:lnTo>
                  <a:lnTo>
                    <a:pt x="214" y="412"/>
                  </a:lnTo>
                  <a:lnTo>
                    <a:pt x="209" y="402"/>
                  </a:lnTo>
                  <a:lnTo>
                    <a:pt x="205" y="394"/>
                  </a:lnTo>
                  <a:lnTo>
                    <a:pt x="202" y="387"/>
                  </a:lnTo>
                  <a:lnTo>
                    <a:pt x="199" y="382"/>
                  </a:lnTo>
                  <a:lnTo>
                    <a:pt x="199" y="381"/>
                  </a:lnTo>
                  <a:lnTo>
                    <a:pt x="197" y="382"/>
                  </a:lnTo>
                  <a:lnTo>
                    <a:pt x="191" y="387"/>
                  </a:lnTo>
                  <a:lnTo>
                    <a:pt x="181" y="393"/>
                  </a:lnTo>
                  <a:lnTo>
                    <a:pt x="169" y="399"/>
                  </a:lnTo>
                  <a:lnTo>
                    <a:pt x="155" y="407"/>
                  </a:lnTo>
                  <a:lnTo>
                    <a:pt x="141" y="413"/>
                  </a:lnTo>
                  <a:lnTo>
                    <a:pt x="126" y="418"/>
                  </a:lnTo>
                  <a:lnTo>
                    <a:pt x="112" y="419"/>
                  </a:lnTo>
                  <a:lnTo>
                    <a:pt x="99" y="416"/>
                  </a:lnTo>
                  <a:lnTo>
                    <a:pt x="88" y="412"/>
                  </a:lnTo>
                  <a:lnTo>
                    <a:pt x="78" y="404"/>
                  </a:lnTo>
                  <a:lnTo>
                    <a:pt x="69" y="394"/>
                  </a:lnTo>
                  <a:lnTo>
                    <a:pt x="65" y="386"/>
                  </a:lnTo>
                  <a:lnTo>
                    <a:pt x="66" y="378"/>
                  </a:lnTo>
                  <a:lnTo>
                    <a:pt x="70" y="373"/>
                  </a:lnTo>
                  <a:lnTo>
                    <a:pt x="82" y="371"/>
                  </a:lnTo>
                  <a:lnTo>
                    <a:pt x="93" y="371"/>
                  </a:lnTo>
                  <a:lnTo>
                    <a:pt x="102" y="370"/>
                  </a:lnTo>
                  <a:lnTo>
                    <a:pt x="105" y="368"/>
                  </a:lnTo>
                  <a:lnTo>
                    <a:pt x="103" y="366"/>
                  </a:lnTo>
                  <a:lnTo>
                    <a:pt x="100" y="363"/>
                  </a:lnTo>
                  <a:lnTo>
                    <a:pt x="93" y="361"/>
                  </a:lnTo>
                  <a:lnTo>
                    <a:pt x="85" y="357"/>
                  </a:lnTo>
                  <a:lnTo>
                    <a:pt x="73" y="353"/>
                  </a:lnTo>
                  <a:lnTo>
                    <a:pt x="60" y="351"/>
                  </a:lnTo>
                  <a:lnTo>
                    <a:pt x="47" y="351"/>
                  </a:lnTo>
                  <a:lnTo>
                    <a:pt x="33" y="352"/>
                  </a:lnTo>
                  <a:lnTo>
                    <a:pt x="20" y="355"/>
                  </a:lnTo>
                  <a:lnTo>
                    <a:pt x="10" y="356"/>
                  </a:lnTo>
                  <a:lnTo>
                    <a:pt x="3" y="356"/>
                  </a:lnTo>
                  <a:lnTo>
                    <a:pt x="0" y="353"/>
                  </a:lnTo>
                  <a:lnTo>
                    <a:pt x="3" y="347"/>
                  </a:lnTo>
                  <a:lnTo>
                    <a:pt x="10" y="339"/>
                  </a:lnTo>
                  <a:lnTo>
                    <a:pt x="20" y="330"/>
                  </a:lnTo>
                  <a:lnTo>
                    <a:pt x="30" y="321"/>
                  </a:lnTo>
                  <a:lnTo>
                    <a:pt x="40" y="313"/>
                  </a:lnTo>
                  <a:lnTo>
                    <a:pt x="50" y="304"/>
                  </a:lnTo>
                  <a:lnTo>
                    <a:pt x="59" y="298"/>
                  </a:lnTo>
                  <a:lnTo>
                    <a:pt x="65" y="294"/>
                  </a:lnTo>
                  <a:lnTo>
                    <a:pt x="66" y="293"/>
                  </a:lnTo>
                  <a:lnTo>
                    <a:pt x="62" y="239"/>
                  </a:lnTo>
                  <a:lnTo>
                    <a:pt x="93" y="241"/>
                  </a:lnTo>
                  <a:lnTo>
                    <a:pt x="82" y="218"/>
                  </a:lnTo>
                  <a:lnTo>
                    <a:pt x="100" y="211"/>
                  </a:lnTo>
                  <a:lnTo>
                    <a:pt x="105" y="171"/>
                  </a:lnTo>
                  <a:lnTo>
                    <a:pt x="106" y="172"/>
                  </a:lnTo>
                  <a:lnTo>
                    <a:pt x="109" y="174"/>
                  </a:lnTo>
                  <a:lnTo>
                    <a:pt x="113" y="178"/>
                  </a:lnTo>
                  <a:lnTo>
                    <a:pt x="121" y="181"/>
                  </a:lnTo>
                  <a:lnTo>
                    <a:pt x="128" y="183"/>
                  </a:lnTo>
                  <a:lnTo>
                    <a:pt x="138" y="184"/>
                  </a:lnTo>
                  <a:lnTo>
                    <a:pt x="148" y="182"/>
                  </a:lnTo>
                  <a:lnTo>
                    <a:pt x="159" y="177"/>
                  </a:lnTo>
                  <a:lnTo>
                    <a:pt x="169" y="171"/>
                  </a:lnTo>
                  <a:lnTo>
                    <a:pt x="175" y="165"/>
                  </a:lnTo>
                  <a:lnTo>
                    <a:pt x="179" y="161"/>
                  </a:lnTo>
                  <a:lnTo>
                    <a:pt x="181" y="156"/>
                  </a:lnTo>
                  <a:lnTo>
                    <a:pt x="182" y="151"/>
                  </a:lnTo>
                  <a:lnTo>
                    <a:pt x="184" y="146"/>
                  </a:lnTo>
                  <a:lnTo>
                    <a:pt x="186" y="139"/>
                  </a:lnTo>
                  <a:lnTo>
                    <a:pt x="191" y="130"/>
                  </a:lnTo>
                  <a:lnTo>
                    <a:pt x="197" y="120"/>
                  </a:lnTo>
                  <a:lnTo>
                    <a:pt x="199" y="113"/>
                  </a:lnTo>
                  <a:lnTo>
                    <a:pt x="202" y="107"/>
                  </a:lnTo>
                  <a:lnTo>
                    <a:pt x="205" y="100"/>
                  </a:lnTo>
                  <a:lnTo>
                    <a:pt x="205" y="97"/>
                  </a:lnTo>
                  <a:lnTo>
                    <a:pt x="207" y="94"/>
                  </a:lnTo>
                  <a:lnTo>
                    <a:pt x="207" y="92"/>
                  </a:lnTo>
                  <a:lnTo>
                    <a:pt x="251" y="116"/>
                  </a:lnTo>
                  <a:lnTo>
                    <a:pt x="251" y="118"/>
                  </a:lnTo>
                  <a:lnTo>
                    <a:pt x="250" y="120"/>
                  </a:lnTo>
                  <a:lnTo>
                    <a:pt x="248" y="124"/>
                  </a:lnTo>
                  <a:lnTo>
                    <a:pt x="247" y="130"/>
                  </a:lnTo>
                  <a:lnTo>
                    <a:pt x="245" y="137"/>
                  </a:lnTo>
                  <a:lnTo>
                    <a:pt x="244" y="146"/>
                  </a:lnTo>
                  <a:lnTo>
                    <a:pt x="242" y="156"/>
                  </a:lnTo>
                  <a:lnTo>
                    <a:pt x="242" y="167"/>
                  </a:lnTo>
                  <a:lnTo>
                    <a:pt x="244" y="177"/>
                  </a:lnTo>
                  <a:lnTo>
                    <a:pt x="248" y="186"/>
                  </a:lnTo>
                  <a:lnTo>
                    <a:pt x="254" y="192"/>
                  </a:lnTo>
                  <a:lnTo>
                    <a:pt x="258" y="197"/>
                  </a:lnTo>
                  <a:lnTo>
                    <a:pt x="260" y="199"/>
                  </a:lnTo>
                  <a:lnTo>
                    <a:pt x="258" y="200"/>
                  </a:lnTo>
                  <a:lnTo>
                    <a:pt x="252" y="200"/>
                  </a:lnTo>
                  <a:lnTo>
                    <a:pt x="238" y="200"/>
                  </a:lnTo>
                  <a:lnTo>
                    <a:pt x="227" y="202"/>
                  </a:lnTo>
                  <a:lnTo>
                    <a:pt x="224" y="208"/>
                  </a:lnTo>
                  <a:lnTo>
                    <a:pt x="229" y="215"/>
                  </a:lnTo>
                  <a:lnTo>
                    <a:pt x="241" y="225"/>
                  </a:lnTo>
                  <a:lnTo>
                    <a:pt x="252" y="235"/>
                  </a:lnTo>
                  <a:lnTo>
                    <a:pt x="265" y="244"/>
                  </a:lnTo>
                  <a:lnTo>
                    <a:pt x="274" y="250"/>
                  </a:lnTo>
                  <a:lnTo>
                    <a:pt x="278" y="252"/>
                  </a:lnTo>
                  <a:lnTo>
                    <a:pt x="283" y="200"/>
                  </a:lnTo>
                  <a:lnTo>
                    <a:pt x="317" y="225"/>
                  </a:lnTo>
                  <a:lnTo>
                    <a:pt x="321" y="187"/>
                  </a:lnTo>
                  <a:lnTo>
                    <a:pt x="369" y="200"/>
                  </a:lnTo>
                  <a:lnTo>
                    <a:pt x="348" y="157"/>
                  </a:lnTo>
                  <a:lnTo>
                    <a:pt x="376" y="130"/>
                  </a:lnTo>
                  <a:lnTo>
                    <a:pt x="374" y="129"/>
                  </a:lnTo>
                  <a:lnTo>
                    <a:pt x="370" y="124"/>
                  </a:lnTo>
                  <a:lnTo>
                    <a:pt x="364" y="116"/>
                  </a:lnTo>
                  <a:lnTo>
                    <a:pt x="359" y="108"/>
                  </a:lnTo>
                  <a:lnTo>
                    <a:pt x="353" y="99"/>
                  </a:lnTo>
                  <a:lnTo>
                    <a:pt x="348" y="90"/>
                  </a:lnTo>
                  <a:lnTo>
                    <a:pt x="347" y="82"/>
                  </a:lnTo>
                  <a:lnTo>
                    <a:pt x="348" y="74"/>
                  </a:lnTo>
                  <a:lnTo>
                    <a:pt x="350" y="68"/>
                  </a:lnTo>
                  <a:lnTo>
                    <a:pt x="348" y="61"/>
                  </a:lnTo>
                  <a:lnTo>
                    <a:pt x="346" y="55"/>
                  </a:lnTo>
                  <a:lnTo>
                    <a:pt x="343" y="49"/>
                  </a:lnTo>
                  <a:lnTo>
                    <a:pt x="338" y="42"/>
                  </a:lnTo>
                  <a:lnTo>
                    <a:pt x="337" y="37"/>
                  </a:lnTo>
                  <a:lnTo>
                    <a:pt x="338" y="35"/>
                  </a:lnTo>
                  <a:lnTo>
                    <a:pt x="344" y="34"/>
                  </a:lnTo>
                  <a:lnTo>
                    <a:pt x="350" y="32"/>
                  </a:lnTo>
                  <a:lnTo>
                    <a:pt x="354" y="28"/>
                  </a:lnTo>
                  <a:lnTo>
                    <a:pt x="356" y="21"/>
                  </a:lnTo>
                  <a:lnTo>
                    <a:pt x="359" y="15"/>
                  </a:lnTo>
                  <a:lnTo>
                    <a:pt x="363" y="9"/>
                  </a:lnTo>
                  <a:lnTo>
                    <a:pt x="369" y="5"/>
                  </a:lnTo>
                  <a:lnTo>
                    <a:pt x="377" y="4"/>
                  </a:lnTo>
                  <a:lnTo>
                    <a:pt x="391" y="7"/>
                  </a:lnTo>
                  <a:lnTo>
                    <a:pt x="407" y="10"/>
                  </a:lnTo>
                  <a:lnTo>
                    <a:pt x="423" y="11"/>
                  </a:lnTo>
                  <a:lnTo>
                    <a:pt x="436" y="11"/>
                  </a:lnTo>
                  <a:lnTo>
                    <a:pt x="447" y="10"/>
                  </a:lnTo>
                  <a:lnTo>
                    <a:pt x="457" y="9"/>
                  </a:lnTo>
                  <a:lnTo>
                    <a:pt x="465" y="7"/>
                  </a:lnTo>
                  <a:lnTo>
                    <a:pt x="469" y="5"/>
                  </a:lnTo>
                  <a:lnTo>
                    <a:pt x="470" y="4"/>
                  </a:lnTo>
                  <a:lnTo>
                    <a:pt x="470" y="8"/>
                  </a:lnTo>
                  <a:lnTo>
                    <a:pt x="472" y="20"/>
                  </a:lnTo>
                  <a:lnTo>
                    <a:pt x="472" y="36"/>
                  </a:lnTo>
                  <a:lnTo>
                    <a:pt x="473" y="56"/>
                  </a:lnTo>
                  <a:lnTo>
                    <a:pt x="475" y="77"/>
                  </a:lnTo>
                  <a:lnTo>
                    <a:pt x="476" y="98"/>
                  </a:lnTo>
                  <a:lnTo>
                    <a:pt x="478" y="114"/>
                  </a:lnTo>
                  <a:lnTo>
                    <a:pt x="479" y="126"/>
                  </a:lnTo>
                  <a:lnTo>
                    <a:pt x="479" y="131"/>
                  </a:lnTo>
                  <a:lnTo>
                    <a:pt x="479" y="129"/>
                  </a:lnTo>
                  <a:lnTo>
                    <a:pt x="479" y="121"/>
                  </a:lnTo>
                  <a:lnTo>
                    <a:pt x="479" y="110"/>
                  </a:lnTo>
                  <a:lnTo>
                    <a:pt x="482" y="98"/>
                  </a:lnTo>
                  <a:lnTo>
                    <a:pt x="486" y="84"/>
                  </a:lnTo>
                  <a:lnTo>
                    <a:pt x="495" y="73"/>
                  </a:lnTo>
                  <a:lnTo>
                    <a:pt x="506" y="65"/>
                  </a:lnTo>
                  <a:lnTo>
                    <a:pt x="519" y="60"/>
                  </a:lnTo>
                  <a:lnTo>
                    <a:pt x="531" y="57"/>
                  </a:lnTo>
                  <a:lnTo>
                    <a:pt x="539" y="56"/>
                  </a:lnTo>
                  <a:lnTo>
                    <a:pt x="546" y="56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8" y="61"/>
                  </a:lnTo>
                  <a:lnTo>
                    <a:pt x="564" y="62"/>
                  </a:lnTo>
                  <a:lnTo>
                    <a:pt x="578" y="62"/>
                  </a:lnTo>
                  <a:lnTo>
                    <a:pt x="589" y="60"/>
                  </a:lnTo>
                  <a:lnTo>
                    <a:pt x="592" y="51"/>
                  </a:lnTo>
                  <a:lnTo>
                    <a:pt x="589" y="44"/>
                  </a:lnTo>
                  <a:lnTo>
                    <a:pt x="589" y="36"/>
                  </a:lnTo>
                  <a:lnTo>
                    <a:pt x="588" y="28"/>
                  </a:lnTo>
                  <a:lnTo>
                    <a:pt x="588" y="19"/>
                  </a:lnTo>
                  <a:lnTo>
                    <a:pt x="588" y="11"/>
                  </a:lnTo>
                  <a:lnTo>
                    <a:pt x="589" y="5"/>
                  </a:lnTo>
                  <a:lnTo>
                    <a:pt x="589" y="2"/>
                  </a:lnTo>
                  <a:lnTo>
                    <a:pt x="589" y="0"/>
                  </a:lnTo>
                  <a:lnTo>
                    <a:pt x="592" y="2"/>
                  </a:lnTo>
                  <a:lnTo>
                    <a:pt x="601" y="3"/>
                  </a:lnTo>
                  <a:lnTo>
                    <a:pt x="612" y="5"/>
                  </a:lnTo>
                  <a:lnTo>
                    <a:pt x="625" y="8"/>
                  </a:lnTo>
                  <a:lnTo>
                    <a:pt x="638" y="9"/>
                  </a:lnTo>
                  <a:lnTo>
                    <a:pt x="651" y="9"/>
                  </a:lnTo>
                  <a:lnTo>
                    <a:pt x="661" y="8"/>
                  </a:lnTo>
                  <a:lnTo>
                    <a:pt x="667" y="4"/>
                  </a:lnTo>
                  <a:lnTo>
                    <a:pt x="670" y="2"/>
                  </a:lnTo>
                  <a:lnTo>
                    <a:pt x="672" y="3"/>
                  </a:lnTo>
                  <a:lnTo>
                    <a:pt x="675" y="8"/>
                  </a:lnTo>
                  <a:lnTo>
                    <a:pt x="678" y="14"/>
                  </a:lnTo>
                  <a:lnTo>
                    <a:pt x="680" y="21"/>
                  </a:lnTo>
                  <a:lnTo>
                    <a:pt x="681" y="28"/>
                  </a:lnTo>
                  <a:lnTo>
                    <a:pt x="683" y="32"/>
                  </a:lnTo>
                  <a:lnTo>
                    <a:pt x="683" y="34"/>
                  </a:lnTo>
                  <a:lnTo>
                    <a:pt x="698" y="74"/>
                  </a:lnTo>
                  <a:lnTo>
                    <a:pt x="698" y="73"/>
                  </a:lnTo>
                  <a:lnTo>
                    <a:pt x="701" y="69"/>
                  </a:lnTo>
                  <a:lnTo>
                    <a:pt x="704" y="66"/>
                  </a:lnTo>
                  <a:lnTo>
                    <a:pt x="708" y="60"/>
                  </a:lnTo>
                  <a:lnTo>
                    <a:pt x="716" y="53"/>
                  </a:lnTo>
                  <a:lnTo>
                    <a:pt x="723" y="47"/>
                  </a:lnTo>
                  <a:lnTo>
                    <a:pt x="731" y="42"/>
                  </a:lnTo>
                  <a:lnTo>
                    <a:pt x="743" y="37"/>
                  </a:lnTo>
                  <a:lnTo>
                    <a:pt x="761" y="30"/>
                  </a:lnTo>
                  <a:lnTo>
                    <a:pt x="773" y="25"/>
                  </a:lnTo>
                  <a:lnTo>
                    <a:pt x="779" y="30"/>
                  </a:lnTo>
                  <a:lnTo>
                    <a:pt x="781" y="47"/>
                  </a:lnTo>
                  <a:lnTo>
                    <a:pt x="783" y="58"/>
                  </a:lnTo>
                  <a:lnTo>
                    <a:pt x="781" y="68"/>
                  </a:lnTo>
                  <a:lnTo>
                    <a:pt x="780" y="74"/>
                  </a:lnTo>
                  <a:lnTo>
                    <a:pt x="777" y="79"/>
                  </a:lnTo>
                  <a:lnTo>
                    <a:pt x="774" y="83"/>
                  </a:lnTo>
                  <a:lnTo>
                    <a:pt x="773" y="84"/>
                  </a:lnTo>
                  <a:lnTo>
                    <a:pt x="770" y="86"/>
                  </a:lnTo>
                  <a:lnTo>
                    <a:pt x="771" y="84"/>
                  </a:lnTo>
                  <a:lnTo>
                    <a:pt x="774" y="79"/>
                  </a:lnTo>
                  <a:lnTo>
                    <a:pt x="779" y="73"/>
                  </a:lnTo>
                  <a:lnTo>
                    <a:pt x="784" y="67"/>
                  </a:lnTo>
                  <a:lnTo>
                    <a:pt x="791" y="61"/>
                  </a:lnTo>
                  <a:lnTo>
                    <a:pt x="800" y="55"/>
                  </a:lnTo>
                  <a:lnTo>
                    <a:pt x="810" y="51"/>
                  </a:lnTo>
                  <a:lnTo>
                    <a:pt x="820" y="51"/>
                  </a:lnTo>
                  <a:lnTo>
                    <a:pt x="829" y="52"/>
                  </a:lnTo>
                  <a:lnTo>
                    <a:pt x="836" y="55"/>
                  </a:lnTo>
                  <a:lnTo>
                    <a:pt x="840" y="56"/>
                  </a:lnTo>
                  <a:lnTo>
                    <a:pt x="843" y="60"/>
                  </a:lnTo>
                  <a:lnTo>
                    <a:pt x="847" y="63"/>
                  </a:lnTo>
                  <a:lnTo>
                    <a:pt x="853" y="69"/>
                  </a:lnTo>
                  <a:lnTo>
                    <a:pt x="860" y="77"/>
                  </a:lnTo>
                  <a:lnTo>
                    <a:pt x="872" y="86"/>
                  </a:lnTo>
                  <a:lnTo>
                    <a:pt x="885" y="95"/>
                  </a:lnTo>
                  <a:lnTo>
                    <a:pt x="898" y="104"/>
                  </a:lnTo>
                  <a:lnTo>
                    <a:pt x="909" y="111"/>
                  </a:lnTo>
                  <a:lnTo>
                    <a:pt x="919" y="118"/>
                  </a:lnTo>
                  <a:lnTo>
                    <a:pt x="926" y="123"/>
                  </a:lnTo>
                  <a:lnTo>
                    <a:pt x="928" y="128"/>
                  </a:lnTo>
                  <a:lnTo>
                    <a:pt x="926" y="132"/>
                  </a:lnTo>
                  <a:lnTo>
                    <a:pt x="919" y="136"/>
                  </a:lnTo>
                  <a:lnTo>
                    <a:pt x="912" y="139"/>
                  </a:lnTo>
                  <a:lnTo>
                    <a:pt x="908" y="139"/>
                  </a:lnTo>
                  <a:lnTo>
                    <a:pt x="910" y="139"/>
                  </a:lnTo>
                  <a:lnTo>
                    <a:pt x="916" y="141"/>
                  </a:lnTo>
                  <a:lnTo>
                    <a:pt x="922" y="147"/>
                  </a:lnTo>
                  <a:lnTo>
                    <a:pt x="929" y="157"/>
                  </a:lnTo>
                  <a:lnTo>
                    <a:pt x="935" y="173"/>
                  </a:lnTo>
                  <a:lnTo>
                    <a:pt x="941" y="191"/>
                  </a:lnTo>
                  <a:lnTo>
                    <a:pt x="943" y="204"/>
                  </a:lnTo>
                  <a:lnTo>
                    <a:pt x="946" y="213"/>
                  </a:lnTo>
                  <a:lnTo>
                    <a:pt x="949" y="220"/>
                  </a:lnTo>
                  <a:lnTo>
                    <a:pt x="949" y="224"/>
                  </a:lnTo>
                  <a:lnTo>
                    <a:pt x="951" y="226"/>
                  </a:lnTo>
                  <a:lnTo>
                    <a:pt x="951" y="228"/>
                  </a:lnTo>
                  <a:lnTo>
                    <a:pt x="951" y="226"/>
                  </a:lnTo>
                  <a:lnTo>
                    <a:pt x="951" y="223"/>
                  </a:lnTo>
                  <a:lnTo>
                    <a:pt x="951" y="216"/>
                  </a:lnTo>
                  <a:lnTo>
                    <a:pt x="952" y="210"/>
                  </a:lnTo>
                  <a:lnTo>
                    <a:pt x="956" y="203"/>
                  </a:lnTo>
                  <a:lnTo>
                    <a:pt x="962" y="195"/>
                  </a:lnTo>
                  <a:lnTo>
                    <a:pt x="972" y="189"/>
                  </a:lnTo>
                  <a:lnTo>
                    <a:pt x="986" y="184"/>
                  </a:lnTo>
                  <a:lnTo>
                    <a:pt x="999" y="178"/>
                  </a:lnTo>
                  <a:lnTo>
                    <a:pt x="1005" y="170"/>
                  </a:lnTo>
                  <a:lnTo>
                    <a:pt x="1007" y="160"/>
                  </a:lnTo>
                  <a:lnTo>
                    <a:pt x="1007" y="150"/>
                  </a:lnTo>
                  <a:lnTo>
                    <a:pt x="1007" y="141"/>
                  </a:lnTo>
                  <a:lnTo>
                    <a:pt x="1009" y="134"/>
                  </a:lnTo>
                  <a:lnTo>
                    <a:pt x="1015" y="131"/>
                  </a:lnTo>
                  <a:lnTo>
                    <a:pt x="1029" y="132"/>
                  </a:lnTo>
                  <a:lnTo>
                    <a:pt x="1048" y="135"/>
                  </a:lnTo>
                  <a:lnTo>
                    <a:pt x="1055" y="130"/>
                  </a:lnTo>
                  <a:lnTo>
                    <a:pt x="1057" y="121"/>
                  </a:lnTo>
                  <a:lnTo>
                    <a:pt x="1058" y="113"/>
                  </a:lnTo>
                  <a:lnTo>
                    <a:pt x="1068" y="111"/>
                  </a:lnTo>
                  <a:lnTo>
                    <a:pt x="1077" y="111"/>
                  </a:lnTo>
                  <a:lnTo>
                    <a:pt x="1087" y="110"/>
                  </a:lnTo>
                  <a:lnTo>
                    <a:pt x="1095" y="110"/>
                  </a:lnTo>
                  <a:lnTo>
                    <a:pt x="1103" y="109"/>
                  </a:lnTo>
                  <a:lnTo>
                    <a:pt x="1110" y="109"/>
                  </a:lnTo>
                  <a:lnTo>
                    <a:pt x="1116" y="109"/>
                  </a:lnTo>
                  <a:lnTo>
                    <a:pt x="1120" y="109"/>
                  </a:lnTo>
                  <a:lnTo>
                    <a:pt x="1130" y="107"/>
                  </a:lnTo>
                  <a:lnTo>
                    <a:pt x="1140" y="104"/>
                  </a:lnTo>
                  <a:lnTo>
                    <a:pt x="1151" y="102"/>
                  </a:lnTo>
                  <a:lnTo>
                    <a:pt x="1164" y="99"/>
                  </a:lnTo>
                  <a:lnTo>
                    <a:pt x="1177" y="98"/>
                  </a:lnTo>
                  <a:lnTo>
                    <a:pt x="1190" y="95"/>
                  </a:lnTo>
                  <a:lnTo>
                    <a:pt x="1203" y="94"/>
                  </a:lnTo>
                  <a:lnTo>
                    <a:pt x="1214" y="94"/>
                  </a:lnTo>
                  <a:lnTo>
                    <a:pt x="1226" y="95"/>
                  </a:lnTo>
                  <a:lnTo>
                    <a:pt x="1237" y="98"/>
                  </a:lnTo>
                  <a:lnTo>
                    <a:pt x="1247" y="103"/>
                  </a:lnTo>
                  <a:lnTo>
                    <a:pt x="1256" y="108"/>
                  </a:lnTo>
                  <a:lnTo>
                    <a:pt x="1265" y="113"/>
                  </a:lnTo>
                  <a:lnTo>
                    <a:pt x="1270" y="118"/>
                  </a:lnTo>
                  <a:lnTo>
                    <a:pt x="1273" y="120"/>
                  </a:lnTo>
                  <a:lnTo>
                    <a:pt x="1275" y="121"/>
                  </a:lnTo>
                  <a:lnTo>
                    <a:pt x="1276" y="121"/>
                  </a:lnTo>
                  <a:lnTo>
                    <a:pt x="1280" y="121"/>
                  </a:lnTo>
                  <a:lnTo>
                    <a:pt x="1288" y="120"/>
                  </a:lnTo>
                  <a:lnTo>
                    <a:pt x="1299" y="119"/>
                  </a:lnTo>
                  <a:lnTo>
                    <a:pt x="1312" y="116"/>
                  </a:lnTo>
                  <a:lnTo>
                    <a:pt x="1328" y="113"/>
                  </a:lnTo>
                  <a:lnTo>
                    <a:pt x="1348" y="108"/>
                  </a:lnTo>
                  <a:lnTo>
                    <a:pt x="1369" y="102"/>
                  </a:lnTo>
                  <a:lnTo>
                    <a:pt x="1392" y="98"/>
                  </a:lnTo>
                  <a:lnTo>
                    <a:pt x="1414" y="100"/>
                  </a:lnTo>
                  <a:lnTo>
                    <a:pt x="1434" y="108"/>
                  </a:lnTo>
                  <a:lnTo>
                    <a:pt x="1452" y="118"/>
                  </a:lnTo>
                  <a:lnTo>
                    <a:pt x="1467" y="129"/>
                  </a:lnTo>
                  <a:lnTo>
                    <a:pt x="1477" y="139"/>
                  </a:lnTo>
                  <a:lnTo>
                    <a:pt x="1484" y="146"/>
                  </a:lnTo>
                  <a:lnTo>
                    <a:pt x="1487" y="149"/>
                  </a:lnTo>
                  <a:lnTo>
                    <a:pt x="1487" y="150"/>
                  </a:lnTo>
                  <a:lnTo>
                    <a:pt x="1490" y="152"/>
                  </a:lnTo>
                  <a:lnTo>
                    <a:pt x="1494" y="155"/>
                  </a:lnTo>
                  <a:lnTo>
                    <a:pt x="1498" y="157"/>
                  </a:lnTo>
                  <a:lnTo>
                    <a:pt x="1505" y="158"/>
                  </a:lnTo>
                  <a:lnTo>
                    <a:pt x="1514" y="158"/>
                  </a:lnTo>
                  <a:lnTo>
                    <a:pt x="1526" y="155"/>
                  </a:lnTo>
                  <a:lnTo>
                    <a:pt x="1538" y="149"/>
                  </a:lnTo>
                  <a:lnTo>
                    <a:pt x="1547" y="144"/>
                  </a:lnTo>
                  <a:lnTo>
                    <a:pt x="1556" y="140"/>
                  </a:lnTo>
                  <a:lnTo>
                    <a:pt x="1564" y="135"/>
                  </a:lnTo>
                  <a:lnTo>
                    <a:pt x="1573" y="131"/>
                  </a:lnTo>
                  <a:lnTo>
                    <a:pt x="1569" y="140"/>
                  </a:lnTo>
                  <a:lnTo>
                    <a:pt x="1567" y="149"/>
                  </a:lnTo>
                  <a:lnTo>
                    <a:pt x="1569" y="156"/>
                  </a:lnTo>
                  <a:lnTo>
                    <a:pt x="1573" y="163"/>
                  </a:lnTo>
                  <a:lnTo>
                    <a:pt x="1577" y="171"/>
                  </a:lnTo>
                  <a:lnTo>
                    <a:pt x="1584" y="177"/>
                  </a:lnTo>
                  <a:lnTo>
                    <a:pt x="1590" y="183"/>
                  </a:lnTo>
                  <a:lnTo>
                    <a:pt x="1597" y="191"/>
                  </a:lnTo>
                  <a:lnTo>
                    <a:pt x="1604" y="199"/>
                  </a:lnTo>
                  <a:lnTo>
                    <a:pt x="1613" y="209"/>
                  </a:lnTo>
                  <a:lnTo>
                    <a:pt x="1624" y="221"/>
                  </a:lnTo>
                  <a:lnTo>
                    <a:pt x="1636" y="234"/>
                  </a:lnTo>
                  <a:lnTo>
                    <a:pt x="1647" y="246"/>
                  </a:lnTo>
                  <a:lnTo>
                    <a:pt x="1656" y="258"/>
                  </a:lnTo>
                  <a:lnTo>
                    <a:pt x="1663" y="271"/>
                  </a:lnTo>
                  <a:lnTo>
                    <a:pt x="1666" y="282"/>
                  </a:lnTo>
                  <a:lnTo>
                    <a:pt x="1666" y="293"/>
                  </a:lnTo>
                  <a:lnTo>
                    <a:pt x="1666" y="302"/>
                  </a:lnTo>
                  <a:lnTo>
                    <a:pt x="1665" y="310"/>
                  </a:lnTo>
                  <a:lnTo>
                    <a:pt x="1660" y="316"/>
                  </a:lnTo>
                  <a:lnTo>
                    <a:pt x="1655" y="323"/>
                  </a:lnTo>
                  <a:lnTo>
                    <a:pt x="1647" y="328"/>
                  </a:lnTo>
                  <a:lnTo>
                    <a:pt x="1636" y="331"/>
                  </a:lnTo>
                  <a:lnTo>
                    <a:pt x="1623" y="334"/>
                  </a:lnTo>
                  <a:lnTo>
                    <a:pt x="1610" y="335"/>
                  </a:lnTo>
                  <a:lnTo>
                    <a:pt x="1599" y="337"/>
                  </a:lnTo>
                  <a:lnTo>
                    <a:pt x="1591" y="341"/>
                  </a:lnTo>
                  <a:lnTo>
                    <a:pt x="1586" y="346"/>
                  </a:lnTo>
                  <a:lnTo>
                    <a:pt x="1583" y="351"/>
                  </a:lnTo>
                  <a:lnTo>
                    <a:pt x="1583" y="358"/>
                  </a:lnTo>
                  <a:lnTo>
                    <a:pt x="1586" y="366"/>
                  </a:lnTo>
                  <a:lnTo>
                    <a:pt x="1591" y="373"/>
                  </a:lnTo>
                  <a:lnTo>
                    <a:pt x="1597" y="383"/>
                  </a:lnTo>
                  <a:lnTo>
                    <a:pt x="1599" y="392"/>
                  </a:lnTo>
                  <a:lnTo>
                    <a:pt x="1597" y="400"/>
                  </a:lnTo>
                  <a:lnTo>
                    <a:pt x="1593" y="409"/>
                  </a:lnTo>
                  <a:lnTo>
                    <a:pt x="1586" y="416"/>
                  </a:lnTo>
                  <a:lnTo>
                    <a:pt x="1577" y="424"/>
                  </a:lnTo>
                  <a:lnTo>
                    <a:pt x="1567" y="429"/>
                  </a:lnTo>
                  <a:lnTo>
                    <a:pt x="1557" y="433"/>
                  </a:lnTo>
                  <a:lnTo>
                    <a:pt x="1548" y="435"/>
                  </a:lnTo>
                  <a:lnTo>
                    <a:pt x="1541" y="436"/>
                  </a:lnTo>
                  <a:lnTo>
                    <a:pt x="1534" y="437"/>
                  </a:lnTo>
                  <a:lnTo>
                    <a:pt x="1528" y="440"/>
                  </a:lnTo>
                  <a:lnTo>
                    <a:pt x="1524" y="444"/>
                  </a:lnTo>
                  <a:lnTo>
                    <a:pt x="1520" y="450"/>
                  </a:lnTo>
                  <a:lnTo>
                    <a:pt x="1516" y="460"/>
                  </a:lnTo>
                  <a:lnTo>
                    <a:pt x="1511" y="472"/>
                  </a:lnTo>
                  <a:lnTo>
                    <a:pt x="1510" y="488"/>
                  </a:lnTo>
                  <a:lnTo>
                    <a:pt x="1516" y="502"/>
                  </a:lnTo>
                  <a:lnTo>
                    <a:pt x="1526" y="515"/>
                  </a:lnTo>
                  <a:lnTo>
                    <a:pt x="1538" y="528"/>
                  </a:lnTo>
                  <a:lnTo>
                    <a:pt x="1554" y="537"/>
                  </a:lnTo>
                  <a:lnTo>
                    <a:pt x="1570" y="545"/>
                  </a:lnTo>
                  <a:lnTo>
                    <a:pt x="1586" y="550"/>
                  </a:lnTo>
                  <a:lnTo>
                    <a:pt x="1600" y="551"/>
                  </a:lnTo>
                  <a:lnTo>
                    <a:pt x="1612" y="554"/>
                  </a:lnTo>
                  <a:lnTo>
                    <a:pt x="1620" y="560"/>
                  </a:lnTo>
                  <a:lnTo>
                    <a:pt x="1626" y="570"/>
                  </a:lnTo>
                  <a:lnTo>
                    <a:pt x="1630" y="583"/>
                  </a:lnTo>
                  <a:lnTo>
                    <a:pt x="1630" y="599"/>
                  </a:lnTo>
                  <a:lnTo>
                    <a:pt x="1630" y="618"/>
                  </a:lnTo>
                  <a:lnTo>
                    <a:pt x="1630" y="637"/>
                  </a:lnTo>
                  <a:lnTo>
                    <a:pt x="1629" y="660"/>
                  </a:lnTo>
                  <a:lnTo>
                    <a:pt x="1629" y="678"/>
                  </a:lnTo>
                  <a:lnTo>
                    <a:pt x="1632" y="693"/>
                  </a:lnTo>
                  <a:lnTo>
                    <a:pt x="1639" y="704"/>
                  </a:lnTo>
                  <a:lnTo>
                    <a:pt x="1646" y="712"/>
                  </a:lnTo>
                  <a:lnTo>
                    <a:pt x="1656" y="715"/>
                  </a:lnTo>
                  <a:lnTo>
                    <a:pt x="1666" y="718"/>
                  </a:lnTo>
                  <a:lnTo>
                    <a:pt x="1675" y="718"/>
                  </a:lnTo>
                  <a:lnTo>
                    <a:pt x="1683" y="717"/>
                  </a:lnTo>
                  <a:lnTo>
                    <a:pt x="1692" y="719"/>
                  </a:lnTo>
                  <a:lnTo>
                    <a:pt x="1702" y="728"/>
                  </a:lnTo>
                  <a:lnTo>
                    <a:pt x="1715" y="741"/>
                  </a:lnTo>
                  <a:lnTo>
                    <a:pt x="1731" y="757"/>
                  </a:lnTo>
                  <a:lnTo>
                    <a:pt x="1746" y="775"/>
                  </a:lnTo>
                  <a:lnTo>
                    <a:pt x="1762" y="792"/>
                  </a:lnTo>
                  <a:lnTo>
                    <a:pt x="1778" y="808"/>
                  </a:lnTo>
                  <a:lnTo>
                    <a:pt x="1792" y="820"/>
                  </a:lnTo>
                  <a:lnTo>
                    <a:pt x="1804" y="829"/>
                  </a:lnTo>
                  <a:lnTo>
                    <a:pt x="1809" y="838"/>
                  </a:lnTo>
                  <a:lnTo>
                    <a:pt x="1808" y="844"/>
                  </a:lnTo>
                  <a:lnTo>
                    <a:pt x="1805" y="849"/>
                  </a:lnTo>
                  <a:lnTo>
                    <a:pt x="1797" y="855"/>
                  </a:lnTo>
                  <a:lnTo>
                    <a:pt x="1788" y="861"/>
                  </a:lnTo>
                  <a:lnTo>
                    <a:pt x="1778" y="867"/>
                  </a:lnTo>
                  <a:lnTo>
                    <a:pt x="1769" y="875"/>
                  </a:lnTo>
                  <a:lnTo>
                    <a:pt x="1764" y="883"/>
                  </a:lnTo>
                  <a:lnTo>
                    <a:pt x="1761" y="894"/>
                  </a:lnTo>
                  <a:lnTo>
                    <a:pt x="1762" y="908"/>
                  </a:lnTo>
                  <a:lnTo>
                    <a:pt x="1765" y="923"/>
                  </a:lnTo>
                  <a:lnTo>
                    <a:pt x="1768" y="938"/>
                  </a:lnTo>
                  <a:lnTo>
                    <a:pt x="1769" y="951"/>
                  </a:lnTo>
                  <a:lnTo>
                    <a:pt x="1769" y="965"/>
                  </a:lnTo>
                  <a:lnTo>
                    <a:pt x="1766" y="976"/>
                  </a:lnTo>
                  <a:lnTo>
                    <a:pt x="1765" y="987"/>
                  </a:lnTo>
                  <a:lnTo>
                    <a:pt x="1775" y="999"/>
                  </a:lnTo>
                  <a:lnTo>
                    <a:pt x="1791" y="1013"/>
                  </a:lnTo>
                  <a:lnTo>
                    <a:pt x="1814" y="1025"/>
                  </a:lnTo>
                  <a:lnTo>
                    <a:pt x="1838" y="1038"/>
                  </a:lnTo>
                  <a:lnTo>
                    <a:pt x="1864" y="1051"/>
                  </a:lnTo>
                  <a:lnTo>
                    <a:pt x="1887" y="1063"/>
                  </a:lnTo>
                  <a:lnTo>
                    <a:pt x="1907" y="1075"/>
                  </a:lnTo>
                  <a:lnTo>
                    <a:pt x="1923" y="1088"/>
                  </a:lnTo>
                  <a:lnTo>
                    <a:pt x="1936" y="1107"/>
                  </a:lnTo>
                  <a:lnTo>
                    <a:pt x="1944" y="1129"/>
                  </a:lnTo>
                  <a:lnTo>
                    <a:pt x="1951" y="1152"/>
                  </a:lnTo>
                  <a:lnTo>
                    <a:pt x="1956" y="1176"/>
                  </a:lnTo>
                  <a:lnTo>
                    <a:pt x="1960" y="1199"/>
                  </a:lnTo>
                  <a:lnTo>
                    <a:pt x="1963" y="1220"/>
                  </a:lnTo>
                  <a:lnTo>
                    <a:pt x="1967" y="1238"/>
                  </a:lnTo>
                  <a:lnTo>
                    <a:pt x="1970" y="1245"/>
                  </a:lnTo>
                  <a:lnTo>
                    <a:pt x="1974" y="1251"/>
                  </a:lnTo>
                  <a:lnTo>
                    <a:pt x="1981" y="1257"/>
                  </a:lnTo>
                  <a:lnTo>
                    <a:pt x="1990" y="1264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5" name="Freeform 221"/>
            <p:cNvSpPr>
              <a:spLocks/>
            </p:cNvSpPr>
            <p:nvPr/>
          </p:nvSpPr>
          <p:spPr bwMode="auto">
            <a:xfrm>
              <a:off x="-3226621" y="3872118"/>
              <a:ext cx="1152613" cy="720750"/>
            </a:xfrm>
            <a:custGeom>
              <a:avLst/>
              <a:gdLst>
                <a:gd name="T0" fmla="*/ 0 w 2019"/>
                <a:gd name="T1" fmla="*/ 0 h 1170"/>
                <a:gd name="T2" fmla="*/ 0 w 2019"/>
                <a:gd name="T3" fmla="*/ 0 h 1170"/>
                <a:gd name="T4" fmla="*/ 0 w 2019"/>
                <a:gd name="T5" fmla="*/ 0 h 1170"/>
                <a:gd name="T6" fmla="*/ 0 w 2019"/>
                <a:gd name="T7" fmla="*/ 0 h 1170"/>
                <a:gd name="T8" fmla="*/ 0 w 2019"/>
                <a:gd name="T9" fmla="*/ 0 h 1170"/>
                <a:gd name="T10" fmla="*/ 0 w 2019"/>
                <a:gd name="T11" fmla="*/ 0 h 1170"/>
                <a:gd name="T12" fmla="*/ 0 w 2019"/>
                <a:gd name="T13" fmla="*/ 0 h 1170"/>
                <a:gd name="T14" fmla="*/ 0 w 2019"/>
                <a:gd name="T15" fmla="*/ 0 h 1170"/>
                <a:gd name="T16" fmla="*/ 0 w 2019"/>
                <a:gd name="T17" fmla="*/ 0 h 1170"/>
                <a:gd name="T18" fmla="*/ 0 w 2019"/>
                <a:gd name="T19" fmla="*/ 0 h 1170"/>
                <a:gd name="T20" fmla="*/ 0 w 2019"/>
                <a:gd name="T21" fmla="*/ 0 h 1170"/>
                <a:gd name="T22" fmla="*/ 0 w 2019"/>
                <a:gd name="T23" fmla="*/ 0 h 1170"/>
                <a:gd name="T24" fmla="*/ 0 w 2019"/>
                <a:gd name="T25" fmla="*/ 0 h 1170"/>
                <a:gd name="T26" fmla="*/ 0 w 2019"/>
                <a:gd name="T27" fmla="*/ 0 h 1170"/>
                <a:gd name="T28" fmla="*/ 0 w 2019"/>
                <a:gd name="T29" fmla="*/ 0 h 1170"/>
                <a:gd name="T30" fmla="*/ 0 w 2019"/>
                <a:gd name="T31" fmla="*/ 0 h 1170"/>
                <a:gd name="T32" fmla="*/ 0 w 2019"/>
                <a:gd name="T33" fmla="*/ 0 h 1170"/>
                <a:gd name="T34" fmla="*/ 0 w 2019"/>
                <a:gd name="T35" fmla="*/ 0 h 1170"/>
                <a:gd name="T36" fmla="*/ 0 w 2019"/>
                <a:gd name="T37" fmla="*/ 0 h 1170"/>
                <a:gd name="T38" fmla="*/ 0 w 2019"/>
                <a:gd name="T39" fmla="*/ 0 h 1170"/>
                <a:gd name="T40" fmla="*/ 0 w 2019"/>
                <a:gd name="T41" fmla="*/ 0 h 1170"/>
                <a:gd name="T42" fmla="*/ 0 w 2019"/>
                <a:gd name="T43" fmla="*/ 0 h 1170"/>
                <a:gd name="T44" fmla="*/ 0 w 2019"/>
                <a:gd name="T45" fmla="*/ 0 h 1170"/>
                <a:gd name="T46" fmla="*/ 0 w 2019"/>
                <a:gd name="T47" fmla="*/ 0 h 1170"/>
                <a:gd name="T48" fmla="*/ 0 w 2019"/>
                <a:gd name="T49" fmla="*/ 0 h 1170"/>
                <a:gd name="T50" fmla="*/ 0 w 2019"/>
                <a:gd name="T51" fmla="*/ 0 h 1170"/>
                <a:gd name="T52" fmla="*/ 0 w 2019"/>
                <a:gd name="T53" fmla="*/ 0 h 1170"/>
                <a:gd name="T54" fmla="*/ 0 w 2019"/>
                <a:gd name="T55" fmla="*/ 0 h 1170"/>
                <a:gd name="T56" fmla="*/ 0 w 2019"/>
                <a:gd name="T57" fmla="*/ 0 h 1170"/>
                <a:gd name="T58" fmla="*/ 0 w 2019"/>
                <a:gd name="T59" fmla="*/ 0 h 1170"/>
                <a:gd name="T60" fmla="*/ 0 w 2019"/>
                <a:gd name="T61" fmla="*/ 0 h 1170"/>
                <a:gd name="T62" fmla="*/ 0 w 2019"/>
                <a:gd name="T63" fmla="*/ 0 h 1170"/>
                <a:gd name="T64" fmla="*/ 0 w 2019"/>
                <a:gd name="T65" fmla="*/ 0 h 1170"/>
                <a:gd name="T66" fmla="*/ 0 w 2019"/>
                <a:gd name="T67" fmla="*/ 0 h 1170"/>
                <a:gd name="T68" fmla="*/ 0 w 2019"/>
                <a:gd name="T69" fmla="*/ 0 h 1170"/>
                <a:gd name="T70" fmla="*/ 0 w 2019"/>
                <a:gd name="T71" fmla="*/ 0 h 1170"/>
                <a:gd name="T72" fmla="*/ 0 w 2019"/>
                <a:gd name="T73" fmla="*/ 0 h 1170"/>
                <a:gd name="T74" fmla="*/ 0 w 2019"/>
                <a:gd name="T75" fmla="*/ 0 h 1170"/>
                <a:gd name="T76" fmla="*/ 0 w 2019"/>
                <a:gd name="T77" fmla="*/ 0 h 1170"/>
                <a:gd name="T78" fmla="*/ 0 w 2019"/>
                <a:gd name="T79" fmla="*/ 0 h 1170"/>
                <a:gd name="T80" fmla="*/ 0 w 2019"/>
                <a:gd name="T81" fmla="*/ 0 h 1170"/>
                <a:gd name="T82" fmla="*/ 0 w 2019"/>
                <a:gd name="T83" fmla="*/ 0 h 1170"/>
                <a:gd name="T84" fmla="*/ 0 w 2019"/>
                <a:gd name="T85" fmla="*/ 0 h 1170"/>
                <a:gd name="T86" fmla="*/ 0 w 2019"/>
                <a:gd name="T87" fmla="*/ 0 h 1170"/>
                <a:gd name="T88" fmla="*/ 0 w 2019"/>
                <a:gd name="T89" fmla="*/ 0 h 1170"/>
                <a:gd name="T90" fmla="*/ 0 w 2019"/>
                <a:gd name="T91" fmla="*/ 0 h 1170"/>
                <a:gd name="T92" fmla="*/ 0 w 2019"/>
                <a:gd name="T93" fmla="*/ 0 h 1170"/>
                <a:gd name="T94" fmla="*/ 0 w 2019"/>
                <a:gd name="T95" fmla="*/ 0 h 1170"/>
                <a:gd name="T96" fmla="*/ 0 w 2019"/>
                <a:gd name="T97" fmla="*/ 0 h 1170"/>
                <a:gd name="T98" fmla="*/ 0 w 2019"/>
                <a:gd name="T99" fmla="*/ 0 h 1170"/>
                <a:gd name="T100" fmla="*/ 0 w 2019"/>
                <a:gd name="T101" fmla="*/ 0 h 1170"/>
                <a:gd name="T102" fmla="*/ 0 w 2019"/>
                <a:gd name="T103" fmla="*/ 0 h 1170"/>
                <a:gd name="T104" fmla="*/ 0 w 2019"/>
                <a:gd name="T105" fmla="*/ 0 h 1170"/>
                <a:gd name="T106" fmla="*/ 0 w 2019"/>
                <a:gd name="T107" fmla="*/ 0 h 1170"/>
                <a:gd name="T108" fmla="*/ 0 w 2019"/>
                <a:gd name="T109" fmla="*/ 0 h 1170"/>
                <a:gd name="T110" fmla="*/ 0 w 2019"/>
                <a:gd name="T111" fmla="*/ 0 h 1170"/>
                <a:gd name="T112" fmla="*/ 0 w 2019"/>
                <a:gd name="T113" fmla="*/ 0 h 1170"/>
                <a:gd name="T114" fmla="*/ 0 w 2019"/>
                <a:gd name="T115" fmla="*/ 0 h 1170"/>
                <a:gd name="T116" fmla="*/ 0 w 2019"/>
                <a:gd name="T117" fmla="*/ 0 h 1170"/>
                <a:gd name="T118" fmla="*/ 0 w 2019"/>
                <a:gd name="T119" fmla="*/ 0 h 1170"/>
                <a:gd name="T120" fmla="*/ 0 w 2019"/>
                <a:gd name="T121" fmla="*/ 0 h 1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9"/>
                <a:gd name="T184" fmla="*/ 0 h 1170"/>
                <a:gd name="T185" fmla="*/ 2019 w 2019"/>
                <a:gd name="T186" fmla="*/ 1170 h 1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9" h="1170">
                  <a:moveTo>
                    <a:pt x="1963" y="89"/>
                  </a:moveTo>
                  <a:lnTo>
                    <a:pt x="2003" y="122"/>
                  </a:lnTo>
                  <a:lnTo>
                    <a:pt x="2005" y="125"/>
                  </a:lnTo>
                  <a:lnTo>
                    <a:pt x="2009" y="134"/>
                  </a:lnTo>
                  <a:lnTo>
                    <a:pt x="2013" y="147"/>
                  </a:lnTo>
                  <a:lnTo>
                    <a:pt x="2018" y="162"/>
                  </a:lnTo>
                  <a:lnTo>
                    <a:pt x="2019" y="178"/>
                  </a:lnTo>
                  <a:lnTo>
                    <a:pt x="2018" y="193"/>
                  </a:lnTo>
                  <a:lnTo>
                    <a:pt x="2010" y="205"/>
                  </a:lnTo>
                  <a:lnTo>
                    <a:pt x="1998" y="213"/>
                  </a:lnTo>
                  <a:lnTo>
                    <a:pt x="1982" y="220"/>
                  </a:lnTo>
                  <a:lnTo>
                    <a:pt x="1967" y="230"/>
                  </a:lnTo>
                  <a:lnTo>
                    <a:pt x="1959" y="243"/>
                  </a:lnTo>
                  <a:lnTo>
                    <a:pt x="1952" y="256"/>
                  </a:lnTo>
                  <a:lnTo>
                    <a:pt x="1946" y="271"/>
                  </a:lnTo>
                  <a:lnTo>
                    <a:pt x="1943" y="283"/>
                  </a:lnTo>
                  <a:lnTo>
                    <a:pt x="1943" y="296"/>
                  </a:lnTo>
                  <a:lnTo>
                    <a:pt x="1943" y="304"/>
                  </a:lnTo>
                  <a:lnTo>
                    <a:pt x="1942" y="310"/>
                  </a:lnTo>
                  <a:lnTo>
                    <a:pt x="1933" y="312"/>
                  </a:lnTo>
                  <a:lnTo>
                    <a:pt x="1920" y="310"/>
                  </a:lnTo>
                  <a:lnTo>
                    <a:pt x="1904" y="309"/>
                  </a:lnTo>
                  <a:lnTo>
                    <a:pt x="1886" y="308"/>
                  </a:lnTo>
                  <a:lnTo>
                    <a:pt x="1864" y="310"/>
                  </a:lnTo>
                  <a:lnTo>
                    <a:pt x="1844" y="317"/>
                  </a:lnTo>
                  <a:lnTo>
                    <a:pt x="1823" y="329"/>
                  </a:lnTo>
                  <a:lnTo>
                    <a:pt x="1803" y="344"/>
                  </a:lnTo>
                  <a:lnTo>
                    <a:pt x="1785" y="359"/>
                  </a:lnTo>
                  <a:lnTo>
                    <a:pt x="1771" y="372"/>
                  </a:lnTo>
                  <a:lnTo>
                    <a:pt x="1760" y="387"/>
                  </a:lnTo>
                  <a:lnTo>
                    <a:pt x="1750" y="401"/>
                  </a:lnTo>
                  <a:lnTo>
                    <a:pt x="1744" y="413"/>
                  </a:lnTo>
                  <a:lnTo>
                    <a:pt x="1741" y="424"/>
                  </a:lnTo>
                  <a:lnTo>
                    <a:pt x="1742" y="435"/>
                  </a:lnTo>
                  <a:lnTo>
                    <a:pt x="1744" y="445"/>
                  </a:lnTo>
                  <a:lnTo>
                    <a:pt x="1744" y="455"/>
                  </a:lnTo>
                  <a:lnTo>
                    <a:pt x="1744" y="462"/>
                  </a:lnTo>
                  <a:lnTo>
                    <a:pt x="1741" y="470"/>
                  </a:lnTo>
                  <a:lnTo>
                    <a:pt x="1737" y="476"/>
                  </a:lnTo>
                  <a:lnTo>
                    <a:pt x="1729" y="481"/>
                  </a:lnTo>
                  <a:lnTo>
                    <a:pt x="1721" y="483"/>
                  </a:lnTo>
                  <a:lnTo>
                    <a:pt x="1711" y="485"/>
                  </a:lnTo>
                  <a:lnTo>
                    <a:pt x="1698" y="486"/>
                  </a:lnTo>
                  <a:lnTo>
                    <a:pt x="1686" y="489"/>
                  </a:lnTo>
                  <a:lnTo>
                    <a:pt x="1674" y="496"/>
                  </a:lnTo>
                  <a:lnTo>
                    <a:pt x="1663" y="504"/>
                  </a:lnTo>
                  <a:lnTo>
                    <a:pt x="1655" y="517"/>
                  </a:lnTo>
                  <a:lnTo>
                    <a:pt x="1649" y="530"/>
                  </a:lnTo>
                  <a:lnTo>
                    <a:pt x="1649" y="548"/>
                  </a:lnTo>
                  <a:lnTo>
                    <a:pt x="1653" y="566"/>
                  </a:lnTo>
                  <a:lnTo>
                    <a:pt x="1659" y="586"/>
                  </a:lnTo>
                  <a:lnTo>
                    <a:pt x="1662" y="606"/>
                  </a:lnTo>
                  <a:lnTo>
                    <a:pt x="1662" y="625"/>
                  </a:lnTo>
                  <a:lnTo>
                    <a:pt x="1661" y="643"/>
                  </a:lnTo>
                  <a:lnTo>
                    <a:pt x="1655" y="659"/>
                  </a:lnTo>
                  <a:lnTo>
                    <a:pt x="1648" y="673"/>
                  </a:lnTo>
                  <a:lnTo>
                    <a:pt x="1639" y="687"/>
                  </a:lnTo>
                  <a:lnTo>
                    <a:pt x="1628" y="697"/>
                  </a:lnTo>
                  <a:lnTo>
                    <a:pt x="1616" y="706"/>
                  </a:lnTo>
                  <a:lnTo>
                    <a:pt x="1605" y="717"/>
                  </a:lnTo>
                  <a:lnTo>
                    <a:pt x="1596" y="729"/>
                  </a:lnTo>
                  <a:lnTo>
                    <a:pt x="1589" y="743"/>
                  </a:lnTo>
                  <a:lnTo>
                    <a:pt x="1583" y="757"/>
                  </a:lnTo>
                  <a:lnTo>
                    <a:pt x="1582" y="773"/>
                  </a:lnTo>
                  <a:lnTo>
                    <a:pt x="1585" y="790"/>
                  </a:lnTo>
                  <a:lnTo>
                    <a:pt x="1590" y="806"/>
                  </a:lnTo>
                  <a:lnTo>
                    <a:pt x="1599" y="823"/>
                  </a:lnTo>
                  <a:lnTo>
                    <a:pt x="1606" y="843"/>
                  </a:lnTo>
                  <a:lnTo>
                    <a:pt x="1612" y="864"/>
                  </a:lnTo>
                  <a:lnTo>
                    <a:pt x="1616" y="883"/>
                  </a:lnTo>
                  <a:lnTo>
                    <a:pt x="1618" y="903"/>
                  </a:lnTo>
                  <a:lnTo>
                    <a:pt x="1616" y="920"/>
                  </a:lnTo>
                  <a:lnTo>
                    <a:pt x="1612" y="934"/>
                  </a:lnTo>
                  <a:lnTo>
                    <a:pt x="1605" y="944"/>
                  </a:lnTo>
                  <a:lnTo>
                    <a:pt x="1596" y="951"/>
                  </a:lnTo>
                  <a:lnTo>
                    <a:pt x="1588" y="960"/>
                  </a:lnTo>
                  <a:lnTo>
                    <a:pt x="1580" y="970"/>
                  </a:lnTo>
                  <a:lnTo>
                    <a:pt x="1575" y="981"/>
                  </a:lnTo>
                  <a:lnTo>
                    <a:pt x="1570" y="993"/>
                  </a:lnTo>
                  <a:lnTo>
                    <a:pt x="1567" y="1007"/>
                  </a:lnTo>
                  <a:lnTo>
                    <a:pt x="1565" y="1023"/>
                  </a:lnTo>
                  <a:lnTo>
                    <a:pt x="1565" y="1040"/>
                  </a:lnTo>
                  <a:lnTo>
                    <a:pt x="1563" y="1056"/>
                  </a:lnTo>
                  <a:lnTo>
                    <a:pt x="1562" y="1071"/>
                  </a:lnTo>
                  <a:lnTo>
                    <a:pt x="1557" y="1083"/>
                  </a:lnTo>
                  <a:lnTo>
                    <a:pt x="1555" y="1093"/>
                  </a:lnTo>
                  <a:lnTo>
                    <a:pt x="1553" y="1102"/>
                  </a:lnTo>
                  <a:lnTo>
                    <a:pt x="1552" y="1111"/>
                  </a:lnTo>
                  <a:lnTo>
                    <a:pt x="1552" y="1118"/>
                  </a:lnTo>
                  <a:lnTo>
                    <a:pt x="1556" y="1124"/>
                  </a:lnTo>
                  <a:lnTo>
                    <a:pt x="1559" y="1130"/>
                  </a:lnTo>
                  <a:lnTo>
                    <a:pt x="1555" y="1135"/>
                  </a:lnTo>
                  <a:lnTo>
                    <a:pt x="1543" y="1138"/>
                  </a:lnTo>
                  <a:lnTo>
                    <a:pt x="1529" y="1139"/>
                  </a:lnTo>
                  <a:lnTo>
                    <a:pt x="1510" y="1139"/>
                  </a:lnTo>
                  <a:lnTo>
                    <a:pt x="1490" y="1136"/>
                  </a:lnTo>
                  <a:lnTo>
                    <a:pt x="1469" y="1130"/>
                  </a:lnTo>
                  <a:lnTo>
                    <a:pt x="1447" y="1122"/>
                  </a:lnTo>
                  <a:lnTo>
                    <a:pt x="1428" y="1114"/>
                  </a:lnTo>
                  <a:lnTo>
                    <a:pt x="1414" y="1114"/>
                  </a:lnTo>
                  <a:lnTo>
                    <a:pt x="1404" y="1118"/>
                  </a:lnTo>
                  <a:lnTo>
                    <a:pt x="1397" y="1125"/>
                  </a:lnTo>
                  <a:lnTo>
                    <a:pt x="1391" y="1135"/>
                  </a:lnTo>
                  <a:lnTo>
                    <a:pt x="1385" y="1146"/>
                  </a:lnTo>
                  <a:lnTo>
                    <a:pt x="1381" y="1156"/>
                  </a:lnTo>
                  <a:lnTo>
                    <a:pt x="1375" y="1166"/>
                  </a:lnTo>
                  <a:lnTo>
                    <a:pt x="1364" y="1170"/>
                  </a:lnTo>
                  <a:lnTo>
                    <a:pt x="1345" y="1166"/>
                  </a:lnTo>
                  <a:lnTo>
                    <a:pt x="1324" y="1157"/>
                  </a:lnTo>
                  <a:lnTo>
                    <a:pt x="1301" y="1146"/>
                  </a:lnTo>
                  <a:lnTo>
                    <a:pt x="1278" y="1134"/>
                  </a:lnTo>
                  <a:lnTo>
                    <a:pt x="1259" y="1123"/>
                  </a:lnTo>
                  <a:lnTo>
                    <a:pt x="1245" y="1116"/>
                  </a:lnTo>
                  <a:lnTo>
                    <a:pt x="1241" y="1112"/>
                  </a:lnTo>
                  <a:lnTo>
                    <a:pt x="1238" y="1112"/>
                  </a:lnTo>
                  <a:lnTo>
                    <a:pt x="1229" y="1113"/>
                  </a:lnTo>
                  <a:lnTo>
                    <a:pt x="1216" y="1114"/>
                  </a:lnTo>
                  <a:lnTo>
                    <a:pt x="1202" y="1117"/>
                  </a:lnTo>
                  <a:lnTo>
                    <a:pt x="1185" y="1120"/>
                  </a:lnTo>
                  <a:lnTo>
                    <a:pt x="1169" y="1125"/>
                  </a:lnTo>
                  <a:lnTo>
                    <a:pt x="1155" y="1133"/>
                  </a:lnTo>
                  <a:lnTo>
                    <a:pt x="1143" y="1141"/>
                  </a:lnTo>
                  <a:lnTo>
                    <a:pt x="1130" y="1149"/>
                  </a:lnTo>
                  <a:lnTo>
                    <a:pt x="1116" y="1154"/>
                  </a:lnTo>
                  <a:lnTo>
                    <a:pt x="1100" y="1154"/>
                  </a:lnTo>
                  <a:lnTo>
                    <a:pt x="1086" y="1151"/>
                  </a:lnTo>
                  <a:lnTo>
                    <a:pt x="1071" y="1148"/>
                  </a:lnTo>
                  <a:lnTo>
                    <a:pt x="1060" y="1143"/>
                  </a:lnTo>
                  <a:lnTo>
                    <a:pt x="1051" y="1135"/>
                  </a:lnTo>
                  <a:lnTo>
                    <a:pt x="1048" y="1129"/>
                  </a:lnTo>
                  <a:lnTo>
                    <a:pt x="1048" y="1123"/>
                  </a:lnTo>
                  <a:lnTo>
                    <a:pt x="1047" y="1116"/>
                  </a:lnTo>
                  <a:lnTo>
                    <a:pt x="1046" y="1109"/>
                  </a:lnTo>
                  <a:lnTo>
                    <a:pt x="1043" y="1104"/>
                  </a:lnTo>
                  <a:lnTo>
                    <a:pt x="1038" y="1102"/>
                  </a:lnTo>
                  <a:lnTo>
                    <a:pt x="1033" y="1102"/>
                  </a:lnTo>
                  <a:lnTo>
                    <a:pt x="1024" y="1104"/>
                  </a:lnTo>
                  <a:lnTo>
                    <a:pt x="1014" y="1112"/>
                  </a:lnTo>
                  <a:lnTo>
                    <a:pt x="1001" y="1119"/>
                  </a:lnTo>
                  <a:lnTo>
                    <a:pt x="987" y="1125"/>
                  </a:lnTo>
                  <a:lnTo>
                    <a:pt x="972" y="1130"/>
                  </a:lnTo>
                  <a:lnTo>
                    <a:pt x="958" y="1133"/>
                  </a:lnTo>
                  <a:lnTo>
                    <a:pt x="944" y="1134"/>
                  </a:lnTo>
                  <a:lnTo>
                    <a:pt x="929" y="1133"/>
                  </a:lnTo>
                  <a:lnTo>
                    <a:pt x="918" y="1129"/>
                  </a:lnTo>
                  <a:lnTo>
                    <a:pt x="908" y="1122"/>
                  </a:lnTo>
                  <a:lnTo>
                    <a:pt x="898" y="1113"/>
                  </a:lnTo>
                  <a:lnTo>
                    <a:pt x="886" y="1107"/>
                  </a:lnTo>
                  <a:lnTo>
                    <a:pt x="875" y="1101"/>
                  </a:lnTo>
                  <a:lnTo>
                    <a:pt x="865" y="1096"/>
                  </a:lnTo>
                  <a:lnTo>
                    <a:pt x="853" y="1091"/>
                  </a:lnTo>
                  <a:lnTo>
                    <a:pt x="842" y="1087"/>
                  </a:lnTo>
                  <a:lnTo>
                    <a:pt x="833" y="1082"/>
                  </a:lnTo>
                  <a:lnTo>
                    <a:pt x="825" y="1077"/>
                  </a:lnTo>
                  <a:lnTo>
                    <a:pt x="819" y="1067"/>
                  </a:lnTo>
                  <a:lnTo>
                    <a:pt x="818" y="1051"/>
                  </a:lnTo>
                  <a:lnTo>
                    <a:pt x="819" y="1032"/>
                  </a:lnTo>
                  <a:lnTo>
                    <a:pt x="819" y="1011"/>
                  </a:lnTo>
                  <a:lnTo>
                    <a:pt x="818" y="992"/>
                  </a:lnTo>
                  <a:lnTo>
                    <a:pt x="813" y="977"/>
                  </a:lnTo>
                  <a:lnTo>
                    <a:pt x="803" y="969"/>
                  </a:lnTo>
                  <a:lnTo>
                    <a:pt x="788" y="969"/>
                  </a:lnTo>
                  <a:lnTo>
                    <a:pt x="767" y="974"/>
                  </a:lnTo>
                  <a:lnTo>
                    <a:pt x="746" y="980"/>
                  </a:lnTo>
                  <a:lnTo>
                    <a:pt x="727" y="985"/>
                  </a:lnTo>
                  <a:lnTo>
                    <a:pt x="707" y="990"/>
                  </a:lnTo>
                  <a:lnTo>
                    <a:pt x="690" y="992"/>
                  </a:lnTo>
                  <a:lnTo>
                    <a:pt x="673" y="993"/>
                  </a:lnTo>
                  <a:lnTo>
                    <a:pt x="658" y="991"/>
                  </a:lnTo>
                  <a:lnTo>
                    <a:pt x="647" y="986"/>
                  </a:lnTo>
                  <a:lnTo>
                    <a:pt x="636" y="977"/>
                  </a:lnTo>
                  <a:lnTo>
                    <a:pt x="626" y="967"/>
                  </a:lnTo>
                  <a:lnTo>
                    <a:pt x="614" y="959"/>
                  </a:lnTo>
                  <a:lnTo>
                    <a:pt x="604" y="948"/>
                  </a:lnTo>
                  <a:lnTo>
                    <a:pt x="595" y="938"/>
                  </a:lnTo>
                  <a:lnTo>
                    <a:pt x="587" y="928"/>
                  </a:lnTo>
                  <a:lnTo>
                    <a:pt x="578" y="917"/>
                  </a:lnTo>
                  <a:lnTo>
                    <a:pt x="572" y="907"/>
                  </a:lnTo>
                  <a:lnTo>
                    <a:pt x="564" y="898"/>
                  </a:lnTo>
                  <a:lnTo>
                    <a:pt x="551" y="891"/>
                  </a:lnTo>
                  <a:lnTo>
                    <a:pt x="532" y="887"/>
                  </a:lnTo>
                  <a:lnTo>
                    <a:pt x="511" y="885"/>
                  </a:lnTo>
                  <a:lnTo>
                    <a:pt x="491" y="886"/>
                  </a:lnTo>
                  <a:lnTo>
                    <a:pt x="471" y="891"/>
                  </a:lnTo>
                  <a:lnTo>
                    <a:pt x="455" y="898"/>
                  </a:lnTo>
                  <a:lnTo>
                    <a:pt x="443" y="909"/>
                  </a:lnTo>
                  <a:lnTo>
                    <a:pt x="433" y="922"/>
                  </a:lnTo>
                  <a:lnTo>
                    <a:pt x="420" y="933"/>
                  </a:lnTo>
                  <a:lnTo>
                    <a:pt x="406" y="944"/>
                  </a:lnTo>
                  <a:lnTo>
                    <a:pt x="392" y="955"/>
                  </a:lnTo>
                  <a:lnTo>
                    <a:pt x="379" y="966"/>
                  </a:lnTo>
                  <a:lnTo>
                    <a:pt x="367" y="978"/>
                  </a:lnTo>
                  <a:lnTo>
                    <a:pt x="362" y="992"/>
                  </a:lnTo>
                  <a:lnTo>
                    <a:pt x="360" y="1008"/>
                  </a:lnTo>
                  <a:lnTo>
                    <a:pt x="360" y="1025"/>
                  </a:lnTo>
                  <a:lnTo>
                    <a:pt x="356" y="1043"/>
                  </a:lnTo>
                  <a:lnTo>
                    <a:pt x="350" y="1060"/>
                  </a:lnTo>
                  <a:lnTo>
                    <a:pt x="342" y="1076"/>
                  </a:lnTo>
                  <a:lnTo>
                    <a:pt x="332" y="1091"/>
                  </a:lnTo>
                  <a:lnTo>
                    <a:pt x="319" y="1103"/>
                  </a:lnTo>
                  <a:lnTo>
                    <a:pt x="304" y="1112"/>
                  </a:lnTo>
                  <a:lnTo>
                    <a:pt x="289" y="1117"/>
                  </a:lnTo>
                  <a:lnTo>
                    <a:pt x="273" y="1120"/>
                  </a:lnTo>
                  <a:lnTo>
                    <a:pt x="257" y="1124"/>
                  </a:lnTo>
                  <a:lnTo>
                    <a:pt x="243" y="1128"/>
                  </a:lnTo>
                  <a:lnTo>
                    <a:pt x="227" y="1130"/>
                  </a:lnTo>
                  <a:lnTo>
                    <a:pt x="208" y="1130"/>
                  </a:lnTo>
                  <a:lnTo>
                    <a:pt x="190" y="1127"/>
                  </a:lnTo>
                  <a:lnTo>
                    <a:pt x="168" y="1119"/>
                  </a:lnTo>
                  <a:lnTo>
                    <a:pt x="142" y="1107"/>
                  </a:lnTo>
                  <a:lnTo>
                    <a:pt x="128" y="1098"/>
                  </a:lnTo>
                  <a:lnTo>
                    <a:pt x="111" y="1091"/>
                  </a:lnTo>
                  <a:lnTo>
                    <a:pt x="94" y="1082"/>
                  </a:lnTo>
                  <a:lnTo>
                    <a:pt x="75" y="1075"/>
                  </a:lnTo>
                  <a:lnTo>
                    <a:pt x="56" y="1067"/>
                  </a:lnTo>
                  <a:lnTo>
                    <a:pt x="36" y="1060"/>
                  </a:lnTo>
                  <a:lnTo>
                    <a:pt x="18" y="1053"/>
                  </a:lnTo>
                  <a:lnTo>
                    <a:pt x="0" y="1045"/>
                  </a:lnTo>
                  <a:lnTo>
                    <a:pt x="3" y="1040"/>
                  </a:lnTo>
                  <a:lnTo>
                    <a:pt x="6" y="1034"/>
                  </a:lnTo>
                  <a:lnTo>
                    <a:pt x="9" y="1029"/>
                  </a:lnTo>
                  <a:lnTo>
                    <a:pt x="12" y="1024"/>
                  </a:lnTo>
                  <a:lnTo>
                    <a:pt x="16" y="1019"/>
                  </a:lnTo>
                  <a:lnTo>
                    <a:pt x="22" y="1014"/>
                  </a:lnTo>
                  <a:lnTo>
                    <a:pt x="29" y="1011"/>
                  </a:lnTo>
                  <a:lnTo>
                    <a:pt x="36" y="1007"/>
                  </a:lnTo>
                  <a:lnTo>
                    <a:pt x="49" y="1002"/>
                  </a:lnTo>
                  <a:lnTo>
                    <a:pt x="59" y="996"/>
                  </a:lnTo>
                  <a:lnTo>
                    <a:pt x="65" y="990"/>
                  </a:lnTo>
                  <a:lnTo>
                    <a:pt x="69" y="982"/>
                  </a:lnTo>
                  <a:lnTo>
                    <a:pt x="71" y="976"/>
                  </a:lnTo>
                  <a:lnTo>
                    <a:pt x="72" y="969"/>
                  </a:lnTo>
                  <a:lnTo>
                    <a:pt x="72" y="961"/>
                  </a:lnTo>
                  <a:lnTo>
                    <a:pt x="72" y="955"/>
                  </a:lnTo>
                  <a:lnTo>
                    <a:pt x="72" y="949"/>
                  </a:lnTo>
                  <a:lnTo>
                    <a:pt x="72" y="941"/>
                  </a:lnTo>
                  <a:lnTo>
                    <a:pt x="71" y="934"/>
                  </a:lnTo>
                  <a:lnTo>
                    <a:pt x="72" y="927"/>
                  </a:lnTo>
                  <a:lnTo>
                    <a:pt x="74" y="920"/>
                  </a:lnTo>
                  <a:lnTo>
                    <a:pt x="78" y="914"/>
                  </a:lnTo>
                  <a:lnTo>
                    <a:pt x="84" y="908"/>
                  </a:lnTo>
                  <a:lnTo>
                    <a:pt x="92" y="904"/>
                  </a:lnTo>
                  <a:lnTo>
                    <a:pt x="101" y="899"/>
                  </a:lnTo>
                  <a:lnTo>
                    <a:pt x="105" y="893"/>
                  </a:lnTo>
                  <a:lnTo>
                    <a:pt x="107" y="885"/>
                  </a:lnTo>
                  <a:lnTo>
                    <a:pt x="108" y="876"/>
                  </a:lnTo>
                  <a:lnTo>
                    <a:pt x="109" y="866"/>
                  </a:lnTo>
                  <a:lnTo>
                    <a:pt x="111" y="857"/>
                  </a:lnTo>
                  <a:lnTo>
                    <a:pt x="115" y="850"/>
                  </a:lnTo>
                  <a:lnTo>
                    <a:pt x="124" y="843"/>
                  </a:lnTo>
                  <a:lnTo>
                    <a:pt x="135" y="838"/>
                  </a:lnTo>
                  <a:lnTo>
                    <a:pt x="147" y="835"/>
                  </a:lnTo>
                  <a:lnTo>
                    <a:pt x="160" y="835"/>
                  </a:lnTo>
                  <a:lnTo>
                    <a:pt x="171" y="834"/>
                  </a:lnTo>
                  <a:lnTo>
                    <a:pt x="184" y="834"/>
                  </a:lnTo>
                  <a:lnTo>
                    <a:pt x="195" y="833"/>
                  </a:lnTo>
                  <a:lnTo>
                    <a:pt x="205" y="829"/>
                  </a:lnTo>
                  <a:lnTo>
                    <a:pt x="214" y="823"/>
                  </a:lnTo>
                  <a:lnTo>
                    <a:pt x="223" y="817"/>
                  </a:lnTo>
                  <a:lnTo>
                    <a:pt x="231" y="813"/>
                  </a:lnTo>
                  <a:lnTo>
                    <a:pt x="243" y="811"/>
                  </a:lnTo>
                  <a:lnTo>
                    <a:pt x="253" y="808"/>
                  </a:lnTo>
                  <a:lnTo>
                    <a:pt x="264" y="807"/>
                  </a:lnTo>
                  <a:lnTo>
                    <a:pt x="276" y="804"/>
                  </a:lnTo>
                  <a:lnTo>
                    <a:pt x="286" y="799"/>
                  </a:lnTo>
                  <a:lnTo>
                    <a:pt x="296" y="792"/>
                  </a:lnTo>
                  <a:lnTo>
                    <a:pt x="303" y="783"/>
                  </a:lnTo>
                  <a:lnTo>
                    <a:pt x="309" y="775"/>
                  </a:lnTo>
                  <a:lnTo>
                    <a:pt x="312" y="767"/>
                  </a:lnTo>
                  <a:lnTo>
                    <a:pt x="312" y="761"/>
                  </a:lnTo>
                  <a:lnTo>
                    <a:pt x="309" y="755"/>
                  </a:lnTo>
                  <a:lnTo>
                    <a:pt x="304" y="751"/>
                  </a:lnTo>
                  <a:lnTo>
                    <a:pt x="297" y="749"/>
                  </a:lnTo>
                  <a:lnTo>
                    <a:pt x="289" y="748"/>
                  </a:lnTo>
                  <a:lnTo>
                    <a:pt x="279" y="746"/>
                  </a:lnTo>
                  <a:lnTo>
                    <a:pt x="267" y="743"/>
                  </a:lnTo>
                  <a:lnTo>
                    <a:pt x="256" y="739"/>
                  </a:lnTo>
                  <a:lnTo>
                    <a:pt x="243" y="734"/>
                  </a:lnTo>
                  <a:lnTo>
                    <a:pt x="230" y="730"/>
                  </a:lnTo>
                  <a:lnTo>
                    <a:pt x="215" y="729"/>
                  </a:lnTo>
                  <a:lnTo>
                    <a:pt x="201" y="729"/>
                  </a:lnTo>
                  <a:lnTo>
                    <a:pt x="187" y="734"/>
                  </a:lnTo>
                  <a:lnTo>
                    <a:pt x="172" y="739"/>
                  </a:lnTo>
                  <a:lnTo>
                    <a:pt x="158" y="743"/>
                  </a:lnTo>
                  <a:lnTo>
                    <a:pt x="145" y="745"/>
                  </a:lnTo>
                  <a:lnTo>
                    <a:pt x="132" y="745"/>
                  </a:lnTo>
                  <a:lnTo>
                    <a:pt x="119" y="744"/>
                  </a:lnTo>
                  <a:lnTo>
                    <a:pt x="107" y="743"/>
                  </a:lnTo>
                  <a:lnTo>
                    <a:pt x="94" y="740"/>
                  </a:lnTo>
                  <a:lnTo>
                    <a:pt x="81" y="738"/>
                  </a:lnTo>
                  <a:lnTo>
                    <a:pt x="71" y="735"/>
                  </a:lnTo>
                  <a:lnTo>
                    <a:pt x="66" y="735"/>
                  </a:lnTo>
                  <a:lnTo>
                    <a:pt x="68" y="734"/>
                  </a:lnTo>
                  <a:lnTo>
                    <a:pt x="75" y="733"/>
                  </a:lnTo>
                  <a:lnTo>
                    <a:pt x="84" y="731"/>
                  </a:lnTo>
                  <a:lnTo>
                    <a:pt x="95" y="727"/>
                  </a:lnTo>
                  <a:lnTo>
                    <a:pt x="109" y="718"/>
                  </a:lnTo>
                  <a:lnTo>
                    <a:pt x="124" y="707"/>
                  </a:lnTo>
                  <a:lnTo>
                    <a:pt x="137" y="694"/>
                  </a:lnTo>
                  <a:lnTo>
                    <a:pt x="144" y="683"/>
                  </a:lnTo>
                  <a:lnTo>
                    <a:pt x="151" y="673"/>
                  </a:lnTo>
                  <a:lnTo>
                    <a:pt x="155" y="665"/>
                  </a:lnTo>
                  <a:lnTo>
                    <a:pt x="161" y="657"/>
                  </a:lnTo>
                  <a:lnTo>
                    <a:pt x="168" y="650"/>
                  </a:lnTo>
                  <a:lnTo>
                    <a:pt x="180" y="641"/>
                  </a:lnTo>
                  <a:lnTo>
                    <a:pt x="194" y="631"/>
                  </a:lnTo>
                  <a:lnTo>
                    <a:pt x="208" y="620"/>
                  </a:lnTo>
                  <a:lnTo>
                    <a:pt x="218" y="610"/>
                  </a:lnTo>
                  <a:lnTo>
                    <a:pt x="224" y="599"/>
                  </a:lnTo>
                  <a:lnTo>
                    <a:pt x="227" y="589"/>
                  </a:lnTo>
                  <a:lnTo>
                    <a:pt x="231" y="581"/>
                  </a:lnTo>
                  <a:lnTo>
                    <a:pt x="238" y="575"/>
                  </a:lnTo>
                  <a:lnTo>
                    <a:pt x="248" y="571"/>
                  </a:lnTo>
                  <a:lnTo>
                    <a:pt x="264" y="571"/>
                  </a:lnTo>
                  <a:lnTo>
                    <a:pt x="281" y="572"/>
                  </a:lnTo>
                  <a:lnTo>
                    <a:pt x="293" y="572"/>
                  </a:lnTo>
                  <a:lnTo>
                    <a:pt x="300" y="571"/>
                  </a:lnTo>
                  <a:lnTo>
                    <a:pt x="303" y="570"/>
                  </a:lnTo>
                  <a:lnTo>
                    <a:pt x="304" y="566"/>
                  </a:lnTo>
                  <a:lnTo>
                    <a:pt x="303" y="562"/>
                  </a:lnTo>
                  <a:lnTo>
                    <a:pt x="301" y="556"/>
                  </a:lnTo>
                  <a:lnTo>
                    <a:pt x="300" y="550"/>
                  </a:lnTo>
                  <a:lnTo>
                    <a:pt x="299" y="541"/>
                  </a:lnTo>
                  <a:lnTo>
                    <a:pt x="296" y="530"/>
                  </a:lnTo>
                  <a:lnTo>
                    <a:pt x="296" y="518"/>
                  </a:lnTo>
                  <a:lnTo>
                    <a:pt x="296" y="506"/>
                  </a:lnTo>
                  <a:lnTo>
                    <a:pt x="297" y="492"/>
                  </a:lnTo>
                  <a:lnTo>
                    <a:pt x="301" y="481"/>
                  </a:lnTo>
                  <a:lnTo>
                    <a:pt x="309" y="470"/>
                  </a:lnTo>
                  <a:lnTo>
                    <a:pt x="320" y="462"/>
                  </a:lnTo>
                  <a:lnTo>
                    <a:pt x="332" y="456"/>
                  </a:lnTo>
                  <a:lnTo>
                    <a:pt x="342" y="449"/>
                  </a:lnTo>
                  <a:lnTo>
                    <a:pt x="350" y="443"/>
                  </a:lnTo>
                  <a:lnTo>
                    <a:pt x="357" y="436"/>
                  </a:lnTo>
                  <a:lnTo>
                    <a:pt x="363" y="433"/>
                  </a:lnTo>
                  <a:lnTo>
                    <a:pt x="372" y="431"/>
                  </a:lnTo>
                  <a:lnTo>
                    <a:pt x="380" y="433"/>
                  </a:lnTo>
                  <a:lnTo>
                    <a:pt x="390" y="438"/>
                  </a:lnTo>
                  <a:lnTo>
                    <a:pt x="402" y="444"/>
                  </a:lnTo>
                  <a:lnTo>
                    <a:pt x="410" y="447"/>
                  </a:lnTo>
                  <a:lnTo>
                    <a:pt x="419" y="449"/>
                  </a:lnTo>
                  <a:lnTo>
                    <a:pt x="426" y="449"/>
                  </a:lnTo>
                  <a:lnTo>
                    <a:pt x="432" y="447"/>
                  </a:lnTo>
                  <a:lnTo>
                    <a:pt x="436" y="445"/>
                  </a:lnTo>
                  <a:lnTo>
                    <a:pt x="439" y="441"/>
                  </a:lnTo>
                  <a:lnTo>
                    <a:pt x="442" y="435"/>
                  </a:lnTo>
                  <a:lnTo>
                    <a:pt x="445" y="428"/>
                  </a:lnTo>
                  <a:lnTo>
                    <a:pt x="451" y="420"/>
                  </a:lnTo>
                  <a:lnTo>
                    <a:pt x="458" y="412"/>
                  </a:lnTo>
                  <a:lnTo>
                    <a:pt x="465" y="403"/>
                  </a:lnTo>
                  <a:lnTo>
                    <a:pt x="471" y="394"/>
                  </a:lnTo>
                  <a:lnTo>
                    <a:pt x="474" y="386"/>
                  </a:lnTo>
                  <a:lnTo>
                    <a:pt x="472" y="377"/>
                  </a:lnTo>
                  <a:lnTo>
                    <a:pt x="465" y="370"/>
                  </a:lnTo>
                  <a:lnTo>
                    <a:pt x="456" y="362"/>
                  </a:lnTo>
                  <a:lnTo>
                    <a:pt x="448" y="357"/>
                  </a:lnTo>
                  <a:lnTo>
                    <a:pt x="441" y="352"/>
                  </a:lnTo>
                  <a:lnTo>
                    <a:pt x="433" y="349"/>
                  </a:lnTo>
                  <a:lnTo>
                    <a:pt x="423" y="346"/>
                  </a:lnTo>
                  <a:lnTo>
                    <a:pt x="412" y="344"/>
                  </a:lnTo>
                  <a:lnTo>
                    <a:pt x="396" y="341"/>
                  </a:lnTo>
                  <a:lnTo>
                    <a:pt x="375" y="340"/>
                  </a:lnTo>
                  <a:lnTo>
                    <a:pt x="350" y="339"/>
                  </a:lnTo>
                  <a:lnTo>
                    <a:pt x="323" y="336"/>
                  </a:lnTo>
                  <a:lnTo>
                    <a:pt x="299" y="333"/>
                  </a:lnTo>
                  <a:lnTo>
                    <a:pt x="274" y="329"/>
                  </a:lnTo>
                  <a:lnTo>
                    <a:pt x="256" y="324"/>
                  </a:lnTo>
                  <a:lnTo>
                    <a:pt x="241" y="317"/>
                  </a:lnTo>
                  <a:lnTo>
                    <a:pt x="234" y="309"/>
                  </a:lnTo>
                  <a:lnTo>
                    <a:pt x="237" y="299"/>
                  </a:lnTo>
                  <a:lnTo>
                    <a:pt x="247" y="288"/>
                  </a:lnTo>
                  <a:lnTo>
                    <a:pt x="261" y="276"/>
                  </a:lnTo>
                  <a:lnTo>
                    <a:pt x="279" y="264"/>
                  </a:lnTo>
                  <a:lnTo>
                    <a:pt x="296" y="252"/>
                  </a:lnTo>
                  <a:lnTo>
                    <a:pt x="314" y="241"/>
                  </a:lnTo>
                  <a:lnTo>
                    <a:pt x="333" y="234"/>
                  </a:lnTo>
                  <a:lnTo>
                    <a:pt x="347" y="229"/>
                  </a:lnTo>
                  <a:lnTo>
                    <a:pt x="359" y="228"/>
                  </a:lnTo>
                  <a:lnTo>
                    <a:pt x="369" y="226"/>
                  </a:lnTo>
                  <a:lnTo>
                    <a:pt x="379" y="223"/>
                  </a:lnTo>
                  <a:lnTo>
                    <a:pt x="389" y="217"/>
                  </a:lnTo>
                  <a:lnTo>
                    <a:pt x="398" y="209"/>
                  </a:lnTo>
                  <a:lnTo>
                    <a:pt x="406" y="202"/>
                  </a:lnTo>
                  <a:lnTo>
                    <a:pt x="413" y="196"/>
                  </a:lnTo>
                  <a:lnTo>
                    <a:pt x="418" y="191"/>
                  </a:lnTo>
                  <a:lnTo>
                    <a:pt x="419" y="189"/>
                  </a:lnTo>
                  <a:lnTo>
                    <a:pt x="413" y="188"/>
                  </a:lnTo>
                  <a:lnTo>
                    <a:pt x="399" y="183"/>
                  </a:lnTo>
                  <a:lnTo>
                    <a:pt x="385" y="175"/>
                  </a:lnTo>
                  <a:lnTo>
                    <a:pt x="379" y="162"/>
                  </a:lnTo>
                  <a:lnTo>
                    <a:pt x="379" y="155"/>
                  </a:lnTo>
                  <a:lnTo>
                    <a:pt x="379" y="149"/>
                  </a:lnTo>
                  <a:lnTo>
                    <a:pt x="379" y="144"/>
                  </a:lnTo>
                  <a:lnTo>
                    <a:pt x="377" y="138"/>
                  </a:lnTo>
                  <a:lnTo>
                    <a:pt x="373" y="134"/>
                  </a:lnTo>
                  <a:lnTo>
                    <a:pt x="366" y="129"/>
                  </a:lnTo>
                  <a:lnTo>
                    <a:pt x="356" y="125"/>
                  </a:lnTo>
                  <a:lnTo>
                    <a:pt x="340" y="122"/>
                  </a:lnTo>
                  <a:lnTo>
                    <a:pt x="336" y="122"/>
                  </a:lnTo>
                  <a:lnTo>
                    <a:pt x="332" y="120"/>
                  </a:lnTo>
                  <a:lnTo>
                    <a:pt x="327" y="119"/>
                  </a:lnTo>
                  <a:lnTo>
                    <a:pt x="324" y="118"/>
                  </a:lnTo>
                  <a:lnTo>
                    <a:pt x="353" y="110"/>
                  </a:lnTo>
                  <a:lnTo>
                    <a:pt x="379" y="104"/>
                  </a:lnTo>
                  <a:lnTo>
                    <a:pt x="399" y="97"/>
                  </a:lnTo>
                  <a:lnTo>
                    <a:pt x="415" y="89"/>
                  </a:lnTo>
                  <a:lnTo>
                    <a:pt x="429" y="84"/>
                  </a:lnTo>
                  <a:lnTo>
                    <a:pt x="439" y="80"/>
                  </a:lnTo>
                  <a:lnTo>
                    <a:pt x="448" y="77"/>
                  </a:lnTo>
                  <a:lnTo>
                    <a:pt x="453" y="77"/>
                  </a:lnTo>
                  <a:lnTo>
                    <a:pt x="461" y="77"/>
                  </a:lnTo>
                  <a:lnTo>
                    <a:pt x="469" y="76"/>
                  </a:lnTo>
                  <a:lnTo>
                    <a:pt x="476" y="75"/>
                  </a:lnTo>
                  <a:lnTo>
                    <a:pt x="485" y="71"/>
                  </a:lnTo>
                  <a:lnTo>
                    <a:pt x="494" y="67"/>
                  </a:lnTo>
                  <a:lnTo>
                    <a:pt x="501" y="62"/>
                  </a:lnTo>
                  <a:lnTo>
                    <a:pt x="509" y="57"/>
                  </a:lnTo>
                  <a:lnTo>
                    <a:pt x="517" y="52"/>
                  </a:lnTo>
                  <a:lnTo>
                    <a:pt x="525" y="47"/>
                  </a:lnTo>
                  <a:lnTo>
                    <a:pt x="534" y="44"/>
                  </a:lnTo>
                  <a:lnTo>
                    <a:pt x="544" y="40"/>
                  </a:lnTo>
                  <a:lnTo>
                    <a:pt x="555" y="38"/>
                  </a:lnTo>
                  <a:lnTo>
                    <a:pt x="564" y="36"/>
                  </a:lnTo>
                  <a:lnTo>
                    <a:pt x="574" y="38"/>
                  </a:lnTo>
                  <a:lnTo>
                    <a:pt x="582" y="39"/>
                  </a:lnTo>
                  <a:lnTo>
                    <a:pt x="588" y="42"/>
                  </a:lnTo>
                  <a:lnTo>
                    <a:pt x="595" y="49"/>
                  </a:lnTo>
                  <a:lnTo>
                    <a:pt x="605" y="56"/>
                  </a:lnTo>
                  <a:lnTo>
                    <a:pt x="617" y="62"/>
                  </a:lnTo>
                  <a:lnTo>
                    <a:pt x="630" y="68"/>
                  </a:lnTo>
                  <a:lnTo>
                    <a:pt x="643" y="72"/>
                  </a:lnTo>
                  <a:lnTo>
                    <a:pt x="654" y="72"/>
                  </a:lnTo>
                  <a:lnTo>
                    <a:pt x="664" y="70"/>
                  </a:lnTo>
                  <a:lnTo>
                    <a:pt x="671" y="62"/>
                  </a:lnTo>
                  <a:lnTo>
                    <a:pt x="679" y="54"/>
                  </a:lnTo>
                  <a:lnTo>
                    <a:pt x="689" y="47"/>
                  </a:lnTo>
                  <a:lnTo>
                    <a:pt x="699" y="42"/>
                  </a:lnTo>
                  <a:lnTo>
                    <a:pt x="712" y="38"/>
                  </a:lnTo>
                  <a:lnTo>
                    <a:pt x="723" y="34"/>
                  </a:lnTo>
                  <a:lnTo>
                    <a:pt x="734" y="29"/>
                  </a:lnTo>
                  <a:lnTo>
                    <a:pt x="743" y="23"/>
                  </a:lnTo>
                  <a:lnTo>
                    <a:pt x="749" y="15"/>
                  </a:lnTo>
                  <a:lnTo>
                    <a:pt x="755" y="8"/>
                  </a:lnTo>
                  <a:lnTo>
                    <a:pt x="763" y="3"/>
                  </a:lnTo>
                  <a:lnTo>
                    <a:pt x="775" y="0"/>
                  </a:lnTo>
                  <a:lnTo>
                    <a:pt x="786" y="0"/>
                  </a:lnTo>
                  <a:lnTo>
                    <a:pt x="798" y="3"/>
                  </a:lnTo>
                  <a:lnTo>
                    <a:pt x="809" y="8"/>
                  </a:lnTo>
                  <a:lnTo>
                    <a:pt x="818" y="15"/>
                  </a:lnTo>
                  <a:lnTo>
                    <a:pt x="823" y="25"/>
                  </a:lnTo>
                  <a:lnTo>
                    <a:pt x="829" y="35"/>
                  </a:lnTo>
                  <a:lnTo>
                    <a:pt x="836" y="41"/>
                  </a:lnTo>
                  <a:lnTo>
                    <a:pt x="846" y="45"/>
                  </a:lnTo>
                  <a:lnTo>
                    <a:pt x="858" y="47"/>
                  </a:lnTo>
                  <a:lnTo>
                    <a:pt x="871" y="47"/>
                  </a:lnTo>
                  <a:lnTo>
                    <a:pt x="884" y="49"/>
                  </a:lnTo>
                  <a:lnTo>
                    <a:pt x="899" y="50"/>
                  </a:lnTo>
                  <a:lnTo>
                    <a:pt x="915" y="52"/>
                  </a:lnTo>
                  <a:lnTo>
                    <a:pt x="932" y="56"/>
                  </a:lnTo>
                  <a:lnTo>
                    <a:pt x="950" y="61"/>
                  </a:lnTo>
                  <a:lnTo>
                    <a:pt x="967" y="65"/>
                  </a:lnTo>
                  <a:lnTo>
                    <a:pt x="984" y="68"/>
                  </a:lnTo>
                  <a:lnTo>
                    <a:pt x="1000" y="70"/>
                  </a:lnTo>
                  <a:lnTo>
                    <a:pt x="1015" y="67"/>
                  </a:lnTo>
                  <a:lnTo>
                    <a:pt x="1030" y="62"/>
                  </a:lnTo>
                  <a:lnTo>
                    <a:pt x="1041" y="52"/>
                  </a:lnTo>
                  <a:lnTo>
                    <a:pt x="1053" y="44"/>
                  </a:lnTo>
                  <a:lnTo>
                    <a:pt x="1069" y="38"/>
                  </a:lnTo>
                  <a:lnTo>
                    <a:pt x="1086" y="35"/>
                  </a:lnTo>
                  <a:lnTo>
                    <a:pt x="1104" y="35"/>
                  </a:lnTo>
                  <a:lnTo>
                    <a:pt x="1123" y="36"/>
                  </a:lnTo>
                  <a:lnTo>
                    <a:pt x="1142" y="39"/>
                  </a:lnTo>
                  <a:lnTo>
                    <a:pt x="1157" y="41"/>
                  </a:lnTo>
                  <a:lnTo>
                    <a:pt x="1170" y="42"/>
                  </a:lnTo>
                  <a:lnTo>
                    <a:pt x="1179" y="46"/>
                  </a:lnTo>
                  <a:lnTo>
                    <a:pt x="1186" y="52"/>
                  </a:lnTo>
                  <a:lnTo>
                    <a:pt x="1189" y="61"/>
                  </a:lnTo>
                  <a:lnTo>
                    <a:pt x="1190" y="71"/>
                  </a:lnTo>
                  <a:lnTo>
                    <a:pt x="1190" y="82"/>
                  </a:lnTo>
                  <a:lnTo>
                    <a:pt x="1188" y="94"/>
                  </a:lnTo>
                  <a:lnTo>
                    <a:pt x="1183" y="107"/>
                  </a:lnTo>
                  <a:lnTo>
                    <a:pt x="1179" y="119"/>
                  </a:lnTo>
                  <a:lnTo>
                    <a:pt x="1177" y="129"/>
                  </a:lnTo>
                  <a:lnTo>
                    <a:pt x="1182" y="135"/>
                  </a:lnTo>
                  <a:lnTo>
                    <a:pt x="1192" y="139"/>
                  </a:lnTo>
                  <a:lnTo>
                    <a:pt x="1206" y="140"/>
                  </a:lnTo>
                  <a:lnTo>
                    <a:pt x="1219" y="140"/>
                  </a:lnTo>
                  <a:lnTo>
                    <a:pt x="1232" y="140"/>
                  </a:lnTo>
                  <a:lnTo>
                    <a:pt x="1242" y="139"/>
                  </a:lnTo>
                  <a:lnTo>
                    <a:pt x="1245" y="139"/>
                  </a:lnTo>
                  <a:lnTo>
                    <a:pt x="1268" y="161"/>
                  </a:lnTo>
                  <a:lnTo>
                    <a:pt x="1268" y="162"/>
                  </a:lnTo>
                  <a:lnTo>
                    <a:pt x="1266" y="166"/>
                  </a:lnTo>
                  <a:lnTo>
                    <a:pt x="1266" y="171"/>
                  </a:lnTo>
                  <a:lnTo>
                    <a:pt x="1266" y="177"/>
                  </a:lnTo>
                  <a:lnTo>
                    <a:pt x="1266" y="184"/>
                  </a:lnTo>
                  <a:lnTo>
                    <a:pt x="1271" y="193"/>
                  </a:lnTo>
                  <a:lnTo>
                    <a:pt x="1276" y="202"/>
                  </a:lnTo>
                  <a:lnTo>
                    <a:pt x="1285" y="210"/>
                  </a:lnTo>
                  <a:lnTo>
                    <a:pt x="1296" y="217"/>
                  </a:lnTo>
                  <a:lnTo>
                    <a:pt x="1309" y="222"/>
                  </a:lnTo>
                  <a:lnTo>
                    <a:pt x="1325" y="224"/>
                  </a:lnTo>
                  <a:lnTo>
                    <a:pt x="1342" y="225"/>
                  </a:lnTo>
                  <a:lnTo>
                    <a:pt x="1358" y="225"/>
                  </a:lnTo>
                  <a:lnTo>
                    <a:pt x="1374" y="225"/>
                  </a:lnTo>
                  <a:lnTo>
                    <a:pt x="1390" y="223"/>
                  </a:lnTo>
                  <a:lnTo>
                    <a:pt x="1403" y="220"/>
                  </a:lnTo>
                  <a:lnTo>
                    <a:pt x="1415" y="219"/>
                  </a:lnTo>
                  <a:lnTo>
                    <a:pt x="1430" y="220"/>
                  </a:lnTo>
                  <a:lnTo>
                    <a:pt x="1444" y="224"/>
                  </a:lnTo>
                  <a:lnTo>
                    <a:pt x="1460" y="226"/>
                  </a:lnTo>
                  <a:lnTo>
                    <a:pt x="1474" y="229"/>
                  </a:lnTo>
                  <a:lnTo>
                    <a:pt x="1487" y="229"/>
                  </a:lnTo>
                  <a:lnTo>
                    <a:pt x="1497" y="224"/>
                  </a:lnTo>
                  <a:lnTo>
                    <a:pt x="1506" y="215"/>
                  </a:lnTo>
                  <a:lnTo>
                    <a:pt x="1512" y="204"/>
                  </a:lnTo>
                  <a:lnTo>
                    <a:pt x="1517" y="196"/>
                  </a:lnTo>
                  <a:lnTo>
                    <a:pt x="1524" y="187"/>
                  </a:lnTo>
                  <a:lnTo>
                    <a:pt x="1532" y="180"/>
                  </a:lnTo>
                  <a:lnTo>
                    <a:pt x="1539" y="173"/>
                  </a:lnTo>
                  <a:lnTo>
                    <a:pt x="1546" y="167"/>
                  </a:lnTo>
                  <a:lnTo>
                    <a:pt x="1555" y="162"/>
                  </a:lnTo>
                  <a:lnTo>
                    <a:pt x="1563" y="159"/>
                  </a:lnTo>
                  <a:lnTo>
                    <a:pt x="1569" y="154"/>
                  </a:lnTo>
                  <a:lnTo>
                    <a:pt x="1576" y="145"/>
                  </a:lnTo>
                  <a:lnTo>
                    <a:pt x="1583" y="134"/>
                  </a:lnTo>
                  <a:lnTo>
                    <a:pt x="1592" y="119"/>
                  </a:lnTo>
                  <a:lnTo>
                    <a:pt x="1599" y="104"/>
                  </a:lnTo>
                  <a:lnTo>
                    <a:pt x="1606" y="88"/>
                  </a:lnTo>
                  <a:lnTo>
                    <a:pt x="1613" y="73"/>
                  </a:lnTo>
                  <a:lnTo>
                    <a:pt x="1619" y="59"/>
                  </a:lnTo>
                  <a:lnTo>
                    <a:pt x="1628" y="63"/>
                  </a:lnTo>
                  <a:lnTo>
                    <a:pt x="1638" y="67"/>
                  </a:lnTo>
                  <a:lnTo>
                    <a:pt x="1649" y="71"/>
                  </a:lnTo>
                  <a:lnTo>
                    <a:pt x="1661" y="76"/>
                  </a:lnTo>
                  <a:lnTo>
                    <a:pt x="1674" y="78"/>
                  </a:lnTo>
                  <a:lnTo>
                    <a:pt x="1688" y="82"/>
                  </a:lnTo>
                  <a:lnTo>
                    <a:pt x="1702" y="86"/>
                  </a:lnTo>
                  <a:lnTo>
                    <a:pt x="1718" y="88"/>
                  </a:lnTo>
                  <a:lnTo>
                    <a:pt x="1734" y="92"/>
                  </a:lnTo>
                  <a:lnTo>
                    <a:pt x="1751" y="94"/>
                  </a:lnTo>
                  <a:lnTo>
                    <a:pt x="1768" y="97"/>
                  </a:lnTo>
                  <a:lnTo>
                    <a:pt x="1787" y="99"/>
                  </a:lnTo>
                  <a:lnTo>
                    <a:pt x="1805" y="102"/>
                  </a:lnTo>
                  <a:lnTo>
                    <a:pt x="1824" y="103"/>
                  </a:lnTo>
                  <a:lnTo>
                    <a:pt x="1843" y="105"/>
                  </a:lnTo>
                  <a:lnTo>
                    <a:pt x="1863" y="107"/>
                  </a:lnTo>
                  <a:lnTo>
                    <a:pt x="1880" y="108"/>
                  </a:lnTo>
                  <a:lnTo>
                    <a:pt x="1894" y="109"/>
                  </a:lnTo>
                  <a:lnTo>
                    <a:pt x="1909" y="108"/>
                  </a:lnTo>
                  <a:lnTo>
                    <a:pt x="1922" y="105"/>
                  </a:lnTo>
                  <a:lnTo>
                    <a:pt x="1934" y="103"/>
                  </a:lnTo>
                  <a:lnTo>
                    <a:pt x="1944" y="99"/>
                  </a:lnTo>
                  <a:lnTo>
                    <a:pt x="1955" y="94"/>
                  </a:lnTo>
                  <a:lnTo>
                    <a:pt x="1963" y="89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6" name="Freeform 222"/>
            <p:cNvSpPr>
              <a:spLocks/>
            </p:cNvSpPr>
            <p:nvPr/>
          </p:nvSpPr>
          <p:spPr bwMode="auto">
            <a:xfrm>
              <a:off x="-2340728" y="4056274"/>
              <a:ext cx="1462199" cy="996985"/>
            </a:xfrm>
            <a:custGeom>
              <a:avLst/>
              <a:gdLst>
                <a:gd name="T0" fmla="*/ 0 w 2556"/>
                <a:gd name="T1" fmla="*/ 0 h 1598"/>
                <a:gd name="T2" fmla="*/ 0 w 2556"/>
                <a:gd name="T3" fmla="*/ 0 h 1598"/>
                <a:gd name="T4" fmla="*/ 0 w 2556"/>
                <a:gd name="T5" fmla="*/ 0 h 1598"/>
                <a:gd name="T6" fmla="*/ 0 w 2556"/>
                <a:gd name="T7" fmla="*/ 0 h 1598"/>
                <a:gd name="T8" fmla="*/ 0 w 2556"/>
                <a:gd name="T9" fmla="*/ 0 h 1598"/>
                <a:gd name="T10" fmla="*/ 0 w 2556"/>
                <a:gd name="T11" fmla="*/ 0 h 1598"/>
                <a:gd name="T12" fmla="*/ 0 w 2556"/>
                <a:gd name="T13" fmla="*/ 0 h 1598"/>
                <a:gd name="T14" fmla="*/ 0 w 2556"/>
                <a:gd name="T15" fmla="*/ 0 h 1598"/>
                <a:gd name="T16" fmla="*/ 0 w 2556"/>
                <a:gd name="T17" fmla="*/ 0 h 1598"/>
                <a:gd name="T18" fmla="*/ 0 w 2556"/>
                <a:gd name="T19" fmla="*/ 0 h 1598"/>
                <a:gd name="T20" fmla="*/ 0 w 2556"/>
                <a:gd name="T21" fmla="*/ 0 h 1598"/>
                <a:gd name="T22" fmla="*/ 0 w 2556"/>
                <a:gd name="T23" fmla="*/ 0 h 1598"/>
                <a:gd name="T24" fmla="*/ 0 w 2556"/>
                <a:gd name="T25" fmla="*/ 0 h 1598"/>
                <a:gd name="T26" fmla="*/ 0 w 2556"/>
                <a:gd name="T27" fmla="*/ 0 h 1598"/>
                <a:gd name="T28" fmla="*/ 0 w 2556"/>
                <a:gd name="T29" fmla="*/ 0 h 1598"/>
                <a:gd name="T30" fmla="*/ 0 w 2556"/>
                <a:gd name="T31" fmla="*/ 0 h 1598"/>
                <a:gd name="T32" fmla="*/ 0 w 2556"/>
                <a:gd name="T33" fmla="*/ 0 h 1598"/>
                <a:gd name="T34" fmla="*/ 0 w 2556"/>
                <a:gd name="T35" fmla="*/ 0 h 1598"/>
                <a:gd name="T36" fmla="*/ 0 w 2556"/>
                <a:gd name="T37" fmla="*/ 0 h 1598"/>
                <a:gd name="T38" fmla="*/ 0 w 2556"/>
                <a:gd name="T39" fmla="*/ 0 h 1598"/>
                <a:gd name="T40" fmla="*/ 0 w 2556"/>
                <a:gd name="T41" fmla="*/ 0 h 1598"/>
                <a:gd name="T42" fmla="*/ 0 w 2556"/>
                <a:gd name="T43" fmla="*/ 0 h 1598"/>
                <a:gd name="T44" fmla="*/ 0 w 2556"/>
                <a:gd name="T45" fmla="*/ 0 h 1598"/>
                <a:gd name="T46" fmla="*/ 0 w 2556"/>
                <a:gd name="T47" fmla="*/ 0 h 1598"/>
                <a:gd name="T48" fmla="*/ 0 w 2556"/>
                <a:gd name="T49" fmla="*/ 0 h 1598"/>
                <a:gd name="T50" fmla="*/ 0 w 2556"/>
                <a:gd name="T51" fmla="*/ 0 h 1598"/>
                <a:gd name="T52" fmla="*/ 0 w 2556"/>
                <a:gd name="T53" fmla="*/ 0 h 1598"/>
                <a:gd name="T54" fmla="*/ 0 w 2556"/>
                <a:gd name="T55" fmla="*/ 0 h 1598"/>
                <a:gd name="T56" fmla="*/ 0 w 2556"/>
                <a:gd name="T57" fmla="*/ 0 h 1598"/>
                <a:gd name="T58" fmla="*/ 0 w 2556"/>
                <a:gd name="T59" fmla="*/ 0 h 1598"/>
                <a:gd name="T60" fmla="*/ 0 w 2556"/>
                <a:gd name="T61" fmla="*/ 0 h 1598"/>
                <a:gd name="T62" fmla="*/ 0 w 2556"/>
                <a:gd name="T63" fmla="*/ 0 h 1598"/>
                <a:gd name="T64" fmla="*/ 0 w 2556"/>
                <a:gd name="T65" fmla="*/ 0 h 1598"/>
                <a:gd name="T66" fmla="*/ 0 w 2556"/>
                <a:gd name="T67" fmla="*/ 0 h 1598"/>
                <a:gd name="T68" fmla="*/ 0 w 2556"/>
                <a:gd name="T69" fmla="*/ 0 h 1598"/>
                <a:gd name="T70" fmla="*/ 0 w 2556"/>
                <a:gd name="T71" fmla="*/ 0 h 1598"/>
                <a:gd name="T72" fmla="*/ 0 w 2556"/>
                <a:gd name="T73" fmla="*/ 0 h 1598"/>
                <a:gd name="T74" fmla="*/ 0 w 2556"/>
                <a:gd name="T75" fmla="*/ 0 h 1598"/>
                <a:gd name="T76" fmla="*/ 0 w 2556"/>
                <a:gd name="T77" fmla="*/ 0 h 1598"/>
                <a:gd name="T78" fmla="*/ 0 w 2556"/>
                <a:gd name="T79" fmla="*/ 0 h 1598"/>
                <a:gd name="T80" fmla="*/ 0 w 2556"/>
                <a:gd name="T81" fmla="*/ 0 h 1598"/>
                <a:gd name="T82" fmla="*/ 0 w 2556"/>
                <a:gd name="T83" fmla="*/ 0 h 1598"/>
                <a:gd name="T84" fmla="*/ 0 w 2556"/>
                <a:gd name="T85" fmla="*/ 0 h 1598"/>
                <a:gd name="T86" fmla="*/ 0 w 2556"/>
                <a:gd name="T87" fmla="*/ 0 h 1598"/>
                <a:gd name="T88" fmla="*/ 0 w 2556"/>
                <a:gd name="T89" fmla="*/ 0 h 1598"/>
                <a:gd name="T90" fmla="*/ 0 w 2556"/>
                <a:gd name="T91" fmla="*/ 0 h 1598"/>
                <a:gd name="T92" fmla="*/ 0 w 2556"/>
                <a:gd name="T93" fmla="*/ 0 h 1598"/>
                <a:gd name="T94" fmla="*/ 0 w 2556"/>
                <a:gd name="T95" fmla="*/ 0 h 1598"/>
                <a:gd name="T96" fmla="*/ 0 w 2556"/>
                <a:gd name="T97" fmla="*/ 0 h 1598"/>
                <a:gd name="T98" fmla="*/ 0 w 2556"/>
                <a:gd name="T99" fmla="*/ 0 h 1598"/>
                <a:gd name="T100" fmla="*/ 0 w 2556"/>
                <a:gd name="T101" fmla="*/ 0 h 1598"/>
                <a:gd name="T102" fmla="*/ 0 w 2556"/>
                <a:gd name="T103" fmla="*/ 0 h 1598"/>
                <a:gd name="T104" fmla="*/ 0 w 2556"/>
                <a:gd name="T105" fmla="*/ 0 h 1598"/>
                <a:gd name="T106" fmla="*/ 0 w 2556"/>
                <a:gd name="T107" fmla="*/ 0 h 1598"/>
                <a:gd name="T108" fmla="*/ 0 w 2556"/>
                <a:gd name="T109" fmla="*/ 0 h 1598"/>
                <a:gd name="T110" fmla="*/ 0 w 2556"/>
                <a:gd name="T111" fmla="*/ 0 h 1598"/>
                <a:gd name="T112" fmla="*/ 0 w 2556"/>
                <a:gd name="T113" fmla="*/ 0 h 1598"/>
                <a:gd name="T114" fmla="*/ 0 w 2556"/>
                <a:gd name="T115" fmla="*/ 0 h 1598"/>
                <a:gd name="T116" fmla="*/ 0 w 2556"/>
                <a:gd name="T117" fmla="*/ 0 h 1598"/>
                <a:gd name="T118" fmla="*/ 0 w 2556"/>
                <a:gd name="T119" fmla="*/ 0 h 1598"/>
                <a:gd name="T120" fmla="*/ 0 w 2556"/>
                <a:gd name="T121" fmla="*/ 0 h 15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6"/>
                <a:gd name="T184" fmla="*/ 0 h 1598"/>
                <a:gd name="T185" fmla="*/ 2556 w 2556"/>
                <a:gd name="T186" fmla="*/ 1598 h 15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6" h="1598">
                  <a:moveTo>
                    <a:pt x="393" y="0"/>
                  </a:moveTo>
                  <a:lnTo>
                    <a:pt x="397" y="5"/>
                  </a:lnTo>
                  <a:lnTo>
                    <a:pt x="402" y="12"/>
                  </a:lnTo>
                  <a:lnTo>
                    <a:pt x="406" y="18"/>
                  </a:lnTo>
                  <a:lnTo>
                    <a:pt x="410" y="24"/>
                  </a:lnTo>
                  <a:lnTo>
                    <a:pt x="413" y="31"/>
                  </a:lnTo>
                  <a:lnTo>
                    <a:pt x="416" y="39"/>
                  </a:lnTo>
                  <a:lnTo>
                    <a:pt x="419" y="46"/>
                  </a:lnTo>
                  <a:lnTo>
                    <a:pt x="420" y="55"/>
                  </a:lnTo>
                  <a:lnTo>
                    <a:pt x="426" y="76"/>
                  </a:lnTo>
                  <a:lnTo>
                    <a:pt x="432" y="92"/>
                  </a:lnTo>
                  <a:lnTo>
                    <a:pt x="440" y="103"/>
                  </a:lnTo>
                  <a:lnTo>
                    <a:pt x="449" y="112"/>
                  </a:lnTo>
                  <a:lnTo>
                    <a:pt x="456" y="119"/>
                  </a:lnTo>
                  <a:lnTo>
                    <a:pt x="465" y="126"/>
                  </a:lnTo>
                  <a:lnTo>
                    <a:pt x="470" y="135"/>
                  </a:lnTo>
                  <a:lnTo>
                    <a:pt x="475" y="146"/>
                  </a:lnTo>
                  <a:lnTo>
                    <a:pt x="481" y="157"/>
                  </a:lnTo>
                  <a:lnTo>
                    <a:pt x="488" y="163"/>
                  </a:lnTo>
                  <a:lnTo>
                    <a:pt x="499" y="167"/>
                  </a:lnTo>
                  <a:lnTo>
                    <a:pt x="512" y="168"/>
                  </a:lnTo>
                  <a:lnTo>
                    <a:pt x="525" y="168"/>
                  </a:lnTo>
                  <a:lnTo>
                    <a:pt x="538" y="167"/>
                  </a:lnTo>
                  <a:lnTo>
                    <a:pt x="551" y="166"/>
                  </a:lnTo>
                  <a:lnTo>
                    <a:pt x="561" y="166"/>
                  </a:lnTo>
                  <a:lnTo>
                    <a:pt x="572" y="163"/>
                  </a:lnTo>
                  <a:lnTo>
                    <a:pt x="585" y="160"/>
                  </a:lnTo>
                  <a:lnTo>
                    <a:pt x="598" y="152"/>
                  </a:lnTo>
                  <a:lnTo>
                    <a:pt x="611" y="145"/>
                  </a:lnTo>
                  <a:lnTo>
                    <a:pt x="624" y="139"/>
                  </a:lnTo>
                  <a:lnTo>
                    <a:pt x="637" y="135"/>
                  </a:lnTo>
                  <a:lnTo>
                    <a:pt x="648" y="134"/>
                  </a:lnTo>
                  <a:lnTo>
                    <a:pt x="658" y="136"/>
                  </a:lnTo>
                  <a:lnTo>
                    <a:pt x="668" y="140"/>
                  </a:lnTo>
                  <a:lnTo>
                    <a:pt x="677" y="144"/>
                  </a:lnTo>
                  <a:lnTo>
                    <a:pt x="686" y="146"/>
                  </a:lnTo>
                  <a:lnTo>
                    <a:pt x="694" y="149"/>
                  </a:lnTo>
                  <a:lnTo>
                    <a:pt x="703" y="152"/>
                  </a:lnTo>
                  <a:lnTo>
                    <a:pt x="713" y="157"/>
                  </a:lnTo>
                  <a:lnTo>
                    <a:pt x="726" y="163"/>
                  </a:lnTo>
                  <a:lnTo>
                    <a:pt x="741" y="173"/>
                  </a:lnTo>
                  <a:lnTo>
                    <a:pt x="757" y="184"/>
                  </a:lnTo>
                  <a:lnTo>
                    <a:pt x="770" y="197"/>
                  </a:lnTo>
                  <a:lnTo>
                    <a:pt x="779" y="209"/>
                  </a:lnTo>
                  <a:lnTo>
                    <a:pt x="786" y="223"/>
                  </a:lnTo>
                  <a:lnTo>
                    <a:pt x="790" y="238"/>
                  </a:lnTo>
                  <a:lnTo>
                    <a:pt x="793" y="251"/>
                  </a:lnTo>
                  <a:lnTo>
                    <a:pt x="794" y="266"/>
                  </a:lnTo>
                  <a:lnTo>
                    <a:pt x="796" y="282"/>
                  </a:lnTo>
                  <a:lnTo>
                    <a:pt x="794" y="296"/>
                  </a:lnTo>
                  <a:lnTo>
                    <a:pt x="790" y="304"/>
                  </a:lnTo>
                  <a:lnTo>
                    <a:pt x="782" y="308"/>
                  </a:lnTo>
                  <a:lnTo>
                    <a:pt x="776" y="309"/>
                  </a:lnTo>
                  <a:lnTo>
                    <a:pt x="772" y="309"/>
                  </a:lnTo>
                  <a:lnTo>
                    <a:pt x="773" y="310"/>
                  </a:lnTo>
                  <a:lnTo>
                    <a:pt x="782" y="312"/>
                  </a:lnTo>
                  <a:lnTo>
                    <a:pt x="802" y="317"/>
                  </a:lnTo>
                  <a:lnTo>
                    <a:pt x="826" y="322"/>
                  </a:lnTo>
                  <a:lnTo>
                    <a:pt x="852" y="322"/>
                  </a:lnTo>
                  <a:lnTo>
                    <a:pt x="876" y="322"/>
                  </a:lnTo>
                  <a:lnTo>
                    <a:pt x="901" y="319"/>
                  </a:lnTo>
                  <a:lnTo>
                    <a:pt x="924" y="318"/>
                  </a:lnTo>
                  <a:lnTo>
                    <a:pt x="944" y="318"/>
                  </a:lnTo>
                  <a:lnTo>
                    <a:pt x="962" y="322"/>
                  </a:lnTo>
                  <a:lnTo>
                    <a:pt x="977" y="329"/>
                  </a:lnTo>
                  <a:lnTo>
                    <a:pt x="991" y="339"/>
                  </a:lnTo>
                  <a:lnTo>
                    <a:pt x="1005" y="347"/>
                  </a:lnTo>
                  <a:lnTo>
                    <a:pt x="1020" y="354"/>
                  </a:lnTo>
                  <a:lnTo>
                    <a:pt x="1032" y="357"/>
                  </a:lnTo>
                  <a:lnTo>
                    <a:pt x="1044" y="360"/>
                  </a:lnTo>
                  <a:lnTo>
                    <a:pt x="1053" y="359"/>
                  </a:lnTo>
                  <a:lnTo>
                    <a:pt x="1058" y="355"/>
                  </a:lnTo>
                  <a:lnTo>
                    <a:pt x="1060" y="346"/>
                  </a:lnTo>
                  <a:lnTo>
                    <a:pt x="1063" y="336"/>
                  </a:lnTo>
                  <a:lnTo>
                    <a:pt x="1071" y="328"/>
                  </a:lnTo>
                  <a:lnTo>
                    <a:pt x="1083" y="322"/>
                  </a:lnTo>
                  <a:lnTo>
                    <a:pt x="1096" y="315"/>
                  </a:lnTo>
                  <a:lnTo>
                    <a:pt x="1110" y="313"/>
                  </a:lnTo>
                  <a:lnTo>
                    <a:pt x="1124" y="312"/>
                  </a:lnTo>
                  <a:lnTo>
                    <a:pt x="1136" y="314"/>
                  </a:lnTo>
                  <a:lnTo>
                    <a:pt x="1143" y="319"/>
                  </a:lnTo>
                  <a:lnTo>
                    <a:pt x="1150" y="323"/>
                  </a:lnTo>
                  <a:lnTo>
                    <a:pt x="1160" y="324"/>
                  </a:lnTo>
                  <a:lnTo>
                    <a:pt x="1172" y="322"/>
                  </a:lnTo>
                  <a:lnTo>
                    <a:pt x="1183" y="317"/>
                  </a:lnTo>
                  <a:lnTo>
                    <a:pt x="1193" y="310"/>
                  </a:lnTo>
                  <a:lnTo>
                    <a:pt x="1202" y="303"/>
                  </a:lnTo>
                  <a:lnTo>
                    <a:pt x="1207" y="296"/>
                  </a:lnTo>
                  <a:lnTo>
                    <a:pt x="1209" y="289"/>
                  </a:lnTo>
                  <a:lnTo>
                    <a:pt x="1210" y="281"/>
                  </a:lnTo>
                  <a:lnTo>
                    <a:pt x="1213" y="270"/>
                  </a:lnTo>
                  <a:lnTo>
                    <a:pt x="1217" y="257"/>
                  </a:lnTo>
                  <a:lnTo>
                    <a:pt x="1223" y="245"/>
                  </a:lnTo>
                  <a:lnTo>
                    <a:pt x="1230" y="235"/>
                  </a:lnTo>
                  <a:lnTo>
                    <a:pt x="1236" y="230"/>
                  </a:lnTo>
                  <a:lnTo>
                    <a:pt x="1243" y="230"/>
                  </a:lnTo>
                  <a:lnTo>
                    <a:pt x="1249" y="238"/>
                  </a:lnTo>
                  <a:lnTo>
                    <a:pt x="1253" y="250"/>
                  </a:lnTo>
                  <a:lnTo>
                    <a:pt x="1255" y="263"/>
                  </a:lnTo>
                  <a:lnTo>
                    <a:pt x="1256" y="276"/>
                  </a:lnTo>
                  <a:lnTo>
                    <a:pt x="1258" y="287"/>
                  </a:lnTo>
                  <a:lnTo>
                    <a:pt x="1259" y="297"/>
                  </a:lnTo>
                  <a:lnTo>
                    <a:pt x="1265" y="305"/>
                  </a:lnTo>
                  <a:lnTo>
                    <a:pt x="1273" y="313"/>
                  </a:lnTo>
                  <a:lnTo>
                    <a:pt x="1286" y="319"/>
                  </a:lnTo>
                  <a:lnTo>
                    <a:pt x="1301" y="323"/>
                  </a:lnTo>
                  <a:lnTo>
                    <a:pt x="1312" y="324"/>
                  </a:lnTo>
                  <a:lnTo>
                    <a:pt x="1322" y="324"/>
                  </a:lnTo>
                  <a:lnTo>
                    <a:pt x="1332" y="323"/>
                  </a:lnTo>
                  <a:lnTo>
                    <a:pt x="1341" y="324"/>
                  </a:lnTo>
                  <a:lnTo>
                    <a:pt x="1351" y="328"/>
                  </a:lnTo>
                  <a:lnTo>
                    <a:pt x="1362" y="334"/>
                  </a:lnTo>
                  <a:lnTo>
                    <a:pt x="1375" y="346"/>
                  </a:lnTo>
                  <a:lnTo>
                    <a:pt x="1391" y="360"/>
                  </a:lnTo>
                  <a:lnTo>
                    <a:pt x="1407" y="370"/>
                  </a:lnTo>
                  <a:lnTo>
                    <a:pt x="1422" y="377"/>
                  </a:lnTo>
                  <a:lnTo>
                    <a:pt x="1437" y="382"/>
                  </a:lnTo>
                  <a:lnTo>
                    <a:pt x="1453" y="386"/>
                  </a:lnTo>
                  <a:lnTo>
                    <a:pt x="1468" y="386"/>
                  </a:lnTo>
                  <a:lnTo>
                    <a:pt x="1484" y="386"/>
                  </a:lnTo>
                  <a:lnTo>
                    <a:pt x="1501" y="383"/>
                  </a:lnTo>
                  <a:lnTo>
                    <a:pt x="1517" y="381"/>
                  </a:lnTo>
                  <a:lnTo>
                    <a:pt x="1533" y="376"/>
                  </a:lnTo>
                  <a:lnTo>
                    <a:pt x="1550" y="371"/>
                  </a:lnTo>
                  <a:lnTo>
                    <a:pt x="1566" y="367"/>
                  </a:lnTo>
                  <a:lnTo>
                    <a:pt x="1583" y="364"/>
                  </a:lnTo>
                  <a:lnTo>
                    <a:pt x="1602" y="362"/>
                  </a:lnTo>
                  <a:lnTo>
                    <a:pt x="1622" y="365"/>
                  </a:lnTo>
                  <a:lnTo>
                    <a:pt x="1642" y="371"/>
                  </a:lnTo>
                  <a:lnTo>
                    <a:pt x="1663" y="377"/>
                  </a:lnTo>
                  <a:lnTo>
                    <a:pt x="1682" y="382"/>
                  </a:lnTo>
                  <a:lnTo>
                    <a:pt x="1699" y="385"/>
                  </a:lnTo>
                  <a:lnTo>
                    <a:pt x="1713" y="386"/>
                  </a:lnTo>
                  <a:lnTo>
                    <a:pt x="1725" y="385"/>
                  </a:lnTo>
                  <a:lnTo>
                    <a:pt x="1735" y="382"/>
                  </a:lnTo>
                  <a:lnTo>
                    <a:pt x="1742" y="377"/>
                  </a:lnTo>
                  <a:lnTo>
                    <a:pt x="1748" y="371"/>
                  </a:lnTo>
                  <a:lnTo>
                    <a:pt x="1756" y="366"/>
                  </a:lnTo>
                  <a:lnTo>
                    <a:pt x="1769" y="362"/>
                  </a:lnTo>
                  <a:lnTo>
                    <a:pt x="1787" y="362"/>
                  </a:lnTo>
                  <a:lnTo>
                    <a:pt x="1805" y="361"/>
                  </a:lnTo>
                  <a:lnTo>
                    <a:pt x="1822" y="361"/>
                  </a:lnTo>
                  <a:lnTo>
                    <a:pt x="1840" y="357"/>
                  </a:lnTo>
                  <a:lnTo>
                    <a:pt x="1853" y="351"/>
                  </a:lnTo>
                  <a:lnTo>
                    <a:pt x="1860" y="341"/>
                  </a:lnTo>
                  <a:lnTo>
                    <a:pt x="1865" y="328"/>
                  </a:lnTo>
                  <a:lnTo>
                    <a:pt x="1875" y="312"/>
                  </a:lnTo>
                  <a:lnTo>
                    <a:pt x="1888" y="297"/>
                  </a:lnTo>
                  <a:lnTo>
                    <a:pt x="1903" y="282"/>
                  </a:lnTo>
                  <a:lnTo>
                    <a:pt x="1917" y="271"/>
                  </a:lnTo>
                  <a:lnTo>
                    <a:pt x="1934" y="262"/>
                  </a:lnTo>
                  <a:lnTo>
                    <a:pt x="1950" y="260"/>
                  </a:lnTo>
                  <a:lnTo>
                    <a:pt x="1966" y="262"/>
                  </a:lnTo>
                  <a:lnTo>
                    <a:pt x="1980" y="265"/>
                  </a:lnTo>
                  <a:lnTo>
                    <a:pt x="1996" y="262"/>
                  </a:lnTo>
                  <a:lnTo>
                    <a:pt x="2012" y="256"/>
                  </a:lnTo>
                  <a:lnTo>
                    <a:pt x="2027" y="247"/>
                  </a:lnTo>
                  <a:lnTo>
                    <a:pt x="2045" y="240"/>
                  </a:lnTo>
                  <a:lnTo>
                    <a:pt x="2063" y="235"/>
                  </a:lnTo>
                  <a:lnTo>
                    <a:pt x="2083" y="235"/>
                  </a:lnTo>
                  <a:lnTo>
                    <a:pt x="2106" y="243"/>
                  </a:lnTo>
                  <a:lnTo>
                    <a:pt x="2126" y="254"/>
                  </a:lnTo>
                  <a:lnTo>
                    <a:pt x="2139" y="266"/>
                  </a:lnTo>
                  <a:lnTo>
                    <a:pt x="2148" y="280"/>
                  </a:lnTo>
                  <a:lnTo>
                    <a:pt x="2152" y="291"/>
                  </a:lnTo>
                  <a:lnTo>
                    <a:pt x="2152" y="301"/>
                  </a:lnTo>
                  <a:lnTo>
                    <a:pt x="2152" y="309"/>
                  </a:lnTo>
                  <a:lnTo>
                    <a:pt x="2151" y="314"/>
                  </a:lnTo>
                  <a:lnTo>
                    <a:pt x="2149" y="317"/>
                  </a:lnTo>
                  <a:lnTo>
                    <a:pt x="2154" y="318"/>
                  </a:lnTo>
                  <a:lnTo>
                    <a:pt x="2164" y="322"/>
                  </a:lnTo>
                  <a:lnTo>
                    <a:pt x="2178" y="326"/>
                  </a:lnTo>
                  <a:lnTo>
                    <a:pt x="2198" y="331"/>
                  </a:lnTo>
                  <a:lnTo>
                    <a:pt x="2218" y="336"/>
                  </a:lnTo>
                  <a:lnTo>
                    <a:pt x="2238" y="339"/>
                  </a:lnTo>
                  <a:lnTo>
                    <a:pt x="2258" y="338"/>
                  </a:lnTo>
                  <a:lnTo>
                    <a:pt x="2275" y="334"/>
                  </a:lnTo>
                  <a:lnTo>
                    <a:pt x="2290" y="325"/>
                  </a:lnTo>
                  <a:lnTo>
                    <a:pt x="2306" y="315"/>
                  </a:lnTo>
                  <a:lnTo>
                    <a:pt x="2320" y="305"/>
                  </a:lnTo>
                  <a:lnTo>
                    <a:pt x="2334" y="296"/>
                  </a:lnTo>
                  <a:lnTo>
                    <a:pt x="2349" y="288"/>
                  </a:lnTo>
                  <a:lnTo>
                    <a:pt x="2362" y="286"/>
                  </a:lnTo>
                  <a:lnTo>
                    <a:pt x="2374" y="288"/>
                  </a:lnTo>
                  <a:lnTo>
                    <a:pt x="2387" y="299"/>
                  </a:lnTo>
                  <a:lnTo>
                    <a:pt x="2396" y="305"/>
                  </a:lnTo>
                  <a:lnTo>
                    <a:pt x="2409" y="312"/>
                  </a:lnTo>
                  <a:lnTo>
                    <a:pt x="2426" y="317"/>
                  </a:lnTo>
                  <a:lnTo>
                    <a:pt x="2448" y="320"/>
                  </a:lnTo>
                  <a:lnTo>
                    <a:pt x="2470" y="324"/>
                  </a:lnTo>
                  <a:lnTo>
                    <a:pt x="2495" y="328"/>
                  </a:lnTo>
                  <a:lnTo>
                    <a:pt x="2522" y="330"/>
                  </a:lnTo>
                  <a:lnTo>
                    <a:pt x="2548" y="333"/>
                  </a:lnTo>
                  <a:lnTo>
                    <a:pt x="2549" y="333"/>
                  </a:lnTo>
                  <a:lnTo>
                    <a:pt x="2551" y="333"/>
                  </a:lnTo>
                  <a:lnTo>
                    <a:pt x="2551" y="339"/>
                  </a:lnTo>
                  <a:lnTo>
                    <a:pt x="2552" y="345"/>
                  </a:lnTo>
                  <a:lnTo>
                    <a:pt x="2554" y="350"/>
                  </a:lnTo>
                  <a:lnTo>
                    <a:pt x="2555" y="355"/>
                  </a:lnTo>
                  <a:lnTo>
                    <a:pt x="2556" y="373"/>
                  </a:lnTo>
                  <a:lnTo>
                    <a:pt x="2549" y="391"/>
                  </a:lnTo>
                  <a:lnTo>
                    <a:pt x="2539" y="405"/>
                  </a:lnTo>
                  <a:lnTo>
                    <a:pt x="2525" y="420"/>
                  </a:lnTo>
                  <a:lnTo>
                    <a:pt x="2513" y="434"/>
                  </a:lnTo>
                  <a:lnTo>
                    <a:pt x="2503" y="449"/>
                  </a:lnTo>
                  <a:lnTo>
                    <a:pt x="2502" y="465"/>
                  </a:lnTo>
                  <a:lnTo>
                    <a:pt x="2508" y="483"/>
                  </a:lnTo>
                  <a:lnTo>
                    <a:pt x="2515" y="501"/>
                  </a:lnTo>
                  <a:lnTo>
                    <a:pt x="2513" y="513"/>
                  </a:lnTo>
                  <a:lnTo>
                    <a:pt x="2506" y="523"/>
                  </a:lnTo>
                  <a:lnTo>
                    <a:pt x="2496" y="530"/>
                  </a:lnTo>
                  <a:lnTo>
                    <a:pt x="2482" y="538"/>
                  </a:lnTo>
                  <a:lnTo>
                    <a:pt x="2468" y="545"/>
                  </a:lnTo>
                  <a:lnTo>
                    <a:pt x="2455" y="555"/>
                  </a:lnTo>
                  <a:lnTo>
                    <a:pt x="2445" y="568"/>
                  </a:lnTo>
                  <a:lnTo>
                    <a:pt x="2439" y="583"/>
                  </a:lnTo>
                  <a:lnTo>
                    <a:pt x="2435" y="598"/>
                  </a:lnTo>
                  <a:lnTo>
                    <a:pt x="2433" y="610"/>
                  </a:lnTo>
                  <a:lnTo>
                    <a:pt x="2429" y="623"/>
                  </a:lnTo>
                  <a:lnTo>
                    <a:pt x="2425" y="634"/>
                  </a:lnTo>
                  <a:lnTo>
                    <a:pt x="2415" y="644"/>
                  </a:lnTo>
                  <a:lnTo>
                    <a:pt x="2402" y="651"/>
                  </a:lnTo>
                  <a:lnTo>
                    <a:pt x="2382" y="657"/>
                  </a:lnTo>
                  <a:lnTo>
                    <a:pt x="2363" y="666"/>
                  </a:lnTo>
                  <a:lnTo>
                    <a:pt x="2354" y="681"/>
                  </a:lnTo>
                  <a:lnTo>
                    <a:pt x="2351" y="698"/>
                  </a:lnTo>
                  <a:lnTo>
                    <a:pt x="2350" y="718"/>
                  </a:lnTo>
                  <a:lnTo>
                    <a:pt x="2350" y="739"/>
                  </a:lnTo>
                  <a:lnTo>
                    <a:pt x="2349" y="756"/>
                  </a:lnTo>
                  <a:lnTo>
                    <a:pt x="2340" y="771"/>
                  </a:lnTo>
                  <a:lnTo>
                    <a:pt x="2323" y="780"/>
                  </a:lnTo>
                  <a:lnTo>
                    <a:pt x="2304" y="788"/>
                  </a:lnTo>
                  <a:lnTo>
                    <a:pt x="2290" y="803"/>
                  </a:lnTo>
                  <a:lnTo>
                    <a:pt x="2280" y="823"/>
                  </a:lnTo>
                  <a:lnTo>
                    <a:pt x="2273" y="844"/>
                  </a:lnTo>
                  <a:lnTo>
                    <a:pt x="2267" y="866"/>
                  </a:lnTo>
                  <a:lnTo>
                    <a:pt x="2263" y="885"/>
                  </a:lnTo>
                  <a:lnTo>
                    <a:pt x="2255" y="901"/>
                  </a:lnTo>
                  <a:lnTo>
                    <a:pt x="2248" y="909"/>
                  </a:lnTo>
                  <a:lnTo>
                    <a:pt x="2238" y="915"/>
                  </a:lnTo>
                  <a:lnTo>
                    <a:pt x="2228" y="924"/>
                  </a:lnTo>
                  <a:lnTo>
                    <a:pt x="2217" y="934"/>
                  </a:lnTo>
                  <a:lnTo>
                    <a:pt x="2207" y="946"/>
                  </a:lnTo>
                  <a:lnTo>
                    <a:pt x="2198" y="960"/>
                  </a:lnTo>
                  <a:lnTo>
                    <a:pt x="2189" y="975"/>
                  </a:lnTo>
                  <a:lnTo>
                    <a:pt x="2184" y="991"/>
                  </a:lnTo>
                  <a:lnTo>
                    <a:pt x="2181" y="1007"/>
                  </a:lnTo>
                  <a:lnTo>
                    <a:pt x="2175" y="1020"/>
                  </a:lnTo>
                  <a:lnTo>
                    <a:pt x="2164" y="1028"/>
                  </a:lnTo>
                  <a:lnTo>
                    <a:pt x="2146" y="1033"/>
                  </a:lnTo>
                  <a:lnTo>
                    <a:pt x="2128" y="1036"/>
                  </a:lnTo>
                  <a:lnTo>
                    <a:pt x="2109" y="1041"/>
                  </a:lnTo>
                  <a:lnTo>
                    <a:pt x="2092" y="1048"/>
                  </a:lnTo>
                  <a:lnTo>
                    <a:pt x="2078" y="1059"/>
                  </a:lnTo>
                  <a:lnTo>
                    <a:pt x="2070" y="1076"/>
                  </a:lnTo>
                  <a:lnTo>
                    <a:pt x="2066" y="1095"/>
                  </a:lnTo>
                  <a:lnTo>
                    <a:pt x="2060" y="1108"/>
                  </a:lnTo>
                  <a:lnTo>
                    <a:pt x="2055" y="1115"/>
                  </a:lnTo>
                  <a:lnTo>
                    <a:pt x="2049" y="1120"/>
                  </a:lnTo>
                  <a:lnTo>
                    <a:pt x="2042" y="1120"/>
                  </a:lnTo>
                  <a:lnTo>
                    <a:pt x="2036" y="1117"/>
                  </a:lnTo>
                  <a:lnTo>
                    <a:pt x="2029" y="1112"/>
                  </a:lnTo>
                  <a:lnTo>
                    <a:pt x="2023" y="1103"/>
                  </a:lnTo>
                  <a:lnTo>
                    <a:pt x="2016" y="1097"/>
                  </a:lnTo>
                  <a:lnTo>
                    <a:pt x="2007" y="1098"/>
                  </a:lnTo>
                  <a:lnTo>
                    <a:pt x="1999" y="1103"/>
                  </a:lnTo>
                  <a:lnTo>
                    <a:pt x="1987" y="1112"/>
                  </a:lnTo>
                  <a:lnTo>
                    <a:pt x="1977" y="1123"/>
                  </a:lnTo>
                  <a:lnTo>
                    <a:pt x="1966" y="1134"/>
                  </a:lnTo>
                  <a:lnTo>
                    <a:pt x="1956" y="1143"/>
                  </a:lnTo>
                  <a:lnTo>
                    <a:pt x="1946" y="1150"/>
                  </a:lnTo>
                  <a:lnTo>
                    <a:pt x="1937" y="1155"/>
                  </a:lnTo>
                  <a:lnTo>
                    <a:pt x="1929" y="1160"/>
                  </a:lnTo>
                  <a:lnTo>
                    <a:pt x="1920" y="1162"/>
                  </a:lnTo>
                  <a:lnTo>
                    <a:pt x="1913" y="1164"/>
                  </a:lnTo>
                  <a:lnTo>
                    <a:pt x="1906" y="1164"/>
                  </a:lnTo>
                  <a:lnTo>
                    <a:pt x="1900" y="1159"/>
                  </a:lnTo>
                  <a:lnTo>
                    <a:pt x="1894" y="1151"/>
                  </a:lnTo>
                  <a:lnTo>
                    <a:pt x="1890" y="1140"/>
                  </a:lnTo>
                  <a:lnTo>
                    <a:pt x="1886" y="1128"/>
                  </a:lnTo>
                  <a:lnTo>
                    <a:pt x="1881" y="1117"/>
                  </a:lnTo>
                  <a:lnTo>
                    <a:pt x="1875" y="1109"/>
                  </a:lnTo>
                  <a:lnTo>
                    <a:pt x="1870" y="1106"/>
                  </a:lnTo>
                  <a:lnTo>
                    <a:pt x="1863" y="1106"/>
                  </a:lnTo>
                  <a:lnTo>
                    <a:pt x="1854" y="1111"/>
                  </a:lnTo>
                  <a:lnTo>
                    <a:pt x="1845" y="1120"/>
                  </a:lnTo>
                  <a:lnTo>
                    <a:pt x="1835" y="1136"/>
                  </a:lnTo>
                  <a:lnTo>
                    <a:pt x="1827" y="1151"/>
                  </a:lnTo>
                  <a:lnTo>
                    <a:pt x="1821" y="1159"/>
                  </a:lnTo>
                  <a:lnTo>
                    <a:pt x="1817" y="1160"/>
                  </a:lnTo>
                  <a:lnTo>
                    <a:pt x="1812" y="1155"/>
                  </a:lnTo>
                  <a:lnTo>
                    <a:pt x="1810" y="1149"/>
                  </a:lnTo>
                  <a:lnTo>
                    <a:pt x="1805" y="1139"/>
                  </a:lnTo>
                  <a:lnTo>
                    <a:pt x="1798" y="1129"/>
                  </a:lnTo>
                  <a:lnTo>
                    <a:pt x="1788" y="1119"/>
                  </a:lnTo>
                  <a:lnTo>
                    <a:pt x="1778" y="1111"/>
                  </a:lnTo>
                  <a:lnTo>
                    <a:pt x="1769" y="1104"/>
                  </a:lnTo>
                  <a:lnTo>
                    <a:pt x="1764" y="1101"/>
                  </a:lnTo>
                  <a:lnTo>
                    <a:pt x="1759" y="1099"/>
                  </a:lnTo>
                  <a:lnTo>
                    <a:pt x="1756" y="1102"/>
                  </a:lnTo>
                  <a:lnTo>
                    <a:pt x="1755" y="1109"/>
                  </a:lnTo>
                  <a:lnTo>
                    <a:pt x="1754" y="1122"/>
                  </a:lnTo>
                  <a:lnTo>
                    <a:pt x="1752" y="1140"/>
                  </a:lnTo>
                  <a:lnTo>
                    <a:pt x="1749" y="1157"/>
                  </a:lnTo>
                  <a:lnTo>
                    <a:pt x="1745" y="1166"/>
                  </a:lnTo>
                  <a:lnTo>
                    <a:pt x="1739" y="1170"/>
                  </a:lnTo>
                  <a:lnTo>
                    <a:pt x="1734" y="1170"/>
                  </a:lnTo>
                  <a:lnTo>
                    <a:pt x="1728" y="1171"/>
                  </a:lnTo>
                  <a:lnTo>
                    <a:pt x="1724" y="1175"/>
                  </a:lnTo>
                  <a:lnTo>
                    <a:pt x="1721" y="1183"/>
                  </a:lnTo>
                  <a:lnTo>
                    <a:pt x="1721" y="1201"/>
                  </a:lnTo>
                  <a:lnTo>
                    <a:pt x="1719" y="1217"/>
                  </a:lnTo>
                  <a:lnTo>
                    <a:pt x="1712" y="1223"/>
                  </a:lnTo>
                  <a:lnTo>
                    <a:pt x="1702" y="1222"/>
                  </a:lnTo>
                  <a:lnTo>
                    <a:pt x="1691" y="1216"/>
                  </a:lnTo>
                  <a:lnTo>
                    <a:pt x="1679" y="1207"/>
                  </a:lnTo>
                  <a:lnTo>
                    <a:pt x="1668" y="1197"/>
                  </a:lnTo>
                  <a:lnTo>
                    <a:pt x="1660" y="1190"/>
                  </a:lnTo>
                  <a:lnTo>
                    <a:pt x="1658" y="1187"/>
                  </a:lnTo>
                  <a:lnTo>
                    <a:pt x="1655" y="1183"/>
                  </a:lnTo>
                  <a:lnTo>
                    <a:pt x="1646" y="1172"/>
                  </a:lnTo>
                  <a:lnTo>
                    <a:pt x="1635" y="1157"/>
                  </a:lnTo>
                  <a:lnTo>
                    <a:pt x="1620" y="1143"/>
                  </a:lnTo>
                  <a:lnTo>
                    <a:pt x="1605" y="1129"/>
                  </a:lnTo>
                  <a:lnTo>
                    <a:pt x="1589" y="1120"/>
                  </a:lnTo>
                  <a:lnTo>
                    <a:pt x="1574" y="1120"/>
                  </a:lnTo>
                  <a:lnTo>
                    <a:pt x="1563" y="1130"/>
                  </a:lnTo>
                  <a:lnTo>
                    <a:pt x="1554" y="1143"/>
                  </a:lnTo>
                  <a:lnTo>
                    <a:pt x="1550" y="1146"/>
                  </a:lnTo>
                  <a:lnTo>
                    <a:pt x="1546" y="1146"/>
                  </a:lnTo>
                  <a:lnTo>
                    <a:pt x="1544" y="1141"/>
                  </a:lnTo>
                  <a:lnTo>
                    <a:pt x="1540" y="1134"/>
                  </a:lnTo>
                  <a:lnTo>
                    <a:pt x="1536" y="1127"/>
                  </a:lnTo>
                  <a:lnTo>
                    <a:pt x="1527" y="1122"/>
                  </a:lnTo>
                  <a:lnTo>
                    <a:pt x="1516" y="1119"/>
                  </a:lnTo>
                  <a:lnTo>
                    <a:pt x="1501" y="1117"/>
                  </a:lnTo>
                  <a:lnTo>
                    <a:pt x="1488" y="1112"/>
                  </a:lnTo>
                  <a:lnTo>
                    <a:pt x="1478" y="1103"/>
                  </a:lnTo>
                  <a:lnTo>
                    <a:pt x="1468" y="1093"/>
                  </a:lnTo>
                  <a:lnTo>
                    <a:pt x="1460" y="1085"/>
                  </a:lnTo>
                  <a:lnTo>
                    <a:pt x="1454" y="1076"/>
                  </a:lnTo>
                  <a:lnTo>
                    <a:pt x="1451" y="1071"/>
                  </a:lnTo>
                  <a:lnTo>
                    <a:pt x="1450" y="1069"/>
                  </a:lnTo>
                  <a:lnTo>
                    <a:pt x="1445" y="1067"/>
                  </a:lnTo>
                  <a:lnTo>
                    <a:pt x="1437" y="1064"/>
                  </a:lnTo>
                  <a:lnTo>
                    <a:pt x="1425" y="1060"/>
                  </a:lnTo>
                  <a:lnTo>
                    <a:pt x="1412" y="1056"/>
                  </a:lnTo>
                  <a:lnTo>
                    <a:pt x="1402" y="1056"/>
                  </a:lnTo>
                  <a:lnTo>
                    <a:pt x="1398" y="1060"/>
                  </a:lnTo>
                  <a:lnTo>
                    <a:pt x="1401" y="1070"/>
                  </a:lnTo>
                  <a:lnTo>
                    <a:pt x="1414" y="1086"/>
                  </a:lnTo>
                  <a:lnTo>
                    <a:pt x="1431" y="1101"/>
                  </a:lnTo>
                  <a:lnTo>
                    <a:pt x="1444" y="1107"/>
                  </a:lnTo>
                  <a:lnTo>
                    <a:pt x="1454" y="1106"/>
                  </a:lnTo>
                  <a:lnTo>
                    <a:pt x="1463" y="1102"/>
                  </a:lnTo>
                  <a:lnTo>
                    <a:pt x="1468" y="1099"/>
                  </a:lnTo>
                  <a:lnTo>
                    <a:pt x="1474" y="1098"/>
                  </a:lnTo>
                  <a:lnTo>
                    <a:pt x="1478" y="1104"/>
                  </a:lnTo>
                  <a:lnTo>
                    <a:pt x="1484" y="1119"/>
                  </a:lnTo>
                  <a:lnTo>
                    <a:pt x="1490" y="1138"/>
                  </a:lnTo>
                  <a:lnTo>
                    <a:pt x="1494" y="1150"/>
                  </a:lnTo>
                  <a:lnTo>
                    <a:pt x="1497" y="1160"/>
                  </a:lnTo>
                  <a:lnTo>
                    <a:pt x="1496" y="1165"/>
                  </a:lnTo>
                  <a:lnTo>
                    <a:pt x="1490" y="1169"/>
                  </a:lnTo>
                  <a:lnTo>
                    <a:pt x="1480" y="1169"/>
                  </a:lnTo>
                  <a:lnTo>
                    <a:pt x="1463" y="1167"/>
                  </a:lnTo>
                  <a:lnTo>
                    <a:pt x="1438" y="1164"/>
                  </a:lnTo>
                  <a:lnTo>
                    <a:pt x="1414" y="1162"/>
                  </a:lnTo>
                  <a:lnTo>
                    <a:pt x="1400" y="1165"/>
                  </a:lnTo>
                  <a:lnTo>
                    <a:pt x="1389" y="1170"/>
                  </a:lnTo>
                  <a:lnTo>
                    <a:pt x="1384" y="1175"/>
                  </a:lnTo>
                  <a:lnTo>
                    <a:pt x="1381" y="1180"/>
                  </a:lnTo>
                  <a:lnTo>
                    <a:pt x="1378" y="1182"/>
                  </a:lnTo>
                  <a:lnTo>
                    <a:pt x="1374" y="1181"/>
                  </a:lnTo>
                  <a:lnTo>
                    <a:pt x="1367" y="1174"/>
                  </a:lnTo>
                  <a:lnTo>
                    <a:pt x="1355" y="1166"/>
                  </a:lnTo>
                  <a:lnTo>
                    <a:pt x="1341" y="1165"/>
                  </a:lnTo>
                  <a:lnTo>
                    <a:pt x="1325" y="1167"/>
                  </a:lnTo>
                  <a:lnTo>
                    <a:pt x="1311" y="1172"/>
                  </a:lnTo>
                  <a:lnTo>
                    <a:pt x="1296" y="1177"/>
                  </a:lnTo>
                  <a:lnTo>
                    <a:pt x="1283" y="1181"/>
                  </a:lnTo>
                  <a:lnTo>
                    <a:pt x="1276" y="1182"/>
                  </a:lnTo>
                  <a:lnTo>
                    <a:pt x="1272" y="1177"/>
                  </a:lnTo>
                  <a:lnTo>
                    <a:pt x="1273" y="1169"/>
                  </a:lnTo>
                  <a:lnTo>
                    <a:pt x="1276" y="1160"/>
                  </a:lnTo>
                  <a:lnTo>
                    <a:pt x="1282" y="1149"/>
                  </a:lnTo>
                  <a:lnTo>
                    <a:pt x="1289" y="1139"/>
                  </a:lnTo>
                  <a:lnTo>
                    <a:pt x="1296" y="1130"/>
                  </a:lnTo>
                  <a:lnTo>
                    <a:pt x="1302" y="1123"/>
                  </a:lnTo>
                  <a:lnTo>
                    <a:pt x="1306" y="1118"/>
                  </a:lnTo>
                  <a:lnTo>
                    <a:pt x="1308" y="1117"/>
                  </a:lnTo>
                  <a:lnTo>
                    <a:pt x="1309" y="1112"/>
                  </a:lnTo>
                  <a:lnTo>
                    <a:pt x="1308" y="1101"/>
                  </a:lnTo>
                  <a:lnTo>
                    <a:pt x="1301" y="1091"/>
                  </a:lnTo>
                  <a:lnTo>
                    <a:pt x="1281" y="1090"/>
                  </a:lnTo>
                  <a:lnTo>
                    <a:pt x="1268" y="1091"/>
                  </a:lnTo>
                  <a:lnTo>
                    <a:pt x="1258" y="1092"/>
                  </a:lnTo>
                  <a:lnTo>
                    <a:pt x="1249" y="1092"/>
                  </a:lnTo>
                  <a:lnTo>
                    <a:pt x="1240" y="1093"/>
                  </a:lnTo>
                  <a:lnTo>
                    <a:pt x="1233" y="1097"/>
                  </a:lnTo>
                  <a:lnTo>
                    <a:pt x="1225" y="1103"/>
                  </a:lnTo>
                  <a:lnTo>
                    <a:pt x="1216" y="1113"/>
                  </a:lnTo>
                  <a:lnTo>
                    <a:pt x="1206" y="1127"/>
                  </a:lnTo>
                  <a:lnTo>
                    <a:pt x="1196" y="1141"/>
                  </a:lnTo>
                  <a:lnTo>
                    <a:pt x="1190" y="1151"/>
                  </a:lnTo>
                  <a:lnTo>
                    <a:pt x="1184" y="1160"/>
                  </a:lnTo>
                  <a:lnTo>
                    <a:pt x="1180" y="1165"/>
                  </a:lnTo>
                  <a:lnTo>
                    <a:pt x="1174" y="1169"/>
                  </a:lnTo>
                  <a:lnTo>
                    <a:pt x="1170" y="1171"/>
                  </a:lnTo>
                  <a:lnTo>
                    <a:pt x="1163" y="1174"/>
                  </a:lnTo>
                  <a:lnTo>
                    <a:pt x="1154" y="1177"/>
                  </a:lnTo>
                  <a:lnTo>
                    <a:pt x="1143" y="1182"/>
                  </a:lnTo>
                  <a:lnTo>
                    <a:pt x="1131" y="1188"/>
                  </a:lnTo>
                  <a:lnTo>
                    <a:pt x="1119" y="1197"/>
                  </a:lnTo>
                  <a:lnTo>
                    <a:pt x="1108" y="1206"/>
                  </a:lnTo>
                  <a:lnTo>
                    <a:pt x="1100" y="1214"/>
                  </a:lnTo>
                  <a:lnTo>
                    <a:pt x="1096" y="1222"/>
                  </a:lnTo>
                  <a:lnTo>
                    <a:pt x="1094" y="1228"/>
                  </a:lnTo>
                  <a:lnTo>
                    <a:pt x="1100" y="1232"/>
                  </a:lnTo>
                  <a:lnTo>
                    <a:pt x="1108" y="1234"/>
                  </a:lnTo>
                  <a:lnTo>
                    <a:pt x="1120" y="1234"/>
                  </a:lnTo>
                  <a:lnTo>
                    <a:pt x="1130" y="1234"/>
                  </a:lnTo>
                  <a:lnTo>
                    <a:pt x="1141" y="1233"/>
                  </a:lnTo>
                  <a:lnTo>
                    <a:pt x="1151" y="1230"/>
                  </a:lnTo>
                  <a:lnTo>
                    <a:pt x="1162" y="1227"/>
                  </a:lnTo>
                  <a:lnTo>
                    <a:pt x="1170" y="1223"/>
                  </a:lnTo>
                  <a:lnTo>
                    <a:pt x="1177" y="1218"/>
                  </a:lnTo>
                  <a:lnTo>
                    <a:pt x="1183" y="1213"/>
                  </a:lnTo>
                  <a:lnTo>
                    <a:pt x="1189" y="1207"/>
                  </a:lnTo>
                  <a:lnTo>
                    <a:pt x="1196" y="1202"/>
                  </a:lnTo>
                  <a:lnTo>
                    <a:pt x="1203" y="1198"/>
                  </a:lnTo>
                  <a:lnTo>
                    <a:pt x="1210" y="1197"/>
                  </a:lnTo>
                  <a:lnTo>
                    <a:pt x="1217" y="1198"/>
                  </a:lnTo>
                  <a:lnTo>
                    <a:pt x="1225" y="1204"/>
                  </a:lnTo>
                  <a:lnTo>
                    <a:pt x="1233" y="1216"/>
                  </a:lnTo>
                  <a:lnTo>
                    <a:pt x="1242" y="1228"/>
                  </a:lnTo>
                  <a:lnTo>
                    <a:pt x="1248" y="1235"/>
                  </a:lnTo>
                  <a:lnTo>
                    <a:pt x="1253" y="1241"/>
                  </a:lnTo>
                  <a:lnTo>
                    <a:pt x="1258" y="1245"/>
                  </a:lnTo>
                  <a:lnTo>
                    <a:pt x="1260" y="1249"/>
                  </a:lnTo>
                  <a:lnTo>
                    <a:pt x="1262" y="1254"/>
                  </a:lnTo>
                  <a:lnTo>
                    <a:pt x="1262" y="1260"/>
                  </a:lnTo>
                  <a:lnTo>
                    <a:pt x="1260" y="1270"/>
                  </a:lnTo>
                  <a:lnTo>
                    <a:pt x="1258" y="1280"/>
                  </a:lnTo>
                  <a:lnTo>
                    <a:pt x="1255" y="1288"/>
                  </a:lnTo>
                  <a:lnTo>
                    <a:pt x="1252" y="1295"/>
                  </a:lnTo>
                  <a:lnTo>
                    <a:pt x="1248" y="1298"/>
                  </a:lnTo>
                  <a:lnTo>
                    <a:pt x="1243" y="1299"/>
                  </a:lnTo>
                  <a:lnTo>
                    <a:pt x="1238" y="1299"/>
                  </a:lnTo>
                  <a:lnTo>
                    <a:pt x="1230" y="1296"/>
                  </a:lnTo>
                  <a:lnTo>
                    <a:pt x="1222" y="1290"/>
                  </a:lnTo>
                  <a:lnTo>
                    <a:pt x="1213" y="1285"/>
                  </a:lnTo>
                  <a:lnTo>
                    <a:pt x="1206" y="1285"/>
                  </a:lnTo>
                  <a:lnTo>
                    <a:pt x="1200" y="1287"/>
                  </a:lnTo>
                  <a:lnTo>
                    <a:pt x="1196" y="1293"/>
                  </a:lnTo>
                  <a:lnTo>
                    <a:pt x="1193" y="1301"/>
                  </a:lnTo>
                  <a:lnTo>
                    <a:pt x="1190" y="1309"/>
                  </a:lnTo>
                  <a:lnTo>
                    <a:pt x="1190" y="1317"/>
                  </a:lnTo>
                  <a:lnTo>
                    <a:pt x="1190" y="1324"/>
                  </a:lnTo>
                  <a:lnTo>
                    <a:pt x="1192" y="1332"/>
                  </a:lnTo>
                  <a:lnTo>
                    <a:pt x="1192" y="1341"/>
                  </a:lnTo>
                  <a:lnTo>
                    <a:pt x="1192" y="1351"/>
                  </a:lnTo>
                  <a:lnTo>
                    <a:pt x="1192" y="1362"/>
                  </a:lnTo>
                  <a:lnTo>
                    <a:pt x="1192" y="1372"/>
                  </a:lnTo>
                  <a:lnTo>
                    <a:pt x="1190" y="1381"/>
                  </a:lnTo>
                  <a:lnTo>
                    <a:pt x="1190" y="1386"/>
                  </a:lnTo>
                  <a:lnTo>
                    <a:pt x="1190" y="1388"/>
                  </a:lnTo>
                  <a:lnTo>
                    <a:pt x="1202" y="1425"/>
                  </a:lnTo>
                  <a:lnTo>
                    <a:pt x="1202" y="1424"/>
                  </a:lnTo>
                  <a:lnTo>
                    <a:pt x="1202" y="1423"/>
                  </a:lnTo>
                  <a:lnTo>
                    <a:pt x="1205" y="1420"/>
                  </a:lnTo>
                  <a:lnTo>
                    <a:pt x="1207" y="1417"/>
                  </a:lnTo>
                  <a:lnTo>
                    <a:pt x="1215" y="1413"/>
                  </a:lnTo>
                  <a:lnTo>
                    <a:pt x="1225" y="1411"/>
                  </a:lnTo>
                  <a:lnTo>
                    <a:pt x="1238" y="1408"/>
                  </a:lnTo>
                  <a:lnTo>
                    <a:pt x="1256" y="1406"/>
                  </a:lnTo>
                  <a:lnTo>
                    <a:pt x="1275" y="1403"/>
                  </a:lnTo>
                  <a:lnTo>
                    <a:pt x="1291" y="1399"/>
                  </a:lnTo>
                  <a:lnTo>
                    <a:pt x="1303" y="1396"/>
                  </a:lnTo>
                  <a:lnTo>
                    <a:pt x="1315" y="1391"/>
                  </a:lnTo>
                  <a:lnTo>
                    <a:pt x="1324" y="1387"/>
                  </a:lnTo>
                  <a:lnTo>
                    <a:pt x="1332" y="1385"/>
                  </a:lnTo>
                  <a:lnTo>
                    <a:pt x="1341" y="1383"/>
                  </a:lnTo>
                  <a:lnTo>
                    <a:pt x="1351" y="1385"/>
                  </a:lnTo>
                  <a:lnTo>
                    <a:pt x="1362" y="1387"/>
                  </a:lnTo>
                  <a:lnTo>
                    <a:pt x="1374" y="1387"/>
                  </a:lnTo>
                  <a:lnTo>
                    <a:pt x="1385" y="1387"/>
                  </a:lnTo>
                  <a:lnTo>
                    <a:pt x="1397" y="1386"/>
                  </a:lnTo>
                  <a:lnTo>
                    <a:pt x="1407" y="1385"/>
                  </a:lnTo>
                  <a:lnTo>
                    <a:pt x="1415" y="1382"/>
                  </a:lnTo>
                  <a:lnTo>
                    <a:pt x="1421" y="1381"/>
                  </a:lnTo>
                  <a:lnTo>
                    <a:pt x="1422" y="1381"/>
                  </a:lnTo>
                  <a:lnTo>
                    <a:pt x="1438" y="1358"/>
                  </a:lnTo>
                  <a:lnTo>
                    <a:pt x="1437" y="1356"/>
                  </a:lnTo>
                  <a:lnTo>
                    <a:pt x="1434" y="1353"/>
                  </a:lnTo>
                  <a:lnTo>
                    <a:pt x="1431" y="1348"/>
                  </a:lnTo>
                  <a:lnTo>
                    <a:pt x="1425" y="1341"/>
                  </a:lnTo>
                  <a:lnTo>
                    <a:pt x="1421" y="1334"/>
                  </a:lnTo>
                  <a:lnTo>
                    <a:pt x="1415" y="1327"/>
                  </a:lnTo>
                  <a:lnTo>
                    <a:pt x="1411" y="1319"/>
                  </a:lnTo>
                  <a:lnTo>
                    <a:pt x="1407" y="1313"/>
                  </a:lnTo>
                  <a:lnTo>
                    <a:pt x="1404" y="1306"/>
                  </a:lnTo>
                  <a:lnTo>
                    <a:pt x="1401" y="1296"/>
                  </a:lnTo>
                  <a:lnTo>
                    <a:pt x="1400" y="1285"/>
                  </a:lnTo>
                  <a:lnTo>
                    <a:pt x="1398" y="1276"/>
                  </a:lnTo>
                  <a:lnTo>
                    <a:pt x="1400" y="1270"/>
                  </a:lnTo>
                  <a:lnTo>
                    <a:pt x="1404" y="1267"/>
                  </a:lnTo>
                  <a:lnTo>
                    <a:pt x="1411" y="1271"/>
                  </a:lnTo>
                  <a:lnTo>
                    <a:pt x="1422" y="1283"/>
                  </a:lnTo>
                  <a:lnTo>
                    <a:pt x="1434" y="1297"/>
                  </a:lnTo>
                  <a:lnTo>
                    <a:pt x="1441" y="1304"/>
                  </a:lnTo>
                  <a:lnTo>
                    <a:pt x="1445" y="1307"/>
                  </a:lnTo>
                  <a:lnTo>
                    <a:pt x="1448" y="1306"/>
                  </a:lnTo>
                  <a:lnTo>
                    <a:pt x="1451" y="1302"/>
                  </a:lnTo>
                  <a:lnTo>
                    <a:pt x="1454" y="1297"/>
                  </a:lnTo>
                  <a:lnTo>
                    <a:pt x="1457" y="1290"/>
                  </a:lnTo>
                  <a:lnTo>
                    <a:pt x="1461" y="1283"/>
                  </a:lnTo>
                  <a:lnTo>
                    <a:pt x="1467" y="1276"/>
                  </a:lnTo>
                  <a:lnTo>
                    <a:pt x="1473" y="1266"/>
                  </a:lnTo>
                  <a:lnTo>
                    <a:pt x="1477" y="1256"/>
                  </a:lnTo>
                  <a:lnTo>
                    <a:pt x="1481" y="1246"/>
                  </a:lnTo>
                  <a:lnTo>
                    <a:pt x="1484" y="1237"/>
                  </a:lnTo>
                  <a:lnTo>
                    <a:pt x="1487" y="1229"/>
                  </a:lnTo>
                  <a:lnTo>
                    <a:pt x="1488" y="1224"/>
                  </a:lnTo>
                  <a:lnTo>
                    <a:pt x="1488" y="1222"/>
                  </a:lnTo>
                  <a:lnTo>
                    <a:pt x="1490" y="1220"/>
                  </a:lnTo>
                  <a:lnTo>
                    <a:pt x="1496" y="1219"/>
                  </a:lnTo>
                  <a:lnTo>
                    <a:pt x="1501" y="1218"/>
                  </a:lnTo>
                  <a:lnTo>
                    <a:pt x="1510" y="1217"/>
                  </a:lnTo>
                  <a:lnTo>
                    <a:pt x="1517" y="1219"/>
                  </a:lnTo>
                  <a:lnTo>
                    <a:pt x="1523" y="1224"/>
                  </a:lnTo>
                  <a:lnTo>
                    <a:pt x="1526" y="1234"/>
                  </a:lnTo>
                  <a:lnTo>
                    <a:pt x="1524" y="1249"/>
                  </a:lnTo>
                  <a:lnTo>
                    <a:pt x="1521" y="1265"/>
                  </a:lnTo>
                  <a:lnTo>
                    <a:pt x="1520" y="1277"/>
                  </a:lnTo>
                  <a:lnTo>
                    <a:pt x="1520" y="1286"/>
                  </a:lnTo>
                  <a:lnTo>
                    <a:pt x="1521" y="1292"/>
                  </a:lnTo>
                  <a:lnTo>
                    <a:pt x="1524" y="1298"/>
                  </a:lnTo>
                  <a:lnTo>
                    <a:pt x="1529" y="1302"/>
                  </a:lnTo>
                  <a:lnTo>
                    <a:pt x="1533" y="1307"/>
                  </a:lnTo>
                  <a:lnTo>
                    <a:pt x="1540" y="1313"/>
                  </a:lnTo>
                  <a:lnTo>
                    <a:pt x="1546" y="1320"/>
                  </a:lnTo>
                  <a:lnTo>
                    <a:pt x="1550" y="1330"/>
                  </a:lnTo>
                  <a:lnTo>
                    <a:pt x="1553" y="1341"/>
                  </a:lnTo>
                  <a:lnTo>
                    <a:pt x="1554" y="1353"/>
                  </a:lnTo>
                  <a:lnTo>
                    <a:pt x="1556" y="1365"/>
                  </a:lnTo>
                  <a:lnTo>
                    <a:pt x="1557" y="1377"/>
                  </a:lnTo>
                  <a:lnTo>
                    <a:pt x="1559" y="1388"/>
                  </a:lnTo>
                  <a:lnTo>
                    <a:pt x="1563" y="1398"/>
                  </a:lnTo>
                  <a:lnTo>
                    <a:pt x="1569" y="1407"/>
                  </a:lnTo>
                  <a:lnTo>
                    <a:pt x="1573" y="1414"/>
                  </a:lnTo>
                  <a:lnTo>
                    <a:pt x="1577" y="1420"/>
                  </a:lnTo>
                  <a:lnTo>
                    <a:pt x="1582" y="1427"/>
                  </a:lnTo>
                  <a:lnTo>
                    <a:pt x="1584" y="1433"/>
                  </a:lnTo>
                  <a:lnTo>
                    <a:pt x="1584" y="1439"/>
                  </a:lnTo>
                  <a:lnTo>
                    <a:pt x="1583" y="1446"/>
                  </a:lnTo>
                  <a:lnTo>
                    <a:pt x="1579" y="1456"/>
                  </a:lnTo>
                  <a:lnTo>
                    <a:pt x="1573" y="1466"/>
                  </a:lnTo>
                  <a:lnTo>
                    <a:pt x="1569" y="1477"/>
                  </a:lnTo>
                  <a:lnTo>
                    <a:pt x="1566" y="1487"/>
                  </a:lnTo>
                  <a:lnTo>
                    <a:pt x="1563" y="1497"/>
                  </a:lnTo>
                  <a:lnTo>
                    <a:pt x="1562" y="1506"/>
                  </a:lnTo>
                  <a:lnTo>
                    <a:pt x="1560" y="1512"/>
                  </a:lnTo>
                  <a:lnTo>
                    <a:pt x="1560" y="1517"/>
                  </a:lnTo>
                  <a:lnTo>
                    <a:pt x="1560" y="1518"/>
                  </a:lnTo>
                  <a:lnTo>
                    <a:pt x="1559" y="1518"/>
                  </a:lnTo>
                  <a:lnTo>
                    <a:pt x="1553" y="1518"/>
                  </a:lnTo>
                  <a:lnTo>
                    <a:pt x="1546" y="1519"/>
                  </a:lnTo>
                  <a:lnTo>
                    <a:pt x="1537" y="1519"/>
                  </a:lnTo>
                  <a:lnTo>
                    <a:pt x="1526" y="1519"/>
                  </a:lnTo>
                  <a:lnTo>
                    <a:pt x="1514" y="1519"/>
                  </a:lnTo>
                  <a:lnTo>
                    <a:pt x="1503" y="1519"/>
                  </a:lnTo>
                  <a:lnTo>
                    <a:pt x="1493" y="1518"/>
                  </a:lnTo>
                  <a:lnTo>
                    <a:pt x="1486" y="1519"/>
                  </a:lnTo>
                  <a:lnTo>
                    <a:pt x="1483" y="1523"/>
                  </a:lnTo>
                  <a:lnTo>
                    <a:pt x="1484" y="1529"/>
                  </a:lnTo>
                  <a:lnTo>
                    <a:pt x="1488" y="1537"/>
                  </a:lnTo>
                  <a:lnTo>
                    <a:pt x="1493" y="1545"/>
                  </a:lnTo>
                  <a:lnTo>
                    <a:pt x="1498" y="1551"/>
                  </a:lnTo>
                  <a:lnTo>
                    <a:pt x="1503" y="1556"/>
                  </a:lnTo>
                  <a:lnTo>
                    <a:pt x="1504" y="1559"/>
                  </a:lnTo>
                  <a:lnTo>
                    <a:pt x="1503" y="1559"/>
                  </a:lnTo>
                  <a:lnTo>
                    <a:pt x="1498" y="1560"/>
                  </a:lnTo>
                  <a:lnTo>
                    <a:pt x="1493" y="1561"/>
                  </a:lnTo>
                  <a:lnTo>
                    <a:pt x="1486" y="1562"/>
                  </a:lnTo>
                  <a:lnTo>
                    <a:pt x="1477" y="1567"/>
                  </a:lnTo>
                  <a:lnTo>
                    <a:pt x="1470" y="1572"/>
                  </a:lnTo>
                  <a:lnTo>
                    <a:pt x="1463" y="1580"/>
                  </a:lnTo>
                  <a:lnTo>
                    <a:pt x="1457" y="1590"/>
                  </a:lnTo>
                  <a:lnTo>
                    <a:pt x="1453" y="1597"/>
                  </a:lnTo>
                  <a:lnTo>
                    <a:pt x="1447" y="1598"/>
                  </a:lnTo>
                  <a:lnTo>
                    <a:pt x="1440" y="1596"/>
                  </a:lnTo>
                  <a:lnTo>
                    <a:pt x="1432" y="1590"/>
                  </a:lnTo>
                  <a:lnTo>
                    <a:pt x="1424" y="1583"/>
                  </a:lnTo>
                  <a:lnTo>
                    <a:pt x="1415" y="1576"/>
                  </a:lnTo>
                  <a:lnTo>
                    <a:pt x="1405" y="1572"/>
                  </a:lnTo>
                  <a:lnTo>
                    <a:pt x="1394" y="1572"/>
                  </a:lnTo>
                  <a:lnTo>
                    <a:pt x="1385" y="1574"/>
                  </a:lnTo>
                  <a:lnTo>
                    <a:pt x="1382" y="1572"/>
                  </a:lnTo>
                  <a:lnTo>
                    <a:pt x="1384" y="1569"/>
                  </a:lnTo>
                  <a:lnTo>
                    <a:pt x="1388" y="1562"/>
                  </a:lnTo>
                  <a:lnTo>
                    <a:pt x="1392" y="1556"/>
                  </a:lnTo>
                  <a:lnTo>
                    <a:pt x="1400" y="1549"/>
                  </a:lnTo>
                  <a:lnTo>
                    <a:pt x="1404" y="1541"/>
                  </a:lnTo>
                  <a:lnTo>
                    <a:pt x="1407" y="1534"/>
                  </a:lnTo>
                  <a:lnTo>
                    <a:pt x="1410" y="1527"/>
                  </a:lnTo>
                  <a:lnTo>
                    <a:pt x="1412" y="1522"/>
                  </a:lnTo>
                  <a:lnTo>
                    <a:pt x="1417" y="1517"/>
                  </a:lnTo>
                  <a:lnTo>
                    <a:pt x="1418" y="1513"/>
                  </a:lnTo>
                  <a:lnTo>
                    <a:pt x="1415" y="1511"/>
                  </a:lnTo>
                  <a:lnTo>
                    <a:pt x="1405" y="1508"/>
                  </a:lnTo>
                  <a:lnTo>
                    <a:pt x="1389" y="1507"/>
                  </a:lnTo>
                  <a:lnTo>
                    <a:pt x="1362" y="1507"/>
                  </a:lnTo>
                  <a:lnTo>
                    <a:pt x="1332" y="1506"/>
                  </a:lnTo>
                  <a:lnTo>
                    <a:pt x="1308" y="1504"/>
                  </a:lnTo>
                  <a:lnTo>
                    <a:pt x="1288" y="1502"/>
                  </a:lnTo>
                  <a:lnTo>
                    <a:pt x="1273" y="1501"/>
                  </a:lnTo>
                  <a:lnTo>
                    <a:pt x="1260" y="1500"/>
                  </a:lnTo>
                  <a:lnTo>
                    <a:pt x="1253" y="1500"/>
                  </a:lnTo>
                  <a:lnTo>
                    <a:pt x="1248" y="1501"/>
                  </a:lnTo>
                  <a:lnTo>
                    <a:pt x="1245" y="1504"/>
                  </a:lnTo>
                  <a:lnTo>
                    <a:pt x="1242" y="1507"/>
                  </a:lnTo>
                  <a:lnTo>
                    <a:pt x="1238" y="1506"/>
                  </a:lnTo>
                  <a:lnTo>
                    <a:pt x="1232" y="1503"/>
                  </a:lnTo>
                  <a:lnTo>
                    <a:pt x="1225" y="1500"/>
                  </a:lnTo>
                  <a:lnTo>
                    <a:pt x="1216" y="1496"/>
                  </a:lnTo>
                  <a:lnTo>
                    <a:pt x="1206" y="1496"/>
                  </a:lnTo>
                  <a:lnTo>
                    <a:pt x="1194" y="1498"/>
                  </a:lnTo>
                  <a:lnTo>
                    <a:pt x="1182" y="1507"/>
                  </a:lnTo>
                  <a:lnTo>
                    <a:pt x="1170" y="1517"/>
                  </a:lnTo>
                  <a:lnTo>
                    <a:pt x="1160" y="1525"/>
                  </a:lnTo>
                  <a:lnTo>
                    <a:pt x="1153" y="1530"/>
                  </a:lnTo>
                  <a:lnTo>
                    <a:pt x="1147" y="1534"/>
                  </a:lnTo>
                  <a:lnTo>
                    <a:pt x="1140" y="1534"/>
                  </a:lnTo>
                  <a:lnTo>
                    <a:pt x="1133" y="1530"/>
                  </a:lnTo>
                  <a:lnTo>
                    <a:pt x="1123" y="1524"/>
                  </a:lnTo>
                  <a:lnTo>
                    <a:pt x="1111" y="1514"/>
                  </a:lnTo>
                  <a:lnTo>
                    <a:pt x="1098" y="1506"/>
                  </a:lnTo>
                  <a:lnTo>
                    <a:pt x="1087" y="1501"/>
                  </a:lnTo>
                  <a:lnTo>
                    <a:pt x="1080" y="1498"/>
                  </a:lnTo>
                  <a:lnTo>
                    <a:pt x="1075" y="1497"/>
                  </a:lnTo>
                  <a:lnTo>
                    <a:pt x="1077" y="1497"/>
                  </a:lnTo>
                  <a:lnTo>
                    <a:pt x="1084" y="1496"/>
                  </a:lnTo>
                  <a:lnTo>
                    <a:pt x="1100" y="1491"/>
                  </a:lnTo>
                  <a:lnTo>
                    <a:pt x="1123" y="1483"/>
                  </a:lnTo>
                  <a:lnTo>
                    <a:pt x="1147" y="1474"/>
                  </a:lnTo>
                  <a:lnTo>
                    <a:pt x="1164" y="1464"/>
                  </a:lnTo>
                  <a:lnTo>
                    <a:pt x="1176" y="1454"/>
                  </a:lnTo>
                  <a:lnTo>
                    <a:pt x="1180" y="1445"/>
                  </a:lnTo>
                  <a:lnTo>
                    <a:pt x="1180" y="1438"/>
                  </a:lnTo>
                  <a:lnTo>
                    <a:pt x="1177" y="1432"/>
                  </a:lnTo>
                  <a:lnTo>
                    <a:pt x="1169" y="1428"/>
                  </a:lnTo>
                  <a:lnTo>
                    <a:pt x="1159" y="1425"/>
                  </a:lnTo>
                  <a:lnTo>
                    <a:pt x="1147" y="1424"/>
                  </a:lnTo>
                  <a:lnTo>
                    <a:pt x="1139" y="1422"/>
                  </a:lnTo>
                  <a:lnTo>
                    <a:pt x="1130" y="1419"/>
                  </a:lnTo>
                  <a:lnTo>
                    <a:pt x="1123" y="1417"/>
                  </a:lnTo>
                  <a:lnTo>
                    <a:pt x="1116" y="1416"/>
                  </a:lnTo>
                  <a:lnTo>
                    <a:pt x="1110" y="1417"/>
                  </a:lnTo>
                  <a:lnTo>
                    <a:pt x="1103" y="1419"/>
                  </a:lnTo>
                  <a:lnTo>
                    <a:pt x="1096" y="1425"/>
                  </a:lnTo>
                  <a:lnTo>
                    <a:pt x="1088" y="1430"/>
                  </a:lnTo>
                  <a:lnTo>
                    <a:pt x="1080" y="1430"/>
                  </a:lnTo>
                  <a:lnTo>
                    <a:pt x="1071" y="1427"/>
                  </a:lnTo>
                  <a:lnTo>
                    <a:pt x="1065" y="1422"/>
                  </a:lnTo>
                  <a:lnTo>
                    <a:pt x="1060" y="1417"/>
                  </a:lnTo>
                  <a:lnTo>
                    <a:pt x="1055" y="1414"/>
                  </a:lnTo>
                  <a:lnTo>
                    <a:pt x="1054" y="1416"/>
                  </a:lnTo>
                  <a:lnTo>
                    <a:pt x="1055" y="1423"/>
                  </a:lnTo>
                  <a:lnTo>
                    <a:pt x="1055" y="1429"/>
                  </a:lnTo>
                  <a:lnTo>
                    <a:pt x="1051" y="1429"/>
                  </a:lnTo>
                  <a:lnTo>
                    <a:pt x="1044" y="1425"/>
                  </a:lnTo>
                  <a:lnTo>
                    <a:pt x="1034" y="1418"/>
                  </a:lnTo>
                  <a:lnTo>
                    <a:pt x="1024" y="1409"/>
                  </a:lnTo>
                  <a:lnTo>
                    <a:pt x="1014" y="1401"/>
                  </a:lnTo>
                  <a:lnTo>
                    <a:pt x="1008" y="1395"/>
                  </a:lnTo>
                  <a:lnTo>
                    <a:pt x="1005" y="1392"/>
                  </a:lnTo>
                  <a:lnTo>
                    <a:pt x="1002" y="1391"/>
                  </a:lnTo>
                  <a:lnTo>
                    <a:pt x="997" y="1387"/>
                  </a:lnTo>
                  <a:lnTo>
                    <a:pt x="989" y="1382"/>
                  </a:lnTo>
                  <a:lnTo>
                    <a:pt x="979" y="1376"/>
                  </a:lnTo>
                  <a:lnTo>
                    <a:pt x="971" y="1372"/>
                  </a:lnTo>
                  <a:lnTo>
                    <a:pt x="964" y="1369"/>
                  </a:lnTo>
                  <a:lnTo>
                    <a:pt x="961" y="1369"/>
                  </a:lnTo>
                  <a:lnTo>
                    <a:pt x="961" y="1371"/>
                  </a:lnTo>
                  <a:lnTo>
                    <a:pt x="962" y="1382"/>
                  </a:lnTo>
                  <a:lnTo>
                    <a:pt x="958" y="1393"/>
                  </a:lnTo>
                  <a:lnTo>
                    <a:pt x="952" y="1402"/>
                  </a:lnTo>
                  <a:lnTo>
                    <a:pt x="949" y="1406"/>
                  </a:lnTo>
                  <a:lnTo>
                    <a:pt x="946" y="1406"/>
                  </a:lnTo>
                  <a:lnTo>
                    <a:pt x="941" y="1406"/>
                  </a:lnTo>
                  <a:lnTo>
                    <a:pt x="931" y="1404"/>
                  </a:lnTo>
                  <a:lnTo>
                    <a:pt x="919" y="1403"/>
                  </a:lnTo>
                  <a:lnTo>
                    <a:pt x="908" y="1402"/>
                  </a:lnTo>
                  <a:lnTo>
                    <a:pt x="895" y="1401"/>
                  </a:lnTo>
                  <a:lnTo>
                    <a:pt x="883" y="1398"/>
                  </a:lnTo>
                  <a:lnTo>
                    <a:pt x="875" y="1396"/>
                  </a:lnTo>
                  <a:lnTo>
                    <a:pt x="868" y="1392"/>
                  </a:lnTo>
                  <a:lnTo>
                    <a:pt x="859" y="1387"/>
                  </a:lnTo>
                  <a:lnTo>
                    <a:pt x="852" y="1383"/>
                  </a:lnTo>
                  <a:lnTo>
                    <a:pt x="845" y="1380"/>
                  </a:lnTo>
                  <a:lnTo>
                    <a:pt x="836" y="1377"/>
                  </a:lnTo>
                  <a:lnTo>
                    <a:pt x="829" y="1379"/>
                  </a:lnTo>
                  <a:lnTo>
                    <a:pt x="820" y="1383"/>
                  </a:lnTo>
                  <a:lnTo>
                    <a:pt x="812" y="1392"/>
                  </a:lnTo>
                  <a:lnTo>
                    <a:pt x="805" y="1402"/>
                  </a:lnTo>
                  <a:lnTo>
                    <a:pt x="797" y="1409"/>
                  </a:lnTo>
                  <a:lnTo>
                    <a:pt x="790" y="1416"/>
                  </a:lnTo>
                  <a:lnTo>
                    <a:pt x="784" y="1419"/>
                  </a:lnTo>
                  <a:lnTo>
                    <a:pt x="776" y="1422"/>
                  </a:lnTo>
                  <a:lnTo>
                    <a:pt x="767" y="1423"/>
                  </a:lnTo>
                  <a:lnTo>
                    <a:pt x="756" y="1423"/>
                  </a:lnTo>
                  <a:lnTo>
                    <a:pt x="741" y="1423"/>
                  </a:lnTo>
                  <a:lnTo>
                    <a:pt x="727" y="1422"/>
                  </a:lnTo>
                  <a:lnTo>
                    <a:pt x="716" y="1418"/>
                  </a:lnTo>
                  <a:lnTo>
                    <a:pt x="707" y="1413"/>
                  </a:lnTo>
                  <a:lnTo>
                    <a:pt x="701" y="1407"/>
                  </a:lnTo>
                  <a:lnTo>
                    <a:pt x="698" y="1402"/>
                  </a:lnTo>
                  <a:lnTo>
                    <a:pt x="696" y="1397"/>
                  </a:lnTo>
                  <a:lnTo>
                    <a:pt x="694" y="1393"/>
                  </a:lnTo>
                  <a:lnTo>
                    <a:pt x="694" y="1392"/>
                  </a:lnTo>
                  <a:lnTo>
                    <a:pt x="691" y="1390"/>
                  </a:lnTo>
                  <a:lnTo>
                    <a:pt x="684" y="1383"/>
                  </a:lnTo>
                  <a:lnTo>
                    <a:pt x="674" y="1375"/>
                  </a:lnTo>
                  <a:lnTo>
                    <a:pt x="663" y="1364"/>
                  </a:lnTo>
                  <a:lnTo>
                    <a:pt x="650" y="1353"/>
                  </a:lnTo>
                  <a:lnTo>
                    <a:pt x="640" y="1340"/>
                  </a:lnTo>
                  <a:lnTo>
                    <a:pt x="631" y="1329"/>
                  </a:lnTo>
                  <a:lnTo>
                    <a:pt x="627" y="1320"/>
                  </a:lnTo>
                  <a:lnTo>
                    <a:pt x="625" y="1311"/>
                  </a:lnTo>
                  <a:lnTo>
                    <a:pt x="627" y="1299"/>
                  </a:lnTo>
                  <a:lnTo>
                    <a:pt x="628" y="1287"/>
                  </a:lnTo>
                  <a:lnTo>
                    <a:pt x="630" y="1274"/>
                  </a:lnTo>
                  <a:lnTo>
                    <a:pt x="631" y="1261"/>
                  </a:lnTo>
                  <a:lnTo>
                    <a:pt x="634" y="1251"/>
                  </a:lnTo>
                  <a:lnTo>
                    <a:pt x="635" y="1245"/>
                  </a:lnTo>
                  <a:lnTo>
                    <a:pt x="635" y="1243"/>
                  </a:lnTo>
                  <a:lnTo>
                    <a:pt x="635" y="1240"/>
                  </a:lnTo>
                  <a:lnTo>
                    <a:pt x="637" y="1235"/>
                  </a:lnTo>
                  <a:lnTo>
                    <a:pt x="638" y="1229"/>
                  </a:lnTo>
                  <a:lnTo>
                    <a:pt x="637" y="1224"/>
                  </a:lnTo>
                  <a:lnTo>
                    <a:pt x="632" y="1222"/>
                  </a:lnTo>
                  <a:lnTo>
                    <a:pt x="624" y="1225"/>
                  </a:lnTo>
                  <a:lnTo>
                    <a:pt x="611" y="1237"/>
                  </a:lnTo>
                  <a:lnTo>
                    <a:pt x="592" y="1256"/>
                  </a:lnTo>
                  <a:lnTo>
                    <a:pt x="575" y="1277"/>
                  </a:lnTo>
                  <a:lnTo>
                    <a:pt x="565" y="1290"/>
                  </a:lnTo>
                  <a:lnTo>
                    <a:pt x="559" y="1297"/>
                  </a:lnTo>
                  <a:lnTo>
                    <a:pt x="558" y="1298"/>
                  </a:lnTo>
                  <a:lnTo>
                    <a:pt x="558" y="1296"/>
                  </a:lnTo>
                  <a:lnTo>
                    <a:pt x="554" y="1292"/>
                  </a:lnTo>
                  <a:lnTo>
                    <a:pt x="546" y="1287"/>
                  </a:lnTo>
                  <a:lnTo>
                    <a:pt x="532" y="1283"/>
                  </a:lnTo>
                  <a:lnTo>
                    <a:pt x="518" y="1282"/>
                  </a:lnTo>
                  <a:lnTo>
                    <a:pt x="511" y="1285"/>
                  </a:lnTo>
                  <a:lnTo>
                    <a:pt x="508" y="1291"/>
                  </a:lnTo>
                  <a:lnTo>
                    <a:pt x="506" y="1297"/>
                  </a:lnTo>
                  <a:lnTo>
                    <a:pt x="505" y="1304"/>
                  </a:lnTo>
                  <a:lnTo>
                    <a:pt x="502" y="1311"/>
                  </a:lnTo>
                  <a:lnTo>
                    <a:pt x="493" y="1317"/>
                  </a:lnTo>
                  <a:lnTo>
                    <a:pt x="478" y="1320"/>
                  </a:lnTo>
                  <a:lnTo>
                    <a:pt x="462" y="1324"/>
                  </a:lnTo>
                  <a:lnTo>
                    <a:pt x="456" y="1329"/>
                  </a:lnTo>
                  <a:lnTo>
                    <a:pt x="456" y="1335"/>
                  </a:lnTo>
                  <a:lnTo>
                    <a:pt x="459" y="1341"/>
                  </a:lnTo>
                  <a:lnTo>
                    <a:pt x="462" y="1346"/>
                  </a:lnTo>
                  <a:lnTo>
                    <a:pt x="463" y="1350"/>
                  </a:lnTo>
                  <a:lnTo>
                    <a:pt x="459" y="1350"/>
                  </a:lnTo>
                  <a:lnTo>
                    <a:pt x="446" y="1348"/>
                  </a:lnTo>
                  <a:lnTo>
                    <a:pt x="430" y="1345"/>
                  </a:lnTo>
                  <a:lnTo>
                    <a:pt x="419" y="1348"/>
                  </a:lnTo>
                  <a:lnTo>
                    <a:pt x="409" y="1353"/>
                  </a:lnTo>
                  <a:lnTo>
                    <a:pt x="400" y="1359"/>
                  </a:lnTo>
                  <a:lnTo>
                    <a:pt x="393" y="1365"/>
                  </a:lnTo>
                  <a:lnTo>
                    <a:pt x="384" y="1369"/>
                  </a:lnTo>
                  <a:lnTo>
                    <a:pt x="373" y="1371"/>
                  </a:lnTo>
                  <a:lnTo>
                    <a:pt x="360" y="1367"/>
                  </a:lnTo>
                  <a:lnTo>
                    <a:pt x="346" y="1360"/>
                  </a:lnTo>
                  <a:lnTo>
                    <a:pt x="331" y="1350"/>
                  </a:lnTo>
                  <a:lnTo>
                    <a:pt x="317" y="1340"/>
                  </a:lnTo>
                  <a:lnTo>
                    <a:pt x="306" y="1329"/>
                  </a:lnTo>
                  <a:lnTo>
                    <a:pt x="296" y="1319"/>
                  </a:lnTo>
                  <a:lnTo>
                    <a:pt x="288" y="1311"/>
                  </a:lnTo>
                  <a:lnTo>
                    <a:pt x="283" y="1306"/>
                  </a:lnTo>
                  <a:lnTo>
                    <a:pt x="281" y="1303"/>
                  </a:lnTo>
                  <a:lnTo>
                    <a:pt x="280" y="1304"/>
                  </a:lnTo>
                  <a:lnTo>
                    <a:pt x="277" y="1309"/>
                  </a:lnTo>
                  <a:lnTo>
                    <a:pt x="273" y="1317"/>
                  </a:lnTo>
                  <a:lnTo>
                    <a:pt x="267" y="1325"/>
                  </a:lnTo>
                  <a:lnTo>
                    <a:pt x="258" y="1317"/>
                  </a:lnTo>
                  <a:lnTo>
                    <a:pt x="251" y="1307"/>
                  </a:lnTo>
                  <a:lnTo>
                    <a:pt x="244" y="1298"/>
                  </a:lnTo>
                  <a:lnTo>
                    <a:pt x="237" y="1288"/>
                  </a:lnTo>
                  <a:lnTo>
                    <a:pt x="232" y="1281"/>
                  </a:lnTo>
                  <a:lnTo>
                    <a:pt x="228" y="1274"/>
                  </a:lnTo>
                  <a:lnTo>
                    <a:pt x="227" y="1267"/>
                  </a:lnTo>
                  <a:lnTo>
                    <a:pt x="227" y="1262"/>
                  </a:lnTo>
                  <a:lnTo>
                    <a:pt x="227" y="1254"/>
                  </a:lnTo>
                  <a:lnTo>
                    <a:pt x="225" y="1244"/>
                  </a:lnTo>
                  <a:lnTo>
                    <a:pt x="222" y="1233"/>
                  </a:lnTo>
                  <a:lnTo>
                    <a:pt x="218" y="1222"/>
                  </a:lnTo>
                  <a:lnTo>
                    <a:pt x="212" y="1211"/>
                  </a:lnTo>
                  <a:lnTo>
                    <a:pt x="208" y="1199"/>
                  </a:lnTo>
                  <a:lnTo>
                    <a:pt x="205" y="1190"/>
                  </a:lnTo>
                  <a:lnTo>
                    <a:pt x="204" y="1181"/>
                  </a:lnTo>
                  <a:lnTo>
                    <a:pt x="202" y="1174"/>
                  </a:lnTo>
                  <a:lnTo>
                    <a:pt x="200" y="1167"/>
                  </a:lnTo>
                  <a:lnTo>
                    <a:pt x="195" y="1162"/>
                  </a:lnTo>
                  <a:lnTo>
                    <a:pt x="189" y="1159"/>
                  </a:lnTo>
                  <a:lnTo>
                    <a:pt x="182" y="1153"/>
                  </a:lnTo>
                  <a:lnTo>
                    <a:pt x="175" y="1145"/>
                  </a:lnTo>
                  <a:lnTo>
                    <a:pt x="168" y="1134"/>
                  </a:lnTo>
                  <a:lnTo>
                    <a:pt x="161" y="1119"/>
                  </a:lnTo>
                  <a:lnTo>
                    <a:pt x="155" y="1103"/>
                  </a:lnTo>
                  <a:lnTo>
                    <a:pt x="151" y="1090"/>
                  </a:lnTo>
                  <a:lnTo>
                    <a:pt x="148" y="1080"/>
                  </a:lnTo>
                  <a:lnTo>
                    <a:pt x="146" y="1074"/>
                  </a:lnTo>
                  <a:lnTo>
                    <a:pt x="145" y="1069"/>
                  </a:lnTo>
                  <a:lnTo>
                    <a:pt x="146" y="1066"/>
                  </a:lnTo>
                  <a:lnTo>
                    <a:pt x="146" y="1065"/>
                  </a:lnTo>
                  <a:lnTo>
                    <a:pt x="60" y="1011"/>
                  </a:lnTo>
                  <a:lnTo>
                    <a:pt x="60" y="1008"/>
                  </a:lnTo>
                  <a:lnTo>
                    <a:pt x="60" y="1002"/>
                  </a:lnTo>
                  <a:lnTo>
                    <a:pt x="59" y="991"/>
                  </a:lnTo>
                  <a:lnTo>
                    <a:pt x="59" y="978"/>
                  </a:lnTo>
                  <a:lnTo>
                    <a:pt x="58" y="964"/>
                  </a:lnTo>
                  <a:lnTo>
                    <a:pt x="56" y="948"/>
                  </a:lnTo>
                  <a:lnTo>
                    <a:pt x="56" y="930"/>
                  </a:lnTo>
                  <a:lnTo>
                    <a:pt x="55" y="914"/>
                  </a:lnTo>
                  <a:lnTo>
                    <a:pt x="53" y="906"/>
                  </a:lnTo>
                  <a:lnTo>
                    <a:pt x="49" y="897"/>
                  </a:lnTo>
                  <a:lnTo>
                    <a:pt x="43" y="886"/>
                  </a:lnTo>
                  <a:lnTo>
                    <a:pt x="36" y="876"/>
                  </a:lnTo>
                  <a:lnTo>
                    <a:pt x="29" y="865"/>
                  </a:lnTo>
                  <a:lnTo>
                    <a:pt x="19" y="854"/>
                  </a:lnTo>
                  <a:lnTo>
                    <a:pt x="10" y="843"/>
                  </a:lnTo>
                  <a:lnTo>
                    <a:pt x="0" y="831"/>
                  </a:lnTo>
                  <a:lnTo>
                    <a:pt x="5" y="829"/>
                  </a:lnTo>
                  <a:lnTo>
                    <a:pt x="7" y="827"/>
                  </a:lnTo>
                  <a:lnTo>
                    <a:pt x="7" y="823"/>
                  </a:lnTo>
                  <a:lnTo>
                    <a:pt x="6" y="819"/>
                  </a:lnTo>
                  <a:lnTo>
                    <a:pt x="2" y="813"/>
                  </a:lnTo>
                  <a:lnTo>
                    <a:pt x="2" y="806"/>
                  </a:lnTo>
                  <a:lnTo>
                    <a:pt x="3" y="797"/>
                  </a:lnTo>
                  <a:lnTo>
                    <a:pt x="5" y="788"/>
                  </a:lnTo>
                  <a:lnTo>
                    <a:pt x="7" y="778"/>
                  </a:lnTo>
                  <a:lnTo>
                    <a:pt x="12" y="766"/>
                  </a:lnTo>
                  <a:lnTo>
                    <a:pt x="13" y="751"/>
                  </a:lnTo>
                  <a:lnTo>
                    <a:pt x="15" y="735"/>
                  </a:lnTo>
                  <a:lnTo>
                    <a:pt x="15" y="718"/>
                  </a:lnTo>
                  <a:lnTo>
                    <a:pt x="17" y="702"/>
                  </a:lnTo>
                  <a:lnTo>
                    <a:pt x="20" y="688"/>
                  </a:lnTo>
                  <a:lnTo>
                    <a:pt x="25" y="676"/>
                  </a:lnTo>
                  <a:lnTo>
                    <a:pt x="30" y="665"/>
                  </a:lnTo>
                  <a:lnTo>
                    <a:pt x="38" y="655"/>
                  </a:lnTo>
                  <a:lnTo>
                    <a:pt x="46" y="646"/>
                  </a:lnTo>
                  <a:lnTo>
                    <a:pt x="55" y="639"/>
                  </a:lnTo>
                  <a:lnTo>
                    <a:pt x="62" y="629"/>
                  </a:lnTo>
                  <a:lnTo>
                    <a:pt x="66" y="615"/>
                  </a:lnTo>
                  <a:lnTo>
                    <a:pt x="68" y="598"/>
                  </a:lnTo>
                  <a:lnTo>
                    <a:pt x="66" y="578"/>
                  </a:lnTo>
                  <a:lnTo>
                    <a:pt x="62" y="559"/>
                  </a:lnTo>
                  <a:lnTo>
                    <a:pt x="56" y="538"/>
                  </a:lnTo>
                  <a:lnTo>
                    <a:pt x="49" y="518"/>
                  </a:lnTo>
                  <a:lnTo>
                    <a:pt x="40" y="501"/>
                  </a:lnTo>
                  <a:lnTo>
                    <a:pt x="35" y="485"/>
                  </a:lnTo>
                  <a:lnTo>
                    <a:pt x="32" y="468"/>
                  </a:lnTo>
                  <a:lnTo>
                    <a:pt x="33" y="452"/>
                  </a:lnTo>
                  <a:lnTo>
                    <a:pt x="39" y="438"/>
                  </a:lnTo>
                  <a:lnTo>
                    <a:pt x="46" y="424"/>
                  </a:lnTo>
                  <a:lnTo>
                    <a:pt x="55" y="412"/>
                  </a:lnTo>
                  <a:lnTo>
                    <a:pt x="66" y="401"/>
                  </a:lnTo>
                  <a:lnTo>
                    <a:pt x="78" y="392"/>
                  </a:lnTo>
                  <a:lnTo>
                    <a:pt x="89" y="382"/>
                  </a:lnTo>
                  <a:lnTo>
                    <a:pt x="98" y="368"/>
                  </a:lnTo>
                  <a:lnTo>
                    <a:pt x="105" y="354"/>
                  </a:lnTo>
                  <a:lnTo>
                    <a:pt x="111" y="338"/>
                  </a:lnTo>
                  <a:lnTo>
                    <a:pt x="112" y="320"/>
                  </a:lnTo>
                  <a:lnTo>
                    <a:pt x="112" y="301"/>
                  </a:lnTo>
                  <a:lnTo>
                    <a:pt x="109" y="281"/>
                  </a:lnTo>
                  <a:lnTo>
                    <a:pt x="103" y="261"/>
                  </a:lnTo>
                  <a:lnTo>
                    <a:pt x="99" y="243"/>
                  </a:lnTo>
                  <a:lnTo>
                    <a:pt x="99" y="225"/>
                  </a:lnTo>
                  <a:lnTo>
                    <a:pt x="105" y="212"/>
                  </a:lnTo>
                  <a:lnTo>
                    <a:pt x="113" y="199"/>
                  </a:lnTo>
                  <a:lnTo>
                    <a:pt x="124" y="191"/>
                  </a:lnTo>
                  <a:lnTo>
                    <a:pt x="136" y="184"/>
                  </a:lnTo>
                  <a:lnTo>
                    <a:pt x="148" y="181"/>
                  </a:lnTo>
                  <a:lnTo>
                    <a:pt x="161" y="180"/>
                  </a:lnTo>
                  <a:lnTo>
                    <a:pt x="171" y="178"/>
                  </a:lnTo>
                  <a:lnTo>
                    <a:pt x="179" y="176"/>
                  </a:lnTo>
                  <a:lnTo>
                    <a:pt x="187" y="171"/>
                  </a:lnTo>
                  <a:lnTo>
                    <a:pt x="191" y="165"/>
                  </a:lnTo>
                  <a:lnTo>
                    <a:pt x="194" y="157"/>
                  </a:lnTo>
                  <a:lnTo>
                    <a:pt x="194" y="150"/>
                  </a:lnTo>
                  <a:lnTo>
                    <a:pt x="194" y="140"/>
                  </a:lnTo>
                  <a:lnTo>
                    <a:pt x="192" y="130"/>
                  </a:lnTo>
                  <a:lnTo>
                    <a:pt x="191" y="119"/>
                  </a:lnTo>
                  <a:lnTo>
                    <a:pt x="194" y="108"/>
                  </a:lnTo>
                  <a:lnTo>
                    <a:pt x="200" y="96"/>
                  </a:lnTo>
                  <a:lnTo>
                    <a:pt x="210" y="82"/>
                  </a:lnTo>
                  <a:lnTo>
                    <a:pt x="221" y="67"/>
                  </a:lnTo>
                  <a:lnTo>
                    <a:pt x="235" y="54"/>
                  </a:lnTo>
                  <a:lnTo>
                    <a:pt x="253" y="39"/>
                  </a:lnTo>
                  <a:lnTo>
                    <a:pt x="273" y="24"/>
                  </a:lnTo>
                  <a:lnTo>
                    <a:pt x="293" y="12"/>
                  </a:lnTo>
                  <a:lnTo>
                    <a:pt x="314" y="5"/>
                  </a:lnTo>
                  <a:lnTo>
                    <a:pt x="334" y="4"/>
                  </a:lnTo>
                  <a:lnTo>
                    <a:pt x="353" y="4"/>
                  </a:lnTo>
                  <a:lnTo>
                    <a:pt x="369" y="7"/>
                  </a:lnTo>
                  <a:lnTo>
                    <a:pt x="382" y="7"/>
                  </a:lnTo>
                  <a:lnTo>
                    <a:pt x="390" y="5"/>
                  </a:lnTo>
                  <a:lnTo>
                    <a:pt x="393" y="0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7" name="Freeform 223"/>
            <p:cNvSpPr>
              <a:spLocks/>
            </p:cNvSpPr>
            <p:nvPr/>
          </p:nvSpPr>
          <p:spPr bwMode="auto">
            <a:xfrm>
              <a:off x="-3342518" y="4419825"/>
              <a:ext cx="1168490" cy="1033498"/>
            </a:xfrm>
            <a:custGeom>
              <a:avLst/>
              <a:gdLst>
                <a:gd name="T0" fmla="*/ 0 w 2039"/>
                <a:gd name="T1" fmla="*/ 0 h 1665"/>
                <a:gd name="T2" fmla="*/ 0 w 2039"/>
                <a:gd name="T3" fmla="*/ 0 h 1665"/>
                <a:gd name="T4" fmla="*/ 0 w 2039"/>
                <a:gd name="T5" fmla="*/ 0 h 1665"/>
                <a:gd name="T6" fmla="*/ 0 w 2039"/>
                <a:gd name="T7" fmla="*/ 0 h 1665"/>
                <a:gd name="T8" fmla="*/ 0 w 2039"/>
                <a:gd name="T9" fmla="*/ 0 h 1665"/>
                <a:gd name="T10" fmla="*/ 0 w 2039"/>
                <a:gd name="T11" fmla="*/ 0 h 1665"/>
                <a:gd name="T12" fmla="*/ 0 w 2039"/>
                <a:gd name="T13" fmla="*/ 0 h 1665"/>
                <a:gd name="T14" fmla="*/ 0 w 2039"/>
                <a:gd name="T15" fmla="*/ 0 h 1665"/>
                <a:gd name="T16" fmla="*/ 0 w 2039"/>
                <a:gd name="T17" fmla="*/ 0 h 1665"/>
                <a:gd name="T18" fmla="*/ 0 w 2039"/>
                <a:gd name="T19" fmla="*/ 0 h 1665"/>
                <a:gd name="T20" fmla="*/ 0 w 2039"/>
                <a:gd name="T21" fmla="*/ 0 h 1665"/>
                <a:gd name="T22" fmla="*/ 0 w 2039"/>
                <a:gd name="T23" fmla="*/ 0 h 1665"/>
                <a:gd name="T24" fmla="*/ 0 w 2039"/>
                <a:gd name="T25" fmla="*/ 0 h 1665"/>
                <a:gd name="T26" fmla="*/ 0 w 2039"/>
                <a:gd name="T27" fmla="*/ 0 h 1665"/>
                <a:gd name="T28" fmla="*/ 0 w 2039"/>
                <a:gd name="T29" fmla="*/ 0 h 1665"/>
                <a:gd name="T30" fmla="*/ 0 w 2039"/>
                <a:gd name="T31" fmla="*/ 0 h 1665"/>
                <a:gd name="T32" fmla="*/ 0 w 2039"/>
                <a:gd name="T33" fmla="*/ 0 h 1665"/>
                <a:gd name="T34" fmla="*/ 0 w 2039"/>
                <a:gd name="T35" fmla="*/ 0 h 1665"/>
                <a:gd name="T36" fmla="*/ 0 w 2039"/>
                <a:gd name="T37" fmla="*/ 0 h 1665"/>
                <a:gd name="T38" fmla="*/ 0 w 2039"/>
                <a:gd name="T39" fmla="*/ 0 h 1665"/>
                <a:gd name="T40" fmla="*/ 0 w 2039"/>
                <a:gd name="T41" fmla="*/ 0 h 1665"/>
                <a:gd name="T42" fmla="*/ 0 w 2039"/>
                <a:gd name="T43" fmla="*/ 0 h 1665"/>
                <a:gd name="T44" fmla="*/ 0 w 2039"/>
                <a:gd name="T45" fmla="*/ 0 h 1665"/>
                <a:gd name="T46" fmla="*/ 0 w 2039"/>
                <a:gd name="T47" fmla="*/ 0 h 1665"/>
                <a:gd name="T48" fmla="*/ 0 w 2039"/>
                <a:gd name="T49" fmla="*/ 0 h 1665"/>
                <a:gd name="T50" fmla="*/ 0 w 2039"/>
                <a:gd name="T51" fmla="*/ 0 h 1665"/>
                <a:gd name="T52" fmla="*/ 0 w 2039"/>
                <a:gd name="T53" fmla="*/ 0 h 1665"/>
                <a:gd name="T54" fmla="*/ 0 w 2039"/>
                <a:gd name="T55" fmla="*/ 0 h 1665"/>
                <a:gd name="T56" fmla="*/ 0 w 2039"/>
                <a:gd name="T57" fmla="*/ 0 h 1665"/>
                <a:gd name="T58" fmla="*/ 0 w 2039"/>
                <a:gd name="T59" fmla="*/ 0 h 1665"/>
                <a:gd name="T60" fmla="*/ 0 w 2039"/>
                <a:gd name="T61" fmla="*/ 0 h 1665"/>
                <a:gd name="T62" fmla="*/ 0 w 2039"/>
                <a:gd name="T63" fmla="*/ 0 h 1665"/>
                <a:gd name="T64" fmla="*/ 0 w 2039"/>
                <a:gd name="T65" fmla="*/ 0 h 1665"/>
                <a:gd name="T66" fmla="*/ 0 w 2039"/>
                <a:gd name="T67" fmla="*/ 0 h 1665"/>
                <a:gd name="T68" fmla="*/ 0 w 2039"/>
                <a:gd name="T69" fmla="*/ 0 h 1665"/>
                <a:gd name="T70" fmla="*/ 0 w 2039"/>
                <a:gd name="T71" fmla="*/ 0 h 1665"/>
                <a:gd name="T72" fmla="*/ 0 w 2039"/>
                <a:gd name="T73" fmla="*/ 0 h 1665"/>
                <a:gd name="T74" fmla="*/ 0 w 2039"/>
                <a:gd name="T75" fmla="*/ 0 h 1665"/>
                <a:gd name="T76" fmla="*/ 0 w 2039"/>
                <a:gd name="T77" fmla="*/ 0 h 1665"/>
                <a:gd name="T78" fmla="*/ 0 w 2039"/>
                <a:gd name="T79" fmla="*/ 0 h 1665"/>
                <a:gd name="T80" fmla="*/ 0 w 2039"/>
                <a:gd name="T81" fmla="*/ 0 h 1665"/>
                <a:gd name="T82" fmla="*/ 0 w 2039"/>
                <a:gd name="T83" fmla="*/ 0 h 1665"/>
                <a:gd name="T84" fmla="*/ 0 w 2039"/>
                <a:gd name="T85" fmla="*/ 0 h 1665"/>
                <a:gd name="T86" fmla="*/ 0 w 2039"/>
                <a:gd name="T87" fmla="*/ 0 h 1665"/>
                <a:gd name="T88" fmla="*/ 0 w 2039"/>
                <a:gd name="T89" fmla="*/ 0 h 1665"/>
                <a:gd name="T90" fmla="*/ 0 w 2039"/>
                <a:gd name="T91" fmla="*/ 0 h 1665"/>
                <a:gd name="T92" fmla="*/ 0 w 2039"/>
                <a:gd name="T93" fmla="*/ 0 h 1665"/>
                <a:gd name="T94" fmla="*/ 0 w 2039"/>
                <a:gd name="T95" fmla="*/ 0 h 1665"/>
                <a:gd name="T96" fmla="*/ 0 w 2039"/>
                <a:gd name="T97" fmla="*/ 0 h 1665"/>
                <a:gd name="T98" fmla="*/ 0 w 2039"/>
                <a:gd name="T99" fmla="*/ 0 h 1665"/>
                <a:gd name="T100" fmla="*/ 0 w 2039"/>
                <a:gd name="T101" fmla="*/ 0 h 1665"/>
                <a:gd name="T102" fmla="*/ 0 w 2039"/>
                <a:gd name="T103" fmla="*/ 0 h 1665"/>
                <a:gd name="T104" fmla="*/ 0 w 2039"/>
                <a:gd name="T105" fmla="*/ 0 h 1665"/>
                <a:gd name="T106" fmla="*/ 0 w 2039"/>
                <a:gd name="T107" fmla="*/ 0 h 1665"/>
                <a:gd name="T108" fmla="*/ 0 w 2039"/>
                <a:gd name="T109" fmla="*/ 0 h 1665"/>
                <a:gd name="T110" fmla="*/ 0 w 2039"/>
                <a:gd name="T111" fmla="*/ 0 h 1665"/>
                <a:gd name="T112" fmla="*/ 0 w 2039"/>
                <a:gd name="T113" fmla="*/ 0 h 1665"/>
                <a:gd name="T114" fmla="*/ 0 w 2039"/>
                <a:gd name="T115" fmla="*/ 0 h 1665"/>
                <a:gd name="T116" fmla="*/ 0 w 2039"/>
                <a:gd name="T117" fmla="*/ 0 h 1665"/>
                <a:gd name="T118" fmla="*/ 0 w 2039"/>
                <a:gd name="T119" fmla="*/ 0 h 1665"/>
                <a:gd name="T120" fmla="*/ 0 w 2039"/>
                <a:gd name="T121" fmla="*/ 0 h 16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39"/>
                <a:gd name="T184" fmla="*/ 0 h 1665"/>
                <a:gd name="T185" fmla="*/ 2039 w 2039"/>
                <a:gd name="T186" fmla="*/ 1665 h 16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39" h="1665">
                  <a:moveTo>
                    <a:pt x="1753" y="251"/>
                  </a:moveTo>
                  <a:lnTo>
                    <a:pt x="1763" y="263"/>
                  </a:lnTo>
                  <a:lnTo>
                    <a:pt x="1772" y="274"/>
                  </a:lnTo>
                  <a:lnTo>
                    <a:pt x="1782" y="285"/>
                  </a:lnTo>
                  <a:lnTo>
                    <a:pt x="1789" y="296"/>
                  </a:lnTo>
                  <a:lnTo>
                    <a:pt x="1796" y="306"/>
                  </a:lnTo>
                  <a:lnTo>
                    <a:pt x="1802" y="317"/>
                  </a:lnTo>
                  <a:lnTo>
                    <a:pt x="1806" y="326"/>
                  </a:lnTo>
                  <a:lnTo>
                    <a:pt x="1808" y="334"/>
                  </a:lnTo>
                  <a:lnTo>
                    <a:pt x="1809" y="350"/>
                  </a:lnTo>
                  <a:lnTo>
                    <a:pt x="1809" y="368"/>
                  </a:lnTo>
                  <a:lnTo>
                    <a:pt x="1811" y="384"/>
                  </a:lnTo>
                  <a:lnTo>
                    <a:pt x="1812" y="398"/>
                  </a:lnTo>
                  <a:lnTo>
                    <a:pt x="1812" y="411"/>
                  </a:lnTo>
                  <a:lnTo>
                    <a:pt x="1813" y="422"/>
                  </a:lnTo>
                  <a:lnTo>
                    <a:pt x="1813" y="428"/>
                  </a:lnTo>
                  <a:lnTo>
                    <a:pt x="1813" y="431"/>
                  </a:lnTo>
                  <a:lnTo>
                    <a:pt x="1899" y="485"/>
                  </a:lnTo>
                  <a:lnTo>
                    <a:pt x="1899" y="486"/>
                  </a:lnTo>
                  <a:lnTo>
                    <a:pt x="1898" y="489"/>
                  </a:lnTo>
                  <a:lnTo>
                    <a:pt x="1899" y="494"/>
                  </a:lnTo>
                  <a:lnTo>
                    <a:pt x="1901" y="500"/>
                  </a:lnTo>
                  <a:lnTo>
                    <a:pt x="1904" y="510"/>
                  </a:lnTo>
                  <a:lnTo>
                    <a:pt x="1908" y="523"/>
                  </a:lnTo>
                  <a:lnTo>
                    <a:pt x="1914" y="539"/>
                  </a:lnTo>
                  <a:lnTo>
                    <a:pt x="1921" y="554"/>
                  </a:lnTo>
                  <a:lnTo>
                    <a:pt x="1928" y="565"/>
                  </a:lnTo>
                  <a:lnTo>
                    <a:pt x="1935" y="573"/>
                  </a:lnTo>
                  <a:lnTo>
                    <a:pt x="1942" y="579"/>
                  </a:lnTo>
                  <a:lnTo>
                    <a:pt x="1948" y="582"/>
                  </a:lnTo>
                  <a:lnTo>
                    <a:pt x="1953" y="587"/>
                  </a:lnTo>
                  <a:lnTo>
                    <a:pt x="1955" y="594"/>
                  </a:lnTo>
                  <a:lnTo>
                    <a:pt x="1957" y="601"/>
                  </a:lnTo>
                  <a:lnTo>
                    <a:pt x="1958" y="610"/>
                  </a:lnTo>
                  <a:lnTo>
                    <a:pt x="1961" y="619"/>
                  </a:lnTo>
                  <a:lnTo>
                    <a:pt x="1965" y="631"/>
                  </a:lnTo>
                  <a:lnTo>
                    <a:pt x="1971" y="642"/>
                  </a:lnTo>
                  <a:lnTo>
                    <a:pt x="1975" y="653"/>
                  </a:lnTo>
                  <a:lnTo>
                    <a:pt x="1978" y="664"/>
                  </a:lnTo>
                  <a:lnTo>
                    <a:pt x="1980" y="674"/>
                  </a:lnTo>
                  <a:lnTo>
                    <a:pt x="1980" y="682"/>
                  </a:lnTo>
                  <a:lnTo>
                    <a:pt x="1980" y="687"/>
                  </a:lnTo>
                  <a:lnTo>
                    <a:pt x="1981" y="694"/>
                  </a:lnTo>
                  <a:lnTo>
                    <a:pt x="1985" y="701"/>
                  </a:lnTo>
                  <a:lnTo>
                    <a:pt x="1990" y="708"/>
                  </a:lnTo>
                  <a:lnTo>
                    <a:pt x="1997" y="718"/>
                  </a:lnTo>
                  <a:lnTo>
                    <a:pt x="2004" y="727"/>
                  </a:lnTo>
                  <a:lnTo>
                    <a:pt x="2011" y="737"/>
                  </a:lnTo>
                  <a:lnTo>
                    <a:pt x="2020" y="745"/>
                  </a:lnTo>
                  <a:lnTo>
                    <a:pt x="1993" y="753"/>
                  </a:lnTo>
                  <a:lnTo>
                    <a:pt x="1961" y="765"/>
                  </a:lnTo>
                  <a:lnTo>
                    <a:pt x="1927" y="781"/>
                  </a:lnTo>
                  <a:lnTo>
                    <a:pt x="1894" y="800"/>
                  </a:lnTo>
                  <a:lnTo>
                    <a:pt x="1866" y="818"/>
                  </a:lnTo>
                  <a:lnTo>
                    <a:pt x="1849" y="838"/>
                  </a:lnTo>
                  <a:lnTo>
                    <a:pt x="1845" y="857"/>
                  </a:lnTo>
                  <a:lnTo>
                    <a:pt x="1856" y="873"/>
                  </a:lnTo>
                  <a:lnTo>
                    <a:pt x="1865" y="884"/>
                  </a:lnTo>
                  <a:lnTo>
                    <a:pt x="1875" y="896"/>
                  </a:lnTo>
                  <a:lnTo>
                    <a:pt x="1887" y="910"/>
                  </a:lnTo>
                  <a:lnTo>
                    <a:pt x="1901" y="921"/>
                  </a:lnTo>
                  <a:lnTo>
                    <a:pt x="1917" y="929"/>
                  </a:lnTo>
                  <a:lnTo>
                    <a:pt x="1935" y="934"/>
                  </a:lnTo>
                  <a:lnTo>
                    <a:pt x="1957" y="932"/>
                  </a:lnTo>
                  <a:lnTo>
                    <a:pt x="1981" y="921"/>
                  </a:lnTo>
                  <a:lnTo>
                    <a:pt x="1991" y="922"/>
                  </a:lnTo>
                  <a:lnTo>
                    <a:pt x="2004" y="928"/>
                  </a:lnTo>
                  <a:lnTo>
                    <a:pt x="2016" y="936"/>
                  </a:lnTo>
                  <a:lnTo>
                    <a:pt x="2027" y="947"/>
                  </a:lnTo>
                  <a:lnTo>
                    <a:pt x="2036" y="959"/>
                  </a:lnTo>
                  <a:lnTo>
                    <a:pt x="2039" y="974"/>
                  </a:lnTo>
                  <a:lnTo>
                    <a:pt x="2036" y="990"/>
                  </a:lnTo>
                  <a:lnTo>
                    <a:pt x="2026" y="1006"/>
                  </a:lnTo>
                  <a:lnTo>
                    <a:pt x="2014" y="1021"/>
                  </a:lnTo>
                  <a:lnTo>
                    <a:pt x="2010" y="1034"/>
                  </a:lnTo>
                  <a:lnTo>
                    <a:pt x="2007" y="1044"/>
                  </a:lnTo>
                  <a:lnTo>
                    <a:pt x="2007" y="1053"/>
                  </a:lnTo>
                  <a:lnTo>
                    <a:pt x="2006" y="1060"/>
                  </a:lnTo>
                  <a:lnTo>
                    <a:pt x="2001" y="1065"/>
                  </a:lnTo>
                  <a:lnTo>
                    <a:pt x="1993" y="1070"/>
                  </a:lnTo>
                  <a:lnTo>
                    <a:pt x="1975" y="1074"/>
                  </a:lnTo>
                  <a:lnTo>
                    <a:pt x="1955" y="1076"/>
                  </a:lnTo>
                  <a:lnTo>
                    <a:pt x="1937" y="1075"/>
                  </a:lnTo>
                  <a:lnTo>
                    <a:pt x="1920" y="1073"/>
                  </a:lnTo>
                  <a:lnTo>
                    <a:pt x="1904" y="1071"/>
                  </a:lnTo>
                  <a:lnTo>
                    <a:pt x="1891" y="1070"/>
                  </a:lnTo>
                  <a:lnTo>
                    <a:pt x="1879" y="1070"/>
                  </a:lnTo>
                  <a:lnTo>
                    <a:pt x="1871" y="1075"/>
                  </a:lnTo>
                  <a:lnTo>
                    <a:pt x="1865" y="1084"/>
                  </a:lnTo>
                  <a:lnTo>
                    <a:pt x="1862" y="1097"/>
                  </a:lnTo>
                  <a:lnTo>
                    <a:pt x="1864" y="1113"/>
                  </a:lnTo>
                  <a:lnTo>
                    <a:pt x="1865" y="1132"/>
                  </a:lnTo>
                  <a:lnTo>
                    <a:pt x="1868" y="1149"/>
                  </a:lnTo>
                  <a:lnTo>
                    <a:pt x="1869" y="1166"/>
                  </a:lnTo>
                  <a:lnTo>
                    <a:pt x="1868" y="1179"/>
                  </a:lnTo>
                  <a:lnTo>
                    <a:pt x="1862" y="1187"/>
                  </a:lnTo>
                  <a:lnTo>
                    <a:pt x="1849" y="1190"/>
                  </a:lnTo>
                  <a:lnTo>
                    <a:pt x="1834" y="1190"/>
                  </a:lnTo>
                  <a:lnTo>
                    <a:pt x="1818" y="1190"/>
                  </a:lnTo>
                  <a:lnTo>
                    <a:pt x="1803" y="1191"/>
                  </a:lnTo>
                  <a:lnTo>
                    <a:pt x="1791" y="1191"/>
                  </a:lnTo>
                  <a:lnTo>
                    <a:pt x="1778" y="1190"/>
                  </a:lnTo>
                  <a:lnTo>
                    <a:pt x="1766" y="1186"/>
                  </a:lnTo>
                  <a:lnTo>
                    <a:pt x="1755" y="1180"/>
                  </a:lnTo>
                  <a:lnTo>
                    <a:pt x="1746" y="1169"/>
                  </a:lnTo>
                  <a:lnTo>
                    <a:pt x="1742" y="1157"/>
                  </a:lnTo>
                  <a:lnTo>
                    <a:pt x="1742" y="1144"/>
                  </a:lnTo>
                  <a:lnTo>
                    <a:pt x="1747" y="1133"/>
                  </a:lnTo>
                  <a:lnTo>
                    <a:pt x="1758" y="1123"/>
                  </a:lnTo>
                  <a:lnTo>
                    <a:pt x="1768" y="1115"/>
                  </a:lnTo>
                  <a:lnTo>
                    <a:pt x="1778" y="1106"/>
                  </a:lnTo>
                  <a:lnTo>
                    <a:pt x="1786" y="1099"/>
                  </a:lnTo>
                  <a:lnTo>
                    <a:pt x="1791" y="1091"/>
                  </a:lnTo>
                  <a:lnTo>
                    <a:pt x="1791" y="1085"/>
                  </a:lnTo>
                  <a:lnTo>
                    <a:pt x="1788" y="1079"/>
                  </a:lnTo>
                  <a:lnTo>
                    <a:pt x="1780" y="1073"/>
                  </a:lnTo>
                  <a:lnTo>
                    <a:pt x="1773" y="1068"/>
                  </a:lnTo>
                  <a:lnTo>
                    <a:pt x="1765" y="1063"/>
                  </a:lnTo>
                  <a:lnTo>
                    <a:pt x="1758" y="1059"/>
                  </a:lnTo>
                  <a:lnTo>
                    <a:pt x="1752" y="1058"/>
                  </a:lnTo>
                  <a:lnTo>
                    <a:pt x="1750" y="1057"/>
                  </a:lnTo>
                  <a:lnTo>
                    <a:pt x="1759" y="996"/>
                  </a:lnTo>
                  <a:lnTo>
                    <a:pt x="1760" y="995"/>
                  </a:lnTo>
                  <a:lnTo>
                    <a:pt x="1763" y="991"/>
                  </a:lnTo>
                  <a:lnTo>
                    <a:pt x="1766" y="985"/>
                  </a:lnTo>
                  <a:lnTo>
                    <a:pt x="1769" y="979"/>
                  </a:lnTo>
                  <a:lnTo>
                    <a:pt x="1769" y="971"/>
                  </a:lnTo>
                  <a:lnTo>
                    <a:pt x="1766" y="965"/>
                  </a:lnTo>
                  <a:lnTo>
                    <a:pt x="1758" y="960"/>
                  </a:lnTo>
                  <a:lnTo>
                    <a:pt x="1743" y="958"/>
                  </a:lnTo>
                  <a:lnTo>
                    <a:pt x="1729" y="955"/>
                  </a:lnTo>
                  <a:lnTo>
                    <a:pt x="1719" y="952"/>
                  </a:lnTo>
                  <a:lnTo>
                    <a:pt x="1713" y="947"/>
                  </a:lnTo>
                  <a:lnTo>
                    <a:pt x="1712" y="941"/>
                  </a:lnTo>
                  <a:lnTo>
                    <a:pt x="1712" y="936"/>
                  </a:lnTo>
                  <a:lnTo>
                    <a:pt x="1712" y="931"/>
                  </a:lnTo>
                  <a:lnTo>
                    <a:pt x="1715" y="928"/>
                  </a:lnTo>
                  <a:lnTo>
                    <a:pt x="1715" y="927"/>
                  </a:lnTo>
                  <a:lnTo>
                    <a:pt x="1713" y="924"/>
                  </a:lnTo>
                  <a:lnTo>
                    <a:pt x="1712" y="918"/>
                  </a:lnTo>
                  <a:lnTo>
                    <a:pt x="1707" y="908"/>
                  </a:lnTo>
                  <a:lnTo>
                    <a:pt x="1702" y="900"/>
                  </a:lnTo>
                  <a:lnTo>
                    <a:pt x="1696" y="891"/>
                  </a:lnTo>
                  <a:lnTo>
                    <a:pt x="1687" y="886"/>
                  </a:lnTo>
                  <a:lnTo>
                    <a:pt x="1677" y="885"/>
                  </a:lnTo>
                  <a:lnTo>
                    <a:pt x="1667" y="890"/>
                  </a:lnTo>
                  <a:lnTo>
                    <a:pt x="1656" y="900"/>
                  </a:lnTo>
                  <a:lnTo>
                    <a:pt x="1644" y="911"/>
                  </a:lnTo>
                  <a:lnTo>
                    <a:pt x="1633" y="922"/>
                  </a:lnTo>
                  <a:lnTo>
                    <a:pt x="1621" y="933"/>
                  </a:lnTo>
                  <a:lnTo>
                    <a:pt x="1607" y="943"/>
                  </a:lnTo>
                  <a:lnTo>
                    <a:pt x="1594" y="950"/>
                  </a:lnTo>
                  <a:lnTo>
                    <a:pt x="1578" y="955"/>
                  </a:lnTo>
                  <a:lnTo>
                    <a:pt x="1561" y="958"/>
                  </a:lnTo>
                  <a:lnTo>
                    <a:pt x="1545" y="960"/>
                  </a:lnTo>
                  <a:lnTo>
                    <a:pt x="1535" y="965"/>
                  </a:lnTo>
                  <a:lnTo>
                    <a:pt x="1530" y="974"/>
                  </a:lnTo>
                  <a:lnTo>
                    <a:pt x="1527" y="982"/>
                  </a:lnTo>
                  <a:lnTo>
                    <a:pt x="1527" y="994"/>
                  </a:lnTo>
                  <a:lnTo>
                    <a:pt x="1528" y="1005"/>
                  </a:lnTo>
                  <a:lnTo>
                    <a:pt x="1532" y="1015"/>
                  </a:lnTo>
                  <a:lnTo>
                    <a:pt x="1538" y="1023"/>
                  </a:lnTo>
                  <a:lnTo>
                    <a:pt x="1542" y="1031"/>
                  </a:lnTo>
                  <a:lnTo>
                    <a:pt x="1544" y="1041"/>
                  </a:lnTo>
                  <a:lnTo>
                    <a:pt x="1544" y="1049"/>
                  </a:lnTo>
                  <a:lnTo>
                    <a:pt x="1544" y="1059"/>
                  </a:lnTo>
                  <a:lnTo>
                    <a:pt x="1542" y="1068"/>
                  </a:lnTo>
                  <a:lnTo>
                    <a:pt x="1544" y="1076"/>
                  </a:lnTo>
                  <a:lnTo>
                    <a:pt x="1547" y="1085"/>
                  </a:lnTo>
                  <a:lnTo>
                    <a:pt x="1554" y="1091"/>
                  </a:lnTo>
                  <a:lnTo>
                    <a:pt x="1561" y="1099"/>
                  </a:lnTo>
                  <a:lnTo>
                    <a:pt x="1565" y="1106"/>
                  </a:lnTo>
                  <a:lnTo>
                    <a:pt x="1567" y="1115"/>
                  </a:lnTo>
                  <a:lnTo>
                    <a:pt x="1568" y="1123"/>
                  </a:lnTo>
                  <a:lnTo>
                    <a:pt x="1570" y="1132"/>
                  </a:lnTo>
                  <a:lnTo>
                    <a:pt x="1571" y="1138"/>
                  </a:lnTo>
                  <a:lnTo>
                    <a:pt x="1575" y="1142"/>
                  </a:lnTo>
                  <a:lnTo>
                    <a:pt x="1581" y="1142"/>
                  </a:lnTo>
                  <a:lnTo>
                    <a:pt x="1587" y="1142"/>
                  </a:lnTo>
                  <a:lnTo>
                    <a:pt x="1591" y="1145"/>
                  </a:lnTo>
                  <a:lnTo>
                    <a:pt x="1594" y="1150"/>
                  </a:lnTo>
                  <a:lnTo>
                    <a:pt x="1597" y="1157"/>
                  </a:lnTo>
                  <a:lnTo>
                    <a:pt x="1600" y="1164"/>
                  </a:lnTo>
                  <a:lnTo>
                    <a:pt x="1606" y="1169"/>
                  </a:lnTo>
                  <a:lnTo>
                    <a:pt x="1613" y="1173"/>
                  </a:lnTo>
                  <a:lnTo>
                    <a:pt x="1624" y="1173"/>
                  </a:lnTo>
                  <a:lnTo>
                    <a:pt x="1634" y="1174"/>
                  </a:lnTo>
                  <a:lnTo>
                    <a:pt x="1639" y="1181"/>
                  </a:lnTo>
                  <a:lnTo>
                    <a:pt x="1639" y="1191"/>
                  </a:lnTo>
                  <a:lnTo>
                    <a:pt x="1636" y="1204"/>
                  </a:lnTo>
                  <a:lnTo>
                    <a:pt x="1633" y="1216"/>
                  </a:lnTo>
                  <a:lnTo>
                    <a:pt x="1630" y="1228"/>
                  </a:lnTo>
                  <a:lnTo>
                    <a:pt x="1631" y="1237"/>
                  </a:lnTo>
                  <a:lnTo>
                    <a:pt x="1637" y="1241"/>
                  </a:lnTo>
                  <a:lnTo>
                    <a:pt x="1640" y="1243"/>
                  </a:lnTo>
                  <a:lnTo>
                    <a:pt x="1634" y="1248"/>
                  </a:lnTo>
                  <a:lnTo>
                    <a:pt x="1621" y="1253"/>
                  </a:lnTo>
                  <a:lnTo>
                    <a:pt x="1606" y="1260"/>
                  </a:lnTo>
                  <a:lnTo>
                    <a:pt x="1588" y="1269"/>
                  </a:lnTo>
                  <a:lnTo>
                    <a:pt x="1573" y="1279"/>
                  </a:lnTo>
                  <a:lnTo>
                    <a:pt x="1560" y="1289"/>
                  </a:lnTo>
                  <a:lnTo>
                    <a:pt x="1554" y="1299"/>
                  </a:lnTo>
                  <a:lnTo>
                    <a:pt x="1553" y="1310"/>
                  </a:lnTo>
                  <a:lnTo>
                    <a:pt x="1553" y="1323"/>
                  </a:lnTo>
                  <a:lnTo>
                    <a:pt x="1551" y="1337"/>
                  </a:lnTo>
                  <a:lnTo>
                    <a:pt x="1548" y="1350"/>
                  </a:lnTo>
                  <a:lnTo>
                    <a:pt x="1544" y="1363"/>
                  </a:lnTo>
                  <a:lnTo>
                    <a:pt x="1538" y="1373"/>
                  </a:lnTo>
                  <a:lnTo>
                    <a:pt x="1528" y="1380"/>
                  </a:lnTo>
                  <a:lnTo>
                    <a:pt x="1514" y="1384"/>
                  </a:lnTo>
                  <a:lnTo>
                    <a:pt x="1498" y="1385"/>
                  </a:lnTo>
                  <a:lnTo>
                    <a:pt x="1482" y="1389"/>
                  </a:lnTo>
                  <a:lnTo>
                    <a:pt x="1468" y="1394"/>
                  </a:lnTo>
                  <a:lnTo>
                    <a:pt x="1455" y="1399"/>
                  </a:lnTo>
                  <a:lnTo>
                    <a:pt x="1445" y="1405"/>
                  </a:lnTo>
                  <a:lnTo>
                    <a:pt x="1436" y="1412"/>
                  </a:lnTo>
                  <a:lnTo>
                    <a:pt x="1432" y="1418"/>
                  </a:lnTo>
                  <a:lnTo>
                    <a:pt x="1432" y="1425"/>
                  </a:lnTo>
                  <a:lnTo>
                    <a:pt x="1434" y="1433"/>
                  </a:lnTo>
                  <a:lnTo>
                    <a:pt x="1434" y="1444"/>
                  </a:lnTo>
                  <a:lnTo>
                    <a:pt x="1434" y="1457"/>
                  </a:lnTo>
                  <a:lnTo>
                    <a:pt x="1431" y="1467"/>
                  </a:lnTo>
                  <a:lnTo>
                    <a:pt x="1425" y="1473"/>
                  </a:lnTo>
                  <a:lnTo>
                    <a:pt x="1416" y="1471"/>
                  </a:lnTo>
                  <a:lnTo>
                    <a:pt x="1405" y="1462"/>
                  </a:lnTo>
                  <a:lnTo>
                    <a:pt x="1389" y="1441"/>
                  </a:lnTo>
                  <a:lnTo>
                    <a:pt x="1373" y="1418"/>
                  </a:lnTo>
                  <a:lnTo>
                    <a:pt x="1363" y="1405"/>
                  </a:lnTo>
                  <a:lnTo>
                    <a:pt x="1356" y="1399"/>
                  </a:lnTo>
                  <a:lnTo>
                    <a:pt x="1350" y="1397"/>
                  </a:lnTo>
                  <a:lnTo>
                    <a:pt x="1346" y="1401"/>
                  </a:lnTo>
                  <a:lnTo>
                    <a:pt x="1343" y="1405"/>
                  </a:lnTo>
                  <a:lnTo>
                    <a:pt x="1339" y="1410"/>
                  </a:lnTo>
                  <a:lnTo>
                    <a:pt x="1333" y="1411"/>
                  </a:lnTo>
                  <a:lnTo>
                    <a:pt x="1327" y="1410"/>
                  </a:lnTo>
                  <a:lnTo>
                    <a:pt x="1326" y="1405"/>
                  </a:lnTo>
                  <a:lnTo>
                    <a:pt x="1326" y="1399"/>
                  </a:lnTo>
                  <a:lnTo>
                    <a:pt x="1329" y="1390"/>
                  </a:lnTo>
                  <a:lnTo>
                    <a:pt x="1332" y="1383"/>
                  </a:lnTo>
                  <a:lnTo>
                    <a:pt x="1335" y="1376"/>
                  </a:lnTo>
                  <a:lnTo>
                    <a:pt x="1336" y="1371"/>
                  </a:lnTo>
                  <a:lnTo>
                    <a:pt x="1337" y="1370"/>
                  </a:lnTo>
                  <a:lnTo>
                    <a:pt x="1335" y="1370"/>
                  </a:lnTo>
                  <a:lnTo>
                    <a:pt x="1329" y="1370"/>
                  </a:lnTo>
                  <a:lnTo>
                    <a:pt x="1320" y="1369"/>
                  </a:lnTo>
                  <a:lnTo>
                    <a:pt x="1309" y="1368"/>
                  </a:lnTo>
                  <a:lnTo>
                    <a:pt x="1297" y="1364"/>
                  </a:lnTo>
                  <a:lnTo>
                    <a:pt x="1284" y="1359"/>
                  </a:lnTo>
                  <a:lnTo>
                    <a:pt x="1273" y="1353"/>
                  </a:lnTo>
                  <a:lnTo>
                    <a:pt x="1263" y="1343"/>
                  </a:lnTo>
                  <a:lnTo>
                    <a:pt x="1254" y="1333"/>
                  </a:lnTo>
                  <a:lnTo>
                    <a:pt x="1249" y="1326"/>
                  </a:lnTo>
                  <a:lnTo>
                    <a:pt x="1243" y="1321"/>
                  </a:lnTo>
                  <a:lnTo>
                    <a:pt x="1237" y="1317"/>
                  </a:lnTo>
                  <a:lnTo>
                    <a:pt x="1233" y="1317"/>
                  </a:lnTo>
                  <a:lnTo>
                    <a:pt x="1229" y="1320"/>
                  </a:lnTo>
                  <a:lnTo>
                    <a:pt x="1223" y="1325"/>
                  </a:lnTo>
                  <a:lnTo>
                    <a:pt x="1216" y="1332"/>
                  </a:lnTo>
                  <a:lnTo>
                    <a:pt x="1203" y="1341"/>
                  </a:lnTo>
                  <a:lnTo>
                    <a:pt x="1193" y="1336"/>
                  </a:lnTo>
                  <a:lnTo>
                    <a:pt x="1185" y="1327"/>
                  </a:lnTo>
                  <a:lnTo>
                    <a:pt x="1184" y="1322"/>
                  </a:lnTo>
                  <a:lnTo>
                    <a:pt x="1207" y="1299"/>
                  </a:lnTo>
                  <a:lnTo>
                    <a:pt x="1210" y="1297"/>
                  </a:lnTo>
                  <a:lnTo>
                    <a:pt x="1216" y="1295"/>
                  </a:lnTo>
                  <a:lnTo>
                    <a:pt x="1223" y="1290"/>
                  </a:lnTo>
                  <a:lnTo>
                    <a:pt x="1229" y="1285"/>
                  </a:lnTo>
                  <a:lnTo>
                    <a:pt x="1233" y="1279"/>
                  </a:lnTo>
                  <a:lnTo>
                    <a:pt x="1231" y="1274"/>
                  </a:lnTo>
                  <a:lnTo>
                    <a:pt x="1224" y="1268"/>
                  </a:lnTo>
                  <a:lnTo>
                    <a:pt x="1207" y="1264"/>
                  </a:lnTo>
                  <a:lnTo>
                    <a:pt x="1188" y="1260"/>
                  </a:lnTo>
                  <a:lnTo>
                    <a:pt x="1177" y="1255"/>
                  </a:lnTo>
                  <a:lnTo>
                    <a:pt x="1171" y="1252"/>
                  </a:lnTo>
                  <a:lnTo>
                    <a:pt x="1171" y="1247"/>
                  </a:lnTo>
                  <a:lnTo>
                    <a:pt x="1175" y="1243"/>
                  </a:lnTo>
                  <a:lnTo>
                    <a:pt x="1184" y="1239"/>
                  </a:lnTo>
                  <a:lnTo>
                    <a:pt x="1194" y="1238"/>
                  </a:lnTo>
                  <a:lnTo>
                    <a:pt x="1207" y="1237"/>
                  </a:lnTo>
                  <a:lnTo>
                    <a:pt x="1221" y="1237"/>
                  </a:lnTo>
                  <a:lnTo>
                    <a:pt x="1234" y="1234"/>
                  </a:lnTo>
                  <a:lnTo>
                    <a:pt x="1249" y="1232"/>
                  </a:lnTo>
                  <a:lnTo>
                    <a:pt x="1260" y="1228"/>
                  </a:lnTo>
                  <a:lnTo>
                    <a:pt x="1272" y="1223"/>
                  </a:lnTo>
                  <a:lnTo>
                    <a:pt x="1280" y="1217"/>
                  </a:lnTo>
                  <a:lnTo>
                    <a:pt x="1287" y="1211"/>
                  </a:lnTo>
                  <a:lnTo>
                    <a:pt x="1290" y="1204"/>
                  </a:lnTo>
                  <a:lnTo>
                    <a:pt x="1293" y="1190"/>
                  </a:lnTo>
                  <a:lnTo>
                    <a:pt x="1294" y="1181"/>
                  </a:lnTo>
                  <a:lnTo>
                    <a:pt x="1300" y="1176"/>
                  </a:lnTo>
                  <a:lnTo>
                    <a:pt x="1310" y="1176"/>
                  </a:lnTo>
                  <a:lnTo>
                    <a:pt x="1316" y="1174"/>
                  </a:lnTo>
                  <a:lnTo>
                    <a:pt x="1320" y="1166"/>
                  </a:lnTo>
                  <a:lnTo>
                    <a:pt x="1323" y="1155"/>
                  </a:lnTo>
                  <a:lnTo>
                    <a:pt x="1325" y="1143"/>
                  </a:lnTo>
                  <a:lnTo>
                    <a:pt x="1326" y="1129"/>
                  </a:lnTo>
                  <a:lnTo>
                    <a:pt x="1326" y="1118"/>
                  </a:lnTo>
                  <a:lnTo>
                    <a:pt x="1326" y="1110"/>
                  </a:lnTo>
                  <a:lnTo>
                    <a:pt x="1326" y="1107"/>
                  </a:lnTo>
                  <a:lnTo>
                    <a:pt x="1392" y="1148"/>
                  </a:lnTo>
                  <a:lnTo>
                    <a:pt x="1392" y="1105"/>
                  </a:lnTo>
                  <a:lnTo>
                    <a:pt x="1393" y="1103"/>
                  </a:lnTo>
                  <a:lnTo>
                    <a:pt x="1396" y="1101"/>
                  </a:lnTo>
                  <a:lnTo>
                    <a:pt x="1399" y="1097"/>
                  </a:lnTo>
                  <a:lnTo>
                    <a:pt x="1402" y="1092"/>
                  </a:lnTo>
                  <a:lnTo>
                    <a:pt x="1402" y="1086"/>
                  </a:lnTo>
                  <a:lnTo>
                    <a:pt x="1398" y="1079"/>
                  </a:lnTo>
                  <a:lnTo>
                    <a:pt x="1389" y="1071"/>
                  </a:lnTo>
                  <a:lnTo>
                    <a:pt x="1373" y="1064"/>
                  </a:lnTo>
                  <a:lnTo>
                    <a:pt x="1358" y="1055"/>
                  </a:lnTo>
                  <a:lnTo>
                    <a:pt x="1346" y="1044"/>
                  </a:lnTo>
                  <a:lnTo>
                    <a:pt x="1339" y="1034"/>
                  </a:lnTo>
                  <a:lnTo>
                    <a:pt x="1335" y="1027"/>
                  </a:lnTo>
                  <a:lnTo>
                    <a:pt x="1332" y="1023"/>
                  </a:lnTo>
                  <a:lnTo>
                    <a:pt x="1329" y="1027"/>
                  </a:lnTo>
                  <a:lnTo>
                    <a:pt x="1326" y="1038"/>
                  </a:lnTo>
                  <a:lnTo>
                    <a:pt x="1322" y="1060"/>
                  </a:lnTo>
                  <a:lnTo>
                    <a:pt x="1316" y="1083"/>
                  </a:lnTo>
                  <a:lnTo>
                    <a:pt x="1312" y="1097"/>
                  </a:lnTo>
                  <a:lnTo>
                    <a:pt x="1307" y="1103"/>
                  </a:lnTo>
                  <a:lnTo>
                    <a:pt x="1304" y="1106"/>
                  </a:lnTo>
                  <a:lnTo>
                    <a:pt x="1300" y="1106"/>
                  </a:lnTo>
                  <a:lnTo>
                    <a:pt x="1296" y="1105"/>
                  </a:lnTo>
                  <a:lnTo>
                    <a:pt x="1290" y="1105"/>
                  </a:lnTo>
                  <a:lnTo>
                    <a:pt x="1283" y="1107"/>
                  </a:lnTo>
                  <a:lnTo>
                    <a:pt x="1276" y="1111"/>
                  </a:lnTo>
                  <a:lnTo>
                    <a:pt x="1269" y="1112"/>
                  </a:lnTo>
                  <a:lnTo>
                    <a:pt x="1261" y="1112"/>
                  </a:lnTo>
                  <a:lnTo>
                    <a:pt x="1256" y="1112"/>
                  </a:lnTo>
                  <a:lnTo>
                    <a:pt x="1250" y="1113"/>
                  </a:lnTo>
                  <a:lnTo>
                    <a:pt x="1243" y="1116"/>
                  </a:lnTo>
                  <a:lnTo>
                    <a:pt x="1237" y="1122"/>
                  </a:lnTo>
                  <a:lnTo>
                    <a:pt x="1231" y="1132"/>
                  </a:lnTo>
                  <a:lnTo>
                    <a:pt x="1226" y="1142"/>
                  </a:lnTo>
                  <a:lnTo>
                    <a:pt x="1221" y="1149"/>
                  </a:lnTo>
                  <a:lnTo>
                    <a:pt x="1217" y="1152"/>
                  </a:lnTo>
                  <a:lnTo>
                    <a:pt x="1213" y="1153"/>
                  </a:lnTo>
                  <a:lnTo>
                    <a:pt x="1207" y="1150"/>
                  </a:lnTo>
                  <a:lnTo>
                    <a:pt x="1200" y="1148"/>
                  </a:lnTo>
                  <a:lnTo>
                    <a:pt x="1191" y="1143"/>
                  </a:lnTo>
                  <a:lnTo>
                    <a:pt x="1180" y="1138"/>
                  </a:lnTo>
                  <a:lnTo>
                    <a:pt x="1168" y="1134"/>
                  </a:lnTo>
                  <a:lnTo>
                    <a:pt x="1160" y="1136"/>
                  </a:lnTo>
                  <a:lnTo>
                    <a:pt x="1151" y="1138"/>
                  </a:lnTo>
                  <a:lnTo>
                    <a:pt x="1145" y="1142"/>
                  </a:lnTo>
                  <a:lnTo>
                    <a:pt x="1138" y="1147"/>
                  </a:lnTo>
                  <a:lnTo>
                    <a:pt x="1131" y="1153"/>
                  </a:lnTo>
                  <a:lnTo>
                    <a:pt x="1124" y="1157"/>
                  </a:lnTo>
                  <a:lnTo>
                    <a:pt x="1114" y="1159"/>
                  </a:lnTo>
                  <a:lnTo>
                    <a:pt x="1098" y="1162"/>
                  </a:lnTo>
                  <a:lnTo>
                    <a:pt x="1092" y="1166"/>
                  </a:lnTo>
                  <a:lnTo>
                    <a:pt x="1094" y="1176"/>
                  </a:lnTo>
                  <a:lnTo>
                    <a:pt x="1098" y="1192"/>
                  </a:lnTo>
                  <a:lnTo>
                    <a:pt x="1097" y="1201"/>
                  </a:lnTo>
                  <a:lnTo>
                    <a:pt x="1089" y="1206"/>
                  </a:lnTo>
                  <a:lnTo>
                    <a:pt x="1077" y="1208"/>
                  </a:lnTo>
                  <a:lnTo>
                    <a:pt x="1062" y="1208"/>
                  </a:lnTo>
                  <a:lnTo>
                    <a:pt x="1048" y="1207"/>
                  </a:lnTo>
                  <a:lnTo>
                    <a:pt x="1035" y="1206"/>
                  </a:lnTo>
                  <a:lnTo>
                    <a:pt x="1025" y="1205"/>
                  </a:lnTo>
                  <a:lnTo>
                    <a:pt x="1022" y="1204"/>
                  </a:lnTo>
                  <a:lnTo>
                    <a:pt x="1023" y="1205"/>
                  </a:lnTo>
                  <a:lnTo>
                    <a:pt x="1025" y="1208"/>
                  </a:lnTo>
                  <a:lnTo>
                    <a:pt x="1028" y="1215"/>
                  </a:lnTo>
                  <a:lnTo>
                    <a:pt x="1031" y="1222"/>
                  </a:lnTo>
                  <a:lnTo>
                    <a:pt x="1034" y="1231"/>
                  </a:lnTo>
                  <a:lnTo>
                    <a:pt x="1036" y="1239"/>
                  </a:lnTo>
                  <a:lnTo>
                    <a:pt x="1038" y="1249"/>
                  </a:lnTo>
                  <a:lnTo>
                    <a:pt x="1038" y="1258"/>
                  </a:lnTo>
                  <a:lnTo>
                    <a:pt x="1036" y="1265"/>
                  </a:lnTo>
                  <a:lnTo>
                    <a:pt x="1034" y="1271"/>
                  </a:lnTo>
                  <a:lnTo>
                    <a:pt x="1029" y="1275"/>
                  </a:lnTo>
                  <a:lnTo>
                    <a:pt x="1023" y="1276"/>
                  </a:lnTo>
                  <a:lnTo>
                    <a:pt x="1018" y="1279"/>
                  </a:lnTo>
                  <a:lnTo>
                    <a:pt x="1011" y="1279"/>
                  </a:lnTo>
                  <a:lnTo>
                    <a:pt x="1003" y="1280"/>
                  </a:lnTo>
                  <a:lnTo>
                    <a:pt x="995" y="1281"/>
                  </a:lnTo>
                  <a:lnTo>
                    <a:pt x="986" y="1283"/>
                  </a:lnTo>
                  <a:lnTo>
                    <a:pt x="978" y="1285"/>
                  </a:lnTo>
                  <a:lnTo>
                    <a:pt x="970" y="1287"/>
                  </a:lnTo>
                  <a:lnTo>
                    <a:pt x="965" y="1291"/>
                  </a:lnTo>
                  <a:lnTo>
                    <a:pt x="962" y="1294"/>
                  </a:lnTo>
                  <a:lnTo>
                    <a:pt x="960" y="1297"/>
                  </a:lnTo>
                  <a:lnTo>
                    <a:pt x="962" y="1301"/>
                  </a:lnTo>
                  <a:lnTo>
                    <a:pt x="968" y="1305"/>
                  </a:lnTo>
                  <a:lnTo>
                    <a:pt x="976" y="1308"/>
                  </a:lnTo>
                  <a:lnTo>
                    <a:pt x="983" y="1315"/>
                  </a:lnTo>
                  <a:lnTo>
                    <a:pt x="991" y="1321"/>
                  </a:lnTo>
                  <a:lnTo>
                    <a:pt x="998" y="1327"/>
                  </a:lnTo>
                  <a:lnTo>
                    <a:pt x="1001" y="1336"/>
                  </a:lnTo>
                  <a:lnTo>
                    <a:pt x="1001" y="1343"/>
                  </a:lnTo>
                  <a:lnTo>
                    <a:pt x="996" y="1353"/>
                  </a:lnTo>
                  <a:lnTo>
                    <a:pt x="988" y="1363"/>
                  </a:lnTo>
                  <a:lnTo>
                    <a:pt x="978" y="1371"/>
                  </a:lnTo>
                  <a:lnTo>
                    <a:pt x="970" y="1378"/>
                  </a:lnTo>
                  <a:lnTo>
                    <a:pt x="965" y="1383"/>
                  </a:lnTo>
                  <a:lnTo>
                    <a:pt x="962" y="1386"/>
                  </a:lnTo>
                  <a:lnTo>
                    <a:pt x="960" y="1390"/>
                  </a:lnTo>
                  <a:lnTo>
                    <a:pt x="960" y="1394"/>
                  </a:lnTo>
                  <a:lnTo>
                    <a:pt x="962" y="1400"/>
                  </a:lnTo>
                  <a:lnTo>
                    <a:pt x="963" y="1407"/>
                  </a:lnTo>
                  <a:lnTo>
                    <a:pt x="962" y="1413"/>
                  </a:lnTo>
                  <a:lnTo>
                    <a:pt x="956" y="1416"/>
                  </a:lnTo>
                  <a:lnTo>
                    <a:pt x="948" y="1415"/>
                  </a:lnTo>
                  <a:lnTo>
                    <a:pt x="937" y="1412"/>
                  </a:lnTo>
                  <a:lnTo>
                    <a:pt x="925" y="1410"/>
                  </a:lnTo>
                  <a:lnTo>
                    <a:pt x="913" y="1408"/>
                  </a:lnTo>
                  <a:lnTo>
                    <a:pt x="904" y="1407"/>
                  </a:lnTo>
                  <a:lnTo>
                    <a:pt x="897" y="1411"/>
                  </a:lnTo>
                  <a:lnTo>
                    <a:pt x="890" y="1416"/>
                  </a:lnTo>
                  <a:lnTo>
                    <a:pt x="880" y="1422"/>
                  </a:lnTo>
                  <a:lnTo>
                    <a:pt x="867" y="1427"/>
                  </a:lnTo>
                  <a:lnTo>
                    <a:pt x="854" y="1432"/>
                  </a:lnTo>
                  <a:lnTo>
                    <a:pt x="841" y="1438"/>
                  </a:lnTo>
                  <a:lnTo>
                    <a:pt x="829" y="1443"/>
                  </a:lnTo>
                  <a:lnTo>
                    <a:pt x="820" y="1449"/>
                  </a:lnTo>
                  <a:lnTo>
                    <a:pt x="814" y="1454"/>
                  </a:lnTo>
                  <a:lnTo>
                    <a:pt x="811" y="1458"/>
                  </a:lnTo>
                  <a:lnTo>
                    <a:pt x="807" y="1460"/>
                  </a:lnTo>
                  <a:lnTo>
                    <a:pt x="803" y="1460"/>
                  </a:lnTo>
                  <a:lnTo>
                    <a:pt x="798" y="1459"/>
                  </a:lnTo>
                  <a:lnTo>
                    <a:pt x="793" y="1457"/>
                  </a:lnTo>
                  <a:lnTo>
                    <a:pt x="787" y="1454"/>
                  </a:lnTo>
                  <a:lnTo>
                    <a:pt x="780" y="1450"/>
                  </a:lnTo>
                  <a:lnTo>
                    <a:pt x="771" y="1448"/>
                  </a:lnTo>
                  <a:lnTo>
                    <a:pt x="761" y="1446"/>
                  </a:lnTo>
                  <a:lnTo>
                    <a:pt x="748" y="1444"/>
                  </a:lnTo>
                  <a:lnTo>
                    <a:pt x="735" y="1442"/>
                  </a:lnTo>
                  <a:lnTo>
                    <a:pt x="722" y="1441"/>
                  </a:lnTo>
                  <a:lnTo>
                    <a:pt x="712" y="1438"/>
                  </a:lnTo>
                  <a:lnTo>
                    <a:pt x="707" y="1434"/>
                  </a:lnTo>
                  <a:lnTo>
                    <a:pt x="704" y="1428"/>
                  </a:lnTo>
                  <a:lnTo>
                    <a:pt x="708" y="1421"/>
                  </a:lnTo>
                  <a:lnTo>
                    <a:pt x="714" y="1412"/>
                  </a:lnTo>
                  <a:lnTo>
                    <a:pt x="715" y="1404"/>
                  </a:lnTo>
                  <a:lnTo>
                    <a:pt x="714" y="1395"/>
                  </a:lnTo>
                  <a:lnTo>
                    <a:pt x="710" y="1386"/>
                  </a:lnTo>
                  <a:lnTo>
                    <a:pt x="705" y="1380"/>
                  </a:lnTo>
                  <a:lnTo>
                    <a:pt x="701" y="1375"/>
                  </a:lnTo>
                  <a:lnTo>
                    <a:pt x="698" y="1371"/>
                  </a:lnTo>
                  <a:lnTo>
                    <a:pt x="697" y="1370"/>
                  </a:lnTo>
                  <a:lnTo>
                    <a:pt x="698" y="1369"/>
                  </a:lnTo>
                  <a:lnTo>
                    <a:pt x="699" y="1364"/>
                  </a:lnTo>
                  <a:lnTo>
                    <a:pt x="702" y="1358"/>
                  </a:lnTo>
                  <a:lnTo>
                    <a:pt x="705" y="1349"/>
                  </a:lnTo>
                  <a:lnTo>
                    <a:pt x="705" y="1341"/>
                  </a:lnTo>
                  <a:lnTo>
                    <a:pt x="704" y="1332"/>
                  </a:lnTo>
                  <a:lnTo>
                    <a:pt x="701" y="1325"/>
                  </a:lnTo>
                  <a:lnTo>
                    <a:pt x="692" y="1318"/>
                  </a:lnTo>
                  <a:lnTo>
                    <a:pt x="678" y="1307"/>
                  </a:lnTo>
                  <a:lnTo>
                    <a:pt x="672" y="1297"/>
                  </a:lnTo>
                  <a:lnTo>
                    <a:pt x="672" y="1290"/>
                  </a:lnTo>
                  <a:lnTo>
                    <a:pt x="672" y="1287"/>
                  </a:lnTo>
                  <a:lnTo>
                    <a:pt x="672" y="1290"/>
                  </a:lnTo>
                  <a:lnTo>
                    <a:pt x="672" y="1295"/>
                  </a:lnTo>
                  <a:lnTo>
                    <a:pt x="672" y="1304"/>
                  </a:lnTo>
                  <a:lnTo>
                    <a:pt x="671" y="1313"/>
                  </a:lnTo>
                  <a:lnTo>
                    <a:pt x="668" y="1323"/>
                  </a:lnTo>
                  <a:lnTo>
                    <a:pt x="665" y="1333"/>
                  </a:lnTo>
                  <a:lnTo>
                    <a:pt x="659" y="1341"/>
                  </a:lnTo>
                  <a:lnTo>
                    <a:pt x="652" y="1346"/>
                  </a:lnTo>
                  <a:lnTo>
                    <a:pt x="644" y="1349"/>
                  </a:lnTo>
                  <a:lnTo>
                    <a:pt x="638" y="1353"/>
                  </a:lnTo>
                  <a:lnTo>
                    <a:pt x="632" y="1359"/>
                  </a:lnTo>
                  <a:lnTo>
                    <a:pt x="629" y="1365"/>
                  </a:lnTo>
                  <a:lnTo>
                    <a:pt x="629" y="1371"/>
                  </a:lnTo>
                  <a:lnTo>
                    <a:pt x="632" y="1379"/>
                  </a:lnTo>
                  <a:lnTo>
                    <a:pt x="639" y="1386"/>
                  </a:lnTo>
                  <a:lnTo>
                    <a:pt x="649" y="1394"/>
                  </a:lnTo>
                  <a:lnTo>
                    <a:pt x="658" y="1401"/>
                  </a:lnTo>
                  <a:lnTo>
                    <a:pt x="656" y="1408"/>
                  </a:lnTo>
                  <a:lnTo>
                    <a:pt x="649" y="1416"/>
                  </a:lnTo>
                  <a:lnTo>
                    <a:pt x="639" y="1425"/>
                  </a:lnTo>
                  <a:lnTo>
                    <a:pt x="626" y="1432"/>
                  </a:lnTo>
                  <a:lnTo>
                    <a:pt x="613" y="1438"/>
                  </a:lnTo>
                  <a:lnTo>
                    <a:pt x="603" y="1446"/>
                  </a:lnTo>
                  <a:lnTo>
                    <a:pt x="598" y="1452"/>
                  </a:lnTo>
                  <a:lnTo>
                    <a:pt x="593" y="1457"/>
                  </a:lnTo>
                  <a:lnTo>
                    <a:pt x="586" y="1462"/>
                  </a:lnTo>
                  <a:lnTo>
                    <a:pt x="578" y="1465"/>
                  </a:lnTo>
                  <a:lnTo>
                    <a:pt x="568" y="1468"/>
                  </a:lnTo>
                  <a:lnTo>
                    <a:pt x="559" y="1469"/>
                  </a:lnTo>
                  <a:lnTo>
                    <a:pt x="550" y="1470"/>
                  </a:lnTo>
                  <a:lnTo>
                    <a:pt x="545" y="1471"/>
                  </a:lnTo>
                  <a:lnTo>
                    <a:pt x="543" y="1471"/>
                  </a:lnTo>
                  <a:lnTo>
                    <a:pt x="499" y="1520"/>
                  </a:lnTo>
                  <a:lnTo>
                    <a:pt x="499" y="1522"/>
                  </a:lnTo>
                  <a:lnTo>
                    <a:pt x="497" y="1531"/>
                  </a:lnTo>
                  <a:lnTo>
                    <a:pt x="494" y="1542"/>
                  </a:lnTo>
                  <a:lnTo>
                    <a:pt x="492" y="1555"/>
                  </a:lnTo>
                  <a:lnTo>
                    <a:pt x="487" y="1569"/>
                  </a:lnTo>
                  <a:lnTo>
                    <a:pt x="482" y="1583"/>
                  </a:lnTo>
                  <a:lnTo>
                    <a:pt x="473" y="1594"/>
                  </a:lnTo>
                  <a:lnTo>
                    <a:pt x="464" y="1601"/>
                  </a:lnTo>
                  <a:lnTo>
                    <a:pt x="457" y="1607"/>
                  </a:lnTo>
                  <a:lnTo>
                    <a:pt x="453" y="1617"/>
                  </a:lnTo>
                  <a:lnTo>
                    <a:pt x="450" y="1627"/>
                  </a:lnTo>
                  <a:lnTo>
                    <a:pt x="450" y="1638"/>
                  </a:lnTo>
                  <a:lnTo>
                    <a:pt x="447" y="1648"/>
                  </a:lnTo>
                  <a:lnTo>
                    <a:pt x="443" y="1657"/>
                  </a:lnTo>
                  <a:lnTo>
                    <a:pt x="434" y="1663"/>
                  </a:lnTo>
                  <a:lnTo>
                    <a:pt x="421" y="1665"/>
                  </a:lnTo>
                  <a:lnTo>
                    <a:pt x="407" y="1664"/>
                  </a:lnTo>
                  <a:lnTo>
                    <a:pt x="396" y="1659"/>
                  </a:lnTo>
                  <a:lnTo>
                    <a:pt x="388" y="1654"/>
                  </a:lnTo>
                  <a:lnTo>
                    <a:pt x="383" y="1647"/>
                  </a:lnTo>
                  <a:lnTo>
                    <a:pt x="380" y="1639"/>
                  </a:lnTo>
                  <a:lnTo>
                    <a:pt x="377" y="1634"/>
                  </a:lnTo>
                  <a:lnTo>
                    <a:pt x="377" y="1630"/>
                  </a:lnTo>
                  <a:lnTo>
                    <a:pt x="377" y="1628"/>
                  </a:lnTo>
                  <a:lnTo>
                    <a:pt x="375" y="1630"/>
                  </a:lnTo>
                  <a:lnTo>
                    <a:pt x="373" y="1633"/>
                  </a:lnTo>
                  <a:lnTo>
                    <a:pt x="367" y="1638"/>
                  </a:lnTo>
                  <a:lnTo>
                    <a:pt x="361" y="1642"/>
                  </a:lnTo>
                  <a:lnTo>
                    <a:pt x="354" y="1643"/>
                  </a:lnTo>
                  <a:lnTo>
                    <a:pt x="348" y="1642"/>
                  </a:lnTo>
                  <a:lnTo>
                    <a:pt x="342" y="1637"/>
                  </a:lnTo>
                  <a:lnTo>
                    <a:pt x="338" y="1625"/>
                  </a:lnTo>
                  <a:lnTo>
                    <a:pt x="334" y="1612"/>
                  </a:lnTo>
                  <a:lnTo>
                    <a:pt x="330" y="1605"/>
                  </a:lnTo>
                  <a:lnTo>
                    <a:pt x="324" y="1601"/>
                  </a:lnTo>
                  <a:lnTo>
                    <a:pt x="317" y="1599"/>
                  </a:lnTo>
                  <a:lnTo>
                    <a:pt x="310" y="1597"/>
                  </a:lnTo>
                  <a:lnTo>
                    <a:pt x="301" y="1596"/>
                  </a:lnTo>
                  <a:lnTo>
                    <a:pt x="292" y="1591"/>
                  </a:lnTo>
                  <a:lnTo>
                    <a:pt x="284" y="1584"/>
                  </a:lnTo>
                  <a:lnTo>
                    <a:pt x="277" y="1574"/>
                  </a:lnTo>
                  <a:lnTo>
                    <a:pt x="272" y="1567"/>
                  </a:lnTo>
                  <a:lnTo>
                    <a:pt x="269" y="1560"/>
                  </a:lnTo>
                  <a:lnTo>
                    <a:pt x="271" y="1554"/>
                  </a:lnTo>
                  <a:lnTo>
                    <a:pt x="275" y="1550"/>
                  </a:lnTo>
                  <a:lnTo>
                    <a:pt x="281" y="1547"/>
                  </a:lnTo>
                  <a:lnTo>
                    <a:pt x="288" y="1544"/>
                  </a:lnTo>
                  <a:lnTo>
                    <a:pt x="298" y="1543"/>
                  </a:lnTo>
                  <a:lnTo>
                    <a:pt x="310" y="1541"/>
                  </a:lnTo>
                  <a:lnTo>
                    <a:pt x="320" y="1536"/>
                  </a:lnTo>
                  <a:lnTo>
                    <a:pt x="330" y="1528"/>
                  </a:lnTo>
                  <a:lnTo>
                    <a:pt x="337" y="1521"/>
                  </a:lnTo>
                  <a:lnTo>
                    <a:pt x="341" y="1512"/>
                  </a:lnTo>
                  <a:lnTo>
                    <a:pt x="341" y="1505"/>
                  </a:lnTo>
                  <a:lnTo>
                    <a:pt x="337" y="1497"/>
                  </a:lnTo>
                  <a:lnTo>
                    <a:pt x="327" y="1492"/>
                  </a:lnTo>
                  <a:lnTo>
                    <a:pt x="315" y="1488"/>
                  </a:lnTo>
                  <a:lnTo>
                    <a:pt x="307" y="1481"/>
                  </a:lnTo>
                  <a:lnTo>
                    <a:pt x="302" y="1474"/>
                  </a:lnTo>
                  <a:lnTo>
                    <a:pt x="299" y="1467"/>
                  </a:lnTo>
                  <a:lnTo>
                    <a:pt x="298" y="1459"/>
                  </a:lnTo>
                  <a:lnTo>
                    <a:pt x="298" y="1453"/>
                  </a:lnTo>
                  <a:lnTo>
                    <a:pt x="298" y="1449"/>
                  </a:lnTo>
                  <a:lnTo>
                    <a:pt x="298" y="1448"/>
                  </a:lnTo>
                  <a:lnTo>
                    <a:pt x="298" y="1447"/>
                  </a:lnTo>
                  <a:lnTo>
                    <a:pt x="295" y="1444"/>
                  </a:lnTo>
                  <a:lnTo>
                    <a:pt x="292" y="1439"/>
                  </a:lnTo>
                  <a:lnTo>
                    <a:pt x="289" y="1432"/>
                  </a:lnTo>
                  <a:lnTo>
                    <a:pt x="285" y="1425"/>
                  </a:lnTo>
                  <a:lnTo>
                    <a:pt x="282" y="1415"/>
                  </a:lnTo>
                  <a:lnTo>
                    <a:pt x="278" y="1405"/>
                  </a:lnTo>
                  <a:lnTo>
                    <a:pt x="275" y="1394"/>
                  </a:lnTo>
                  <a:lnTo>
                    <a:pt x="274" y="1383"/>
                  </a:lnTo>
                  <a:lnTo>
                    <a:pt x="274" y="1373"/>
                  </a:lnTo>
                  <a:lnTo>
                    <a:pt x="275" y="1364"/>
                  </a:lnTo>
                  <a:lnTo>
                    <a:pt x="277" y="1357"/>
                  </a:lnTo>
                  <a:lnTo>
                    <a:pt x="279" y="1350"/>
                  </a:lnTo>
                  <a:lnTo>
                    <a:pt x="281" y="1347"/>
                  </a:lnTo>
                  <a:lnTo>
                    <a:pt x="284" y="1344"/>
                  </a:lnTo>
                  <a:lnTo>
                    <a:pt x="284" y="1343"/>
                  </a:lnTo>
                  <a:lnTo>
                    <a:pt x="311" y="1301"/>
                  </a:lnTo>
                  <a:lnTo>
                    <a:pt x="308" y="1302"/>
                  </a:lnTo>
                  <a:lnTo>
                    <a:pt x="302" y="1305"/>
                  </a:lnTo>
                  <a:lnTo>
                    <a:pt x="292" y="1307"/>
                  </a:lnTo>
                  <a:lnTo>
                    <a:pt x="281" y="1311"/>
                  </a:lnTo>
                  <a:lnTo>
                    <a:pt x="269" y="1316"/>
                  </a:lnTo>
                  <a:lnTo>
                    <a:pt x="256" y="1318"/>
                  </a:lnTo>
                  <a:lnTo>
                    <a:pt x="245" y="1321"/>
                  </a:lnTo>
                  <a:lnTo>
                    <a:pt x="236" y="1322"/>
                  </a:lnTo>
                  <a:lnTo>
                    <a:pt x="228" y="1321"/>
                  </a:lnTo>
                  <a:lnTo>
                    <a:pt x="216" y="1320"/>
                  </a:lnTo>
                  <a:lnTo>
                    <a:pt x="203" y="1317"/>
                  </a:lnTo>
                  <a:lnTo>
                    <a:pt x="191" y="1315"/>
                  </a:lnTo>
                  <a:lnTo>
                    <a:pt x="179" y="1313"/>
                  </a:lnTo>
                  <a:lnTo>
                    <a:pt x="169" y="1313"/>
                  </a:lnTo>
                  <a:lnTo>
                    <a:pt x="162" y="1316"/>
                  </a:lnTo>
                  <a:lnTo>
                    <a:pt x="158" y="1322"/>
                  </a:lnTo>
                  <a:lnTo>
                    <a:pt x="156" y="1326"/>
                  </a:lnTo>
                  <a:lnTo>
                    <a:pt x="155" y="1325"/>
                  </a:lnTo>
                  <a:lnTo>
                    <a:pt x="153" y="1318"/>
                  </a:lnTo>
                  <a:lnTo>
                    <a:pt x="152" y="1310"/>
                  </a:lnTo>
                  <a:lnTo>
                    <a:pt x="150" y="1300"/>
                  </a:lnTo>
                  <a:lnTo>
                    <a:pt x="150" y="1291"/>
                  </a:lnTo>
                  <a:lnTo>
                    <a:pt x="149" y="1284"/>
                  </a:lnTo>
                  <a:lnTo>
                    <a:pt x="149" y="1281"/>
                  </a:lnTo>
                  <a:lnTo>
                    <a:pt x="146" y="1281"/>
                  </a:lnTo>
                  <a:lnTo>
                    <a:pt x="139" y="1284"/>
                  </a:lnTo>
                  <a:lnTo>
                    <a:pt x="129" y="1285"/>
                  </a:lnTo>
                  <a:lnTo>
                    <a:pt x="116" y="1286"/>
                  </a:lnTo>
                  <a:lnTo>
                    <a:pt x="103" y="1287"/>
                  </a:lnTo>
                  <a:lnTo>
                    <a:pt x="90" y="1287"/>
                  </a:lnTo>
                  <a:lnTo>
                    <a:pt x="79" y="1285"/>
                  </a:lnTo>
                  <a:lnTo>
                    <a:pt x="70" y="1281"/>
                  </a:lnTo>
                  <a:lnTo>
                    <a:pt x="63" y="1276"/>
                  </a:lnTo>
                  <a:lnTo>
                    <a:pt x="56" y="1273"/>
                  </a:lnTo>
                  <a:lnTo>
                    <a:pt x="50" y="1268"/>
                  </a:lnTo>
                  <a:lnTo>
                    <a:pt x="46" y="1264"/>
                  </a:lnTo>
                  <a:lnTo>
                    <a:pt x="43" y="1260"/>
                  </a:lnTo>
                  <a:lnTo>
                    <a:pt x="41" y="1255"/>
                  </a:lnTo>
                  <a:lnTo>
                    <a:pt x="44" y="1250"/>
                  </a:lnTo>
                  <a:lnTo>
                    <a:pt x="51" y="1244"/>
                  </a:lnTo>
                  <a:lnTo>
                    <a:pt x="60" y="1238"/>
                  </a:lnTo>
                  <a:lnTo>
                    <a:pt x="66" y="1231"/>
                  </a:lnTo>
                  <a:lnTo>
                    <a:pt x="70" y="1223"/>
                  </a:lnTo>
                  <a:lnTo>
                    <a:pt x="73" y="1216"/>
                  </a:lnTo>
                  <a:lnTo>
                    <a:pt x="73" y="1210"/>
                  </a:lnTo>
                  <a:lnTo>
                    <a:pt x="70" y="1204"/>
                  </a:lnTo>
                  <a:lnTo>
                    <a:pt x="64" y="1200"/>
                  </a:lnTo>
                  <a:lnTo>
                    <a:pt x="54" y="1196"/>
                  </a:lnTo>
                  <a:lnTo>
                    <a:pt x="43" y="1194"/>
                  </a:lnTo>
                  <a:lnTo>
                    <a:pt x="31" y="1191"/>
                  </a:lnTo>
                  <a:lnTo>
                    <a:pt x="21" y="1187"/>
                  </a:lnTo>
                  <a:lnTo>
                    <a:pt x="13" y="1184"/>
                  </a:lnTo>
                  <a:lnTo>
                    <a:pt x="7" y="1179"/>
                  </a:lnTo>
                  <a:lnTo>
                    <a:pt x="3" y="1173"/>
                  </a:lnTo>
                  <a:lnTo>
                    <a:pt x="1" y="1165"/>
                  </a:lnTo>
                  <a:lnTo>
                    <a:pt x="4" y="1155"/>
                  </a:lnTo>
                  <a:lnTo>
                    <a:pt x="8" y="1145"/>
                  </a:lnTo>
                  <a:lnTo>
                    <a:pt x="10" y="1136"/>
                  </a:lnTo>
                  <a:lnTo>
                    <a:pt x="11" y="1126"/>
                  </a:lnTo>
                  <a:lnTo>
                    <a:pt x="13" y="1118"/>
                  </a:lnTo>
                  <a:lnTo>
                    <a:pt x="13" y="1111"/>
                  </a:lnTo>
                  <a:lnTo>
                    <a:pt x="11" y="1106"/>
                  </a:lnTo>
                  <a:lnTo>
                    <a:pt x="11" y="1102"/>
                  </a:lnTo>
                  <a:lnTo>
                    <a:pt x="11" y="1101"/>
                  </a:lnTo>
                  <a:lnTo>
                    <a:pt x="10" y="1100"/>
                  </a:lnTo>
                  <a:lnTo>
                    <a:pt x="7" y="1096"/>
                  </a:lnTo>
                  <a:lnTo>
                    <a:pt x="4" y="1091"/>
                  </a:lnTo>
                  <a:lnTo>
                    <a:pt x="1" y="1086"/>
                  </a:lnTo>
                  <a:lnTo>
                    <a:pt x="0" y="1079"/>
                  </a:lnTo>
                  <a:lnTo>
                    <a:pt x="3" y="1073"/>
                  </a:lnTo>
                  <a:lnTo>
                    <a:pt x="8" y="1066"/>
                  </a:lnTo>
                  <a:lnTo>
                    <a:pt x="20" y="1060"/>
                  </a:lnTo>
                  <a:lnTo>
                    <a:pt x="34" y="1055"/>
                  </a:lnTo>
                  <a:lnTo>
                    <a:pt x="49" y="1053"/>
                  </a:lnTo>
                  <a:lnTo>
                    <a:pt x="61" y="1050"/>
                  </a:lnTo>
                  <a:lnTo>
                    <a:pt x="74" y="1048"/>
                  </a:lnTo>
                  <a:lnTo>
                    <a:pt x="84" y="1048"/>
                  </a:lnTo>
                  <a:lnTo>
                    <a:pt x="92" y="1047"/>
                  </a:lnTo>
                  <a:lnTo>
                    <a:pt x="97" y="1047"/>
                  </a:lnTo>
                  <a:lnTo>
                    <a:pt x="99" y="1047"/>
                  </a:lnTo>
                  <a:lnTo>
                    <a:pt x="99" y="1048"/>
                  </a:lnTo>
                  <a:lnTo>
                    <a:pt x="100" y="1052"/>
                  </a:lnTo>
                  <a:lnTo>
                    <a:pt x="100" y="1057"/>
                  </a:lnTo>
                  <a:lnTo>
                    <a:pt x="102" y="1062"/>
                  </a:lnTo>
                  <a:lnTo>
                    <a:pt x="100" y="1069"/>
                  </a:lnTo>
                  <a:lnTo>
                    <a:pt x="97" y="1075"/>
                  </a:lnTo>
                  <a:lnTo>
                    <a:pt x="93" y="1081"/>
                  </a:lnTo>
                  <a:lnTo>
                    <a:pt x="86" y="1087"/>
                  </a:lnTo>
                  <a:lnTo>
                    <a:pt x="80" y="1092"/>
                  </a:lnTo>
                  <a:lnTo>
                    <a:pt x="77" y="1099"/>
                  </a:lnTo>
                  <a:lnTo>
                    <a:pt x="79" y="1105"/>
                  </a:lnTo>
                  <a:lnTo>
                    <a:pt x="83" y="1111"/>
                  </a:lnTo>
                  <a:lnTo>
                    <a:pt x="89" y="1116"/>
                  </a:lnTo>
                  <a:lnTo>
                    <a:pt x="96" y="1121"/>
                  </a:lnTo>
                  <a:lnTo>
                    <a:pt x="103" y="1123"/>
                  </a:lnTo>
                  <a:lnTo>
                    <a:pt x="110" y="1124"/>
                  </a:lnTo>
                  <a:lnTo>
                    <a:pt x="115" y="1126"/>
                  </a:lnTo>
                  <a:lnTo>
                    <a:pt x="116" y="1131"/>
                  </a:lnTo>
                  <a:lnTo>
                    <a:pt x="115" y="1137"/>
                  </a:lnTo>
                  <a:lnTo>
                    <a:pt x="113" y="1144"/>
                  </a:lnTo>
                  <a:lnTo>
                    <a:pt x="110" y="1152"/>
                  </a:lnTo>
                  <a:lnTo>
                    <a:pt x="109" y="1159"/>
                  </a:lnTo>
                  <a:lnTo>
                    <a:pt x="110" y="1165"/>
                  </a:lnTo>
                  <a:lnTo>
                    <a:pt x="115" y="1169"/>
                  </a:lnTo>
                  <a:lnTo>
                    <a:pt x="120" y="1171"/>
                  </a:lnTo>
                  <a:lnTo>
                    <a:pt x="125" y="1173"/>
                  </a:lnTo>
                  <a:lnTo>
                    <a:pt x="127" y="1175"/>
                  </a:lnTo>
                  <a:lnTo>
                    <a:pt x="132" y="1176"/>
                  </a:lnTo>
                  <a:lnTo>
                    <a:pt x="135" y="1179"/>
                  </a:lnTo>
                  <a:lnTo>
                    <a:pt x="140" y="1183"/>
                  </a:lnTo>
                  <a:lnTo>
                    <a:pt x="149" y="1189"/>
                  </a:lnTo>
                  <a:lnTo>
                    <a:pt x="160" y="1196"/>
                  </a:lnTo>
                  <a:lnTo>
                    <a:pt x="172" y="1204"/>
                  </a:lnTo>
                  <a:lnTo>
                    <a:pt x="182" y="1206"/>
                  </a:lnTo>
                  <a:lnTo>
                    <a:pt x="189" y="1206"/>
                  </a:lnTo>
                  <a:lnTo>
                    <a:pt x="193" y="1204"/>
                  </a:lnTo>
                  <a:lnTo>
                    <a:pt x="195" y="1199"/>
                  </a:lnTo>
                  <a:lnTo>
                    <a:pt x="195" y="1194"/>
                  </a:lnTo>
                  <a:lnTo>
                    <a:pt x="191" y="1186"/>
                  </a:lnTo>
                  <a:lnTo>
                    <a:pt x="185" y="1179"/>
                  </a:lnTo>
                  <a:lnTo>
                    <a:pt x="176" y="1171"/>
                  </a:lnTo>
                  <a:lnTo>
                    <a:pt x="168" y="1166"/>
                  </a:lnTo>
                  <a:lnTo>
                    <a:pt x="159" y="1162"/>
                  </a:lnTo>
                  <a:lnTo>
                    <a:pt x="152" y="1157"/>
                  </a:lnTo>
                  <a:lnTo>
                    <a:pt x="148" y="1154"/>
                  </a:lnTo>
                  <a:lnTo>
                    <a:pt x="149" y="1150"/>
                  </a:lnTo>
                  <a:lnTo>
                    <a:pt x="155" y="1149"/>
                  </a:lnTo>
                  <a:lnTo>
                    <a:pt x="169" y="1148"/>
                  </a:lnTo>
                  <a:lnTo>
                    <a:pt x="185" y="1147"/>
                  </a:lnTo>
                  <a:lnTo>
                    <a:pt x="199" y="1143"/>
                  </a:lnTo>
                  <a:lnTo>
                    <a:pt x="209" y="1139"/>
                  </a:lnTo>
                  <a:lnTo>
                    <a:pt x="218" y="1136"/>
                  </a:lnTo>
                  <a:lnTo>
                    <a:pt x="225" y="1131"/>
                  </a:lnTo>
                  <a:lnTo>
                    <a:pt x="229" y="1128"/>
                  </a:lnTo>
                  <a:lnTo>
                    <a:pt x="231" y="1126"/>
                  </a:lnTo>
                  <a:lnTo>
                    <a:pt x="232" y="1124"/>
                  </a:lnTo>
                  <a:lnTo>
                    <a:pt x="234" y="1124"/>
                  </a:lnTo>
                  <a:lnTo>
                    <a:pt x="235" y="1126"/>
                  </a:lnTo>
                  <a:lnTo>
                    <a:pt x="238" y="1127"/>
                  </a:lnTo>
                  <a:lnTo>
                    <a:pt x="244" y="1129"/>
                  </a:lnTo>
                  <a:lnTo>
                    <a:pt x="249" y="1132"/>
                  </a:lnTo>
                  <a:lnTo>
                    <a:pt x="256" y="1134"/>
                  </a:lnTo>
                  <a:lnTo>
                    <a:pt x="265" y="1138"/>
                  </a:lnTo>
                  <a:lnTo>
                    <a:pt x="275" y="1142"/>
                  </a:lnTo>
                  <a:lnTo>
                    <a:pt x="285" y="1144"/>
                  </a:lnTo>
                  <a:lnTo>
                    <a:pt x="295" y="1145"/>
                  </a:lnTo>
                  <a:lnTo>
                    <a:pt x="304" y="1145"/>
                  </a:lnTo>
                  <a:lnTo>
                    <a:pt x="314" y="1145"/>
                  </a:lnTo>
                  <a:lnTo>
                    <a:pt x="321" y="1148"/>
                  </a:lnTo>
                  <a:lnTo>
                    <a:pt x="330" y="1152"/>
                  </a:lnTo>
                  <a:lnTo>
                    <a:pt x="337" y="1160"/>
                  </a:lnTo>
                  <a:lnTo>
                    <a:pt x="342" y="1173"/>
                  </a:lnTo>
                  <a:lnTo>
                    <a:pt x="348" y="1186"/>
                  </a:lnTo>
                  <a:lnTo>
                    <a:pt x="354" y="1196"/>
                  </a:lnTo>
                  <a:lnTo>
                    <a:pt x="358" y="1204"/>
                  </a:lnTo>
                  <a:lnTo>
                    <a:pt x="363" y="1208"/>
                  </a:lnTo>
                  <a:lnTo>
                    <a:pt x="365" y="1211"/>
                  </a:lnTo>
                  <a:lnTo>
                    <a:pt x="368" y="1212"/>
                  </a:lnTo>
                  <a:lnTo>
                    <a:pt x="370" y="1213"/>
                  </a:lnTo>
                  <a:lnTo>
                    <a:pt x="371" y="1212"/>
                  </a:lnTo>
                  <a:lnTo>
                    <a:pt x="374" y="1207"/>
                  </a:lnTo>
                  <a:lnTo>
                    <a:pt x="378" y="1202"/>
                  </a:lnTo>
                  <a:lnTo>
                    <a:pt x="383" y="1196"/>
                  </a:lnTo>
                  <a:lnTo>
                    <a:pt x="390" y="1190"/>
                  </a:lnTo>
                  <a:lnTo>
                    <a:pt x="396" y="1186"/>
                  </a:lnTo>
                  <a:lnTo>
                    <a:pt x="403" y="1185"/>
                  </a:lnTo>
                  <a:lnTo>
                    <a:pt x="408" y="1186"/>
                  </a:lnTo>
                  <a:lnTo>
                    <a:pt x="411" y="1187"/>
                  </a:lnTo>
                  <a:lnTo>
                    <a:pt x="408" y="1186"/>
                  </a:lnTo>
                  <a:lnTo>
                    <a:pt x="401" y="1183"/>
                  </a:lnTo>
                  <a:lnTo>
                    <a:pt x="393" y="1176"/>
                  </a:lnTo>
                  <a:lnTo>
                    <a:pt x="383" y="1170"/>
                  </a:lnTo>
                  <a:lnTo>
                    <a:pt x="374" y="1165"/>
                  </a:lnTo>
                  <a:lnTo>
                    <a:pt x="368" y="1160"/>
                  </a:lnTo>
                  <a:lnTo>
                    <a:pt x="365" y="1159"/>
                  </a:lnTo>
                  <a:lnTo>
                    <a:pt x="370" y="1115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48" y="1113"/>
                  </a:lnTo>
                  <a:lnTo>
                    <a:pt x="335" y="1112"/>
                  </a:lnTo>
                  <a:lnTo>
                    <a:pt x="320" y="1111"/>
                  </a:lnTo>
                  <a:lnTo>
                    <a:pt x="305" y="1107"/>
                  </a:lnTo>
                  <a:lnTo>
                    <a:pt x="291" y="1103"/>
                  </a:lnTo>
                  <a:lnTo>
                    <a:pt x="279" y="1097"/>
                  </a:lnTo>
                  <a:lnTo>
                    <a:pt x="271" y="1091"/>
                  </a:lnTo>
                  <a:lnTo>
                    <a:pt x="264" y="1084"/>
                  </a:lnTo>
                  <a:lnTo>
                    <a:pt x="258" y="1078"/>
                  </a:lnTo>
                  <a:lnTo>
                    <a:pt x="251" y="1070"/>
                  </a:lnTo>
                  <a:lnTo>
                    <a:pt x="244" y="1064"/>
                  </a:lnTo>
                  <a:lnTo>
                    <a:pt x="232" y="1058"/>
                  </a:lnTo>
                  <a:lnTo>
                    <a:pt x="219" y="1052"/>
                  </a:lnTo>
                  <a:lnTo>
                    <a:pt x="201" y="1047"/>
                  </a:lnTo>
                  <a:lnTo>
                    <a:pt x="186" y="1042"/>
                  </a:lnTo>
                  <a:lnTo>
                    <a:pt x="182" y="1036"/>
                  </a:lnTo>
                  <a:lnTo>
                    <a:pt x="186" y="1029"/>
                  </a:lnTo>
                  <a:lnTo>
                    <a:pt x="195" y="1023"/>
                  </a:lnTo>
                  <a:lnTo>
                    <a:pt x="208" y="1018"/>
                  </a:lnTo>
                  <a:lnTo>
                    <a:pt x="219" y="1013"/>
                  </a:lnTo>
                  <a:lnTo>
                    <a:pt x="228" y="1011"/>
                  </a:lnTo>
                  <a:lnTo>
                    <a:pt x="232" y="1010"/>
                  </a:lnTo>
                  <a:lnTo>
                    <a:pt x="235" y="1010"/>
                  </a:lnTo>
                  <a:lnTo>
                    <a:pt x="244" y="1010"/>
                  </a:lnTo>
                  <a:lnTo>
                    <a:pt x="255" y="1008"/>
                  </a:lnTo>
                  <a:lnTo>
                    <a:pt x="269" y="1007"/>
                  </a:lnTo>
                  <a:lnTo>
                    <a:pt x="285" y="1005"/>
                  </a:lnTo>
                  <a:lnTo>
                    <a:pt x="301" y="1001"/>
                  </a:lnTo>
                  <a:lnTo>
                    <a:pt x="315" y="996"/>
                  </a:lnTo>
                  <a:lnTo>
                    <a:pt x="327" y="989"/>
                  </a:lnTo>
                  <a:lnTo>
                    <a:pt x="337" y="981"/>
                  </a:lnTo>
                  <a:lnTo>
                    <a:pt x="347" y="974"/>
                  </a:lnTo>
                  <a:lnTo>
                    <a:pt x="357" y="968"/>
                  </a:lnTo>
                  <a:lnTo>
                    <a:pt x="368" y="964"/>
                  </a:lnTo>
                  <a:lnTo>
                    <a:pt x="378" y="960"/>
                  </a:lnTo>
                  <a:lnTo>
                    <a:pt x="390" y="959"/>
                  </a:lnTo>
                  <a:lnTo>
                    <a:pt x="403" y="959"/>
                  </a:lnTo>
                  <a:lnTo>
                    <a:pt x="417" y="961"/>
                  </a:lnTo>
                  <a:lnTo>
                    <a:pt x="434" y="963"/>
                  </a:lnTo>
                  <a:lnTo>
                    <a:pt x="437" y="957"/>
                  </a:lnTo>
                  <a:lnTo>
                    <a:pt x="437" y="948"/>
                  </a:lnTo>
                  <a:lnTo>
                    <a:pt x="444" y="944"/>
                  </a:lnTo>
                  <a:lnTo>
                    <a:pt x="449" y="944"/>
                  </a:lnTo>
                  <a:lnTo>
                    <a:pt x="446" y="942"/>
                  </a:lnTo>
                  <a:lnTo>
                    <a:pt x="440" y="939"/>
                  </a:lnTo>
                  <a:lnTo>
                    <a:pt x="430" y="934"/>
                  </a:lnTo>
                  <a:lnTo>
                    <a:pt x="420" y="928"/>
                  </a:lnTo>
                  <a:lnTo>
                    <a:pt x="408" y="921"/>
                  </a:lnTo>
                  <a:lnTo>
                    <a:pt x="398" y="911"/>
                  </a:lnTo>
                  <a:lnTo>
                    <a:pt x="393" y="900"/>
                  </a:lnTo>
                  <a:lnTo>
                    <a:pt x="390" y="887"/>
                  </a:lnTo>
                  <a:lnTo>
                    <a:pt x="387" y="878"/>
                  </a:lnTo>
                  <a:lnTo>
                    <a:pt x="387" y="869"/>
                  </a:lnTo>
                  <a:lnTo>
                    <a:pt x="387" y="861"/>
                  </a:lnTo>
                  <a:lnTo>
                    <a:pt x="388" y="857"/>
                  </a:lnTo>
                  <a:lnTo>
                    <a:pt x="388" y="853"/>
                  </a:lnTo>
                  <a:lnTo>
                    <a:pt x="390" y="850"/>
                  </a:lnTo>
                  <a:lnTo>
                    <a:pt x="390" y="849"/>
                  </a:lnTo>
                  <a:lnTo>
                    <a:pt x="388" y="850"/>
                  </a:lnTo>
                  <a:lnTo>
                    <a:pt x="383" y="855"/>
                  </a:lnTo>
                  <a:lnTo>
                    <a:pt x="374" y="861"/>
                  </a:lnTo>
                  <a:lnTo>
                    <a:pt x="365" y="870"/>
                  </a:lnTo>
                  <a:lnTo>
                    <a:pt x="357" y="880"/>
                  </a:lnTo>
                  <a:lnTo>
                    <a:pt x="351" y="890"/>
                  </a:lnTo>
                  <a:lnTo>
                    <a:pt x="345" y="901"/>
                  </a:lnTo>
                  <a:lnTo>
                    <a:pt x="345" y="911"/>
                  </a:lnTo>
                  <a:lnTo>
                    <a:pt x="345" y="921"/>
                  </a:lnTo>
                  <a:lnTo>
                    <a:pt x="344" y="928"/>
                  </a:lnTo>
                  <a:lnTo>
                    <a:pt x="341" y="936"/>
                  </a:lnTo>
                  <a:lnTo>
                    <a:pt x="335" y="942"/>
                  </a:lnTo>
                  <a:lnTo>
                    <a:pt x="330" y="945"/>
                  </a:lnTo>
                  <a:lnTo>
                    <a:pt x="321" y="949"/>
                  </a:lnTo>
                  <a:lnTo>
                    <a:pt x="312" y="950"/>
                  </a:lnTo>
                  <a:lnTo>
                    <a:pt x="302" y="952"/>
                  </a:lnTo>
                  <a:lnTo>
                    <a:pt x="294" y="953"/>
                  </a:lnTo>
                  <a:lnTo>
                    <a:pt x="287" y="957"/>
                  </a:lnTo>
                  <a:lnTo>
                    <a:pt x="281" y="963"/>
                  </a:lnTo>
                  <a:lnTo>
                    <a:pt x="277" y="968"/>
                  </a:lnTo>
                  <a:lnTo>
                    <a:pt x="272" y="974"/>
                  </a:lnTo>
                  <a:lnTo>
                    <a:pt x="267" y="978"/>
                  </a:lnTo>
                  <a:lnTo>
                    <a:pt x="261" y="980"/>
                  </a:lnTo>
                  <a:lnTo>
                    <a:pt x="252" y="979"/>
                  </a:lnTo>
                  <a:lnTo>
                    <a:pt x="244" y="975"/>
                  </a:lnTo>
                  <a:lnTo>
                    <a:pt x="234" y="969"/>
                  </a:lnTo>
                  <a:lnTo>
                    <a:pt x="225" y="963"/>
                  </a:lnTo>
                  <a:lnTo>
                    <a:pt x="218" y="955"/>
                  </a:lnTo>
                  <a:lnTo>
                    <a:pt x="211" y="949"/>
                  </a:lnTo>
                  <a:lnTo>
                    <a:pt x="205" y="943"/>
                  </a:lnTo>
                  <a:lnTo>
                    <a:pt x="202" y="939"/>
                  </a:lnTo>
                  <a:lnTo>
                    <a:pt x="201" y="938"/>
                  </a:lnTo>
                  <a:lnTo>
                    <a:pt x="202" y="936"/>
                  </a:lnTo>
                  <a:lnTo>
                    <a:pt x="205" y="929"/>
                  </a:lnTo>
                  <a:lnTo>
                    <a:pt x="208" y="920"/>
                  </a:lnTo>
                  <a:lnTo>
                    <a:pt x="211" y="908"/>
                  </a:lnTo>
                  <a:lnTo>
                    <a:pt x="212" y="897"/>
                  </a:lnTo>
                  <a:lnTo>
                    <a:pt x="211" y="887"/>
                  </a:lnTo>
                  <a:lnTo>
                    <a:pt x="205" y="880"/>
                  </a:lnTo>
                  <a:lnTo>
                    <a:pt x="196" y="876"/>
                  </a:lnTo>
                  <a:lnTo>
                    <a:pt x="188" y="874"/>
                  </a:lnTo>
                  <a:lnTo>
                    <a:pt x="183" y="871"/>
                  </a:lnTo>
                  <a:lnTo>
                    <a:pt x="182" y="866"/>
                  </a:lnTo>
                  <a:lnTo>
                    <a:pt x="185" y="861"/>
                  </a:lnTo>
                  <a:lnTo>
                    <a:pt x="186" y="857"/>
                  </a:lnTo>
                  <a:lnTo>
                    <a:pt x="189" y="849"/>
                  </a:lnTo>
                  <a:lnTo>
                    <a:pt x="191" y="843"/>
                  </a:lnTo>
                  <a:lnTo>
                    <a:pt x="189" y="836"/>
                  </a:lnTo>
                  <a:lnTo>
                    <a:pt x="185" y="827"/>
                  </a:lnTo>
                  <a:lnTo>
                    <a:pt x="180" y="817"/>
                  </a:lnTo>
                  <a:lnTo>
                    <a:pt x="176" y="807"/>
                  </a:lnTo>
                  <a:lnTo>
                    <a:pt x="172" y="796"/>
                  </a:lnTo>
                  <a:lnTo>
                    <a:pt x="169" y="785"/>
                  </a:lnTo>
                  <a:lnTo>
                    <a:pt x="169" y="775"/>
                  </a:lnTo>
                  <a:lnTo>
                    <a:pt x="170" y="766"/>
                  </a:lnTo>
                  <a:lnTo>
                    <a:pt x="176" y="760"/>
                  </a:lnTo>
                  <a:lnTo>
                    <a:pt x="182" y="755"/>
                  </a:lnTo>
                  <a:lnTo>
                    <a:pt x="185" y="750"/>
                  </a:lnTo>
                  <a:lnTo>
                    <a:pt x="185" y="747"/>
                  </a:lnTo>
                  <a:lnTo>
                    <a:pt x="183" y="742"/>
                  </a:lnTo>
                  <a:lnTo>
                    <a:pt x="182" y="738"/>
                  </a:lnTo>
                  <a:lnTo>
                    <a:pt x="179" y="732"/>
                  </a:lnTo>
                  <a:lnTo>
                    <a:pt x="176" y="727"/>
                  </a:lnTo>
                  <a:lnTo>
                    <a:pt x="173" y="719"/>
                  </a:lnTo>
                  <a:lnTo>
                    <a:pt x="170" y="713"/>
                  </a:lnTo>
                  <a:lnTo>
                    <a:pt x="166" y="708"/>
                  </a:lnTo>
                  <a:lnTo>
                    <a:pt x="160" y="705"/>
                  </a:lnTo>
                  <a:lnTo>
                    <a:pt x="155" y="706"/>
                  </a:lnTo>
                  <a:lnTo>
                    <a:pt x="148" y="708"/>
                  </a:lnTo>
                  <a:lnTo>
                    <a:pt x="142" y="716"/>
                  </a:lnTo>
                  <a:lnTo>
                    <a:pt x="137" y="728"/>
                  </a:lnTo>
                  <a:lnTo>
                    <a:pt x="133" y="744"/>
                  </a:lnTo>
                  <a:lnTo>
                    <a:pt x="130" y="760"/>
                  </a:lnTo>
                  <a:lnTo>
                    <a:pt x="126" y="769"/>
                  </a:lnTo>
                  <a:lnTo>
                    <a:pt x="120" y="773"/>
                  </a:lnTo>
                  <a:lnTo>
                    <a:pt x="115" y="771"/>
                  </a:lnTo>
                  <a:lnTo>
                    <a:pt x="107" y="768"/>
                  </a:lnTo>
                  <a:lnTo>
                    <a:pt x="100" y="761"/>
                  </a:lnTo>
                  <a:lnTo>
                    <a:pt x="93" y="754"/>
                  </a:lnTo>
                  <a:lnTo>
                    <a:pt x="86" y="747"/>
                  </a:lnTo>
                  <a:lnTo>
                    <a:pt x="80" y="739"/>
                  </a:lnTo>
                  <a:lnTo>
                    <a:pt x="77" y="733"/>
                  </a:lnTo>
                  <a:lnTo>
                    <a:pt x="76" y="727"/>
                  </a:lnTo>
                  <a:lnTo>
                    <a:pt x="76" y="721"/>
                  </a:lnTo>
                  <a:lnTo>
                    <a:pt x="77" y="715"/>
                  </a:lnTo>
                  <a:lnTo>
                    <a:pt x="80" y="708"/>
                  </a:lnTo>
                  <a:lnTo>
                    <a:pt x="82" y="701"/>
                  </a:lnTo>
                  <a:lnTo>
                    <a:pt x="83" y="692"/>
                  </a:lnTo>
                  <a:lnTo>
                    <a:pt x="86" y="686"/>
                  </a:lnTo>
                  <a:lnTo>
                    <a:pt x="92" y="682"/>
                  </a:lnTo>
                  <a:lnTo>
                    <a:pt x="100" y="681"/>
                  </a:lnTo>
                  <a:lnTo>
                    <a:pt x="109" y="682"/>
                  </a:lnTo>
                  <a:lnTo>
                    <a:pt x="119" y="682"/>
                  </a:lnTo>
                  <a:lnTo>
                    <a:pt x="129" y="682"/>
                  </a:lnTo>
                  <a:lnTo>
                    <a:pt x="137" y="681"/>
                  </a:lnTo>
                  <a:lnTo>
                    <a:pt x="145" y="676"/>
                  </a:lnTo>
                  <a:lnTo>
                    <a:pt x="155" y="668"/>
                  </a:lnTo>
                  <a:lnTo>
                    <a:pt x="162" y="665"/>
                  </a:lnTo>
                  <a:lnTo>
                    <a:pt x="168" y="661"/>
                  </a:lnTo>
                  <a:lnTo>
                    <a:pt x="173" y="649"/>
                  </a:lnTo>
                  <a:lnTo>
                    <a:pt x="175" y="640"/>
                  </a:lnTo>
                  <a:lnTo>
                    <a:pt x="176" y="634"/>
                  </a:lnTo>
                  <a:lnTo>
                    <a:pt x="178" y="629"/>
                  </a:lnTo>
                  <a:lnTo>
                    <a:pt x="180" y="627"/>
                  </a:lnTo>
                  <a:lnTo>
                    <a:pt x="183" y="624"/>
                  </a:lnTo>
                  <a:lnTo>
                    <a:pt x="191" y="623"/>
                  </a:lnTo>
                  <a:lnTo>
                    <a:pt x="201" y="622"/>
                  </a:lnTo>
                  <a:lnTo>
                    <a:pt x="216" y="621"/>
                  </a:lnTo>
                  <a:lnTo>
                    <a:pt x="231" y="618"/>
                  </a:lnTo>
                  <a:lnTo>
                    <a:pt x="238" y="615"/>
                  </a:lnTo>
                  <a:lnTo>
                    <a:pt x="241" y="608"/>
                  </a:lnTo>
                  <a:lnTo>
                    <a:pt x="239" y="601"/>
                  </a:lnTo>
                  <a:lnTo>
                    <a:pt x="235" y="592"/>
                  </a:lnTo>
                  <a:lnTo>
                    <a:pt x="231" y="582"/>
                  </a:lnTo>
                  <a:lnTo>
                    <a:pt x="225" y="574"/>
                  </a:lnTo>
                  <a:lnTo>
                    <a:pt x="221" y="564"/>
                  </a:lnTo>
                  <a:lnTo>
                    <a:pt x="218" y="554"/>
                  </a:lnTo>
                  <a:lnTo>
                    <a:pt x="213" y="545"/>
                  </a:lnTo>
                  <a:lnTo>
                    <a:pt x="211" y="535"/>
                  </a:lnTo>
                  <a:lnTo>
                    <a:pt x="205" y="527"/>
                  </a:lnTo>
                  <a:lnTo>
                    <a:pt x="201" y="518"/>
                  </a:lnTo>
                  <a:lnTo>
                    <a:pt x="193" y="511"/>
                  </a:lnTo>
                  <a:lnTo>
                    <a:pt x="186" y="503"/>
                  </a:lnTo>
                  <a:lnTo>
                    <a:pt x="176" y="496"/>
                  </a:lnTo>
                  <a:lnTo>
                    <a:pt x="166" y="489"/>
                  </a:lnTo>
                  <a:lnTo>
                    <a:pt x="158" y="480"/>
                  </a:lnTo>
                  <a:lnTo>
                    <a:pt x="149" y="469"/>
                  </a:lnTo>
                  <a:lnTo>
                    <a:pt x="143" y="458"/>
                  </a:lnTo>
                  <a:lnTo>
                    <a:pt x="137" y="447"/>
                  </a:lnTo>
                  <a:lnTo>
                    <a:pt x="135" y="435"/>
                  </a:lnTo>
                  <a:lnTo>
                    <a:pt x="133" y="424"/>
                  </a:lnTo>
                  <a:lnTo>
                    <a:pt x="133" y="413"/>
                  </a:lnTo>
                  <a:lnTo>
                    <a:pt x="132" y="405"/>
                  </a:lnTo>
                  <a:lnTo>
                    <a:pt x="127" y="400"/>
                  </a:lnTo>
                  <a:lnTo>
                    <a:pt x="120" y="396"/>
                  </a:lnTo>
                  <a:lnTo>
                    <a:pt x="113" y="392"/>
                  </a:lnTo>
                  <a:lnTo>
                    <a:pt x="106" y="390"/>
                  </a:lnTo>
                  <a:lnTo>
                    <a:pt x="102" y="385"/>
                  </a:lnTo>
                  <a:lnTo>
                    <a:pt x="100" y="377"/>
                  </a:lnTo>
                  <a:lnTo>
                    <a:pt x="106" y="366"/>
                  </a:lnTo>
                  <a:lnTo>
                    <a:pt x="113" y="353"/>
                  </a:lnTo>
                  <a:lnTo>
                    <a:pt x="116" y="340"/>
                  </a:lnTo>
                  <a:lnTo>
                    <a:pt x="117" y="327"/>
                  </a:lnTo>
                  <a:lnTo>
                    <a:pt x="117" y="316"/>
                  </a:lnTo>
                  <a:lnTo>
                    <a:pt x="115" y="306"/>
                  </a:lnTo>
                  <a:lnTo>
                    <a:pt x="113" y="298"/>
                  </a:lnTo>
                  <a:lnTo>
                    <a:pt x="112" y="292"/>
                  </a:lnTo>
                  <a:lnTo>
                    <a:pt x="110" y="291"/>
                  </a:lnTo>
                  <a:lnTo>
                    <a:pt x="113" y="287"/>
                  </a:lnTo>
                  <a:lnTo>
                    <a:pt x="120" y="277"/>
                  </a:lnTo>
                  <a:lnTo>
                    <a:pt x="130" y="268"/>
                  </a:lnTo>
                  <a:lnTo>
                    <a:pt x="145" y="260"/>
                  </a:lnTo>
                  <a:lnTo>
                    <a:pt x="150" y="256"/>
                  </a:lnTo>
                  <a:lnTo>
                    <a:pt x="152" y="249"/>
                  </a:lnTo>
                  <a:lnTo>
                    <a:pt x="152" y="239"/>
                  </a:lnTo>
                  <a:lnTo>
                    <a:pt x="152" y="228"/>
                  </a:lnTo>
                  <a:lnTo>
                    <a:pt x="152" y="217"/>
                  </a:lnTo>
                  <a:lnTo>
                    <a:pt x="155" y="206"/>
                  </a:lnTo>
                  <a:lnTo>
                    <a:pt x="162" y="196"/>
                  </a:lnTo>
                  <a:lnTo>
                    <a:pt x="173" y="190"/>
                  </a:lnTo>
                  <a:lnTo>
                    <a:pt x="185" y="185"/>
                  </a:lnTo>
                  <a:lnTo>
                    <a:pt x="193" y="177"/>
                  </a:lnTo>
                  <a:lnTo>
                    <a:pt x="199" y="169"/>
                  </a:lnTo>
                  <a:lnTo>
                    <a:pt x="203" y="160"/>
                  </a:lnTo>
                  <a:lnTo>
                    <a:pt x="221" y="168"/>
                  </a:lnTo>
                  <a:lnTo>
                    <a:pt x="239" y="175"/>
                  </a:lnTo>
                  <a:lnTo>
                    <a:pt x="259" y="182"/>
                  </a:lnTo>
                  <a:lnTo>
                    <a:pt x="278" y="190"/>
                  </a:lnTo>
                  <a:lnTo>
                    <a:pt x="297" y="197"/>
                  </a:lnTo>
                  <a:lnTo>
                    <a:pt x="314" y="206"/>
                  </a:lnTo>
                  <a:lnTo>
                    <a:pt x="331" y="213"/>
                  </a:lnTo>
                  <a:lnTo>
                    <a:pt x="345" y="222"/>
                  </a:lnTo>
                  <a:lnTo>
                    <a:pt x="371" y="234"/>
                  </a:lnTo>
                  <a:lnTo>
                    <a:pt x="393" y="242"/>
                  </a:lnTo>
                  <a:lnTo>
                    <a:pt x="411" y="245"/>
                  </a:lnTo>
                  <a:lnTo>
                    <a:pt x="430" y="245"/>
                  </a:lnTo>
                  <a:lnTo>
                    <a:pt x="446" y="243"/>
                  </a:lnTo>
                  <a:lnTo>
                    <a:pt x="460" y="239"/>
                  </a:lnTo>
                  <a:lnTo>
                    <a:pt x="476" y="235"/>
                  </a:lnTo>
                  <a:lnTo>
                    <a:pt x="492" y="232"/>
                  </a:lnTo>
                  <a:lnTo>
                    <a:pt x="507" y="227"/>
                  </a:lnTo>
                  <a:lnTo>
                    <a:pt x="522" y="218"/>
                  </a:lnTo>
                  <a:lnTo>
                    <a:pt x="535" y="206"/>
                  </a:lnTo>
                  <a:lnTo>
                    <a:pt x="545" y="191"/>
                  </a:lnTo>
                  <a:lnTo>
                    <a:pt x="553" y="175"/>
                  </a:lnTo>
                  <a:lnTo>
                    <a:pt x="559" y="158"/>
                  </a:lnTo>
                  <a:lnTo>
                    <a:pt x="563" y="140"/>
                  </a:lnTo>
                  <a:lnTo>
                    <a:pt x="563" y="123"/>
                  </a:lnTo>
                  <a:lnTo>
                    <a:pt x="565" y="107"/>
                  </a:lnTo>
                  <a:lnTo>
                    <a:pt x="570" y="93"/>
                  </a:lnTo>
                  <a:lnTo>
                    <a:pt x="582" y="81"/>
                  </a:lnTo>
                  <a:lnTo>
                    <a:pt x="595" y="70"/>
                  </a:lnTo>
                  <a:lnTo>
                    <a:pt x="609" y="59"/>
                  </a:lnTo>
                  <a:lnTo>
                    <a:pt x="623" y="48"/>
                  </a:lnTo>
                  <a:lnTo>
                    <a:pt x="636" y="37"/>
                  </a:lnTo>
                  <a:lnTo>
                    <a:pt x="646" y="24"/>
                  </a:lnTo>
                  <a:lnTo>
                    <a:pt x="658" y="13"/>
                  </a:lnTo>
                  <a:lnTo>
                    <a:pt x="674" y="6"/>
                  </a:lnTo>
                  <a:lnTo>
                    <a:pt x="694" y="1"/>
                  </a:lnTo>
                  <a:lnTo>
                    <a:pt x="714" y="0"/>
                  </a:lnTo>
                  <a:lnTo>
                    <a:pt x="735" y="2"/>
                  </a:lnTo>
                  <a:lnTo>
                    <a:pt x="754" y="6"/>
                  </a:lnTo>
                  <a:lnTo>
                    <a:pt x="767" y="13"/>
                  </a:lnTo>
                  <a:lnTo>
                    <a:pt x="775" y="22"/>
                  </a:lnTo>
                  <a:lnTo>
                    <a:pt x="781" y="32"/>
                  </a:lnTo>
                  <a:lnTo>
                    <a:pt x="790" y="43"/>
                  </a:lnTo>
                  <a:lnTo>
                    <a:pt x="798" y="53"/>
                  </a:lnTo>
                  <a:lnTo>
                    <a:pt x="807" y="63"/>
                  </a:lnTo>
                  <a:lnTo>
                    <a:pt x="817" y="74"/>
                  </a:lnTo>
                  <a:lnTo>
                    <a:pt x="829" y="82"/>
                  </a:lnTo>
                  <a:lnTo>
                    <a:pt x="839" y="92"/>
                  </a:lnTo>
                  <a:lnTo>
                    <a:pt x="850" y="101"/>
                  </a:lnTo>
                  <a:lnTo>
                    <a:pt x="861" y="106"/>
                  </a:lnTo>
                  <a:lnTo>
                    <a:pt x="876" y="108"/>
                  </a:lnTo>
                  <a:lnTo>
                    <a:pt x="893" y="107"/>
                  </a:lnTo>
                  <a:lnTo>
                    <a:pt x="910" y="105"/>
                  </a:lnTo>
                  <a:lnTo>
                    <a:pt x="930" y="100"/>
                  </a:lnTo>
                  <a:lnTo>
                    <a:pt x="949" y="95"/>
                  </a:lnTo>
                  <a:lnTo>
                    <a:pt x="970" y="89"/>
                  </a:lnTo>
                  <a:lnTo>
                    <a:pt x="991" y="84"/>
                  </a:lnTo>
                  <a:lnTo>
                    <a:pt x="1006" y="84"/>
                  </a:lnTo>
                  <a:lnTo>
                    <a:pt x="1016" y="92"/>
                  </a:lnTo>
                  <a:lnTo>
                    <a:pt x="1021" y="107"/>
                  </a:lnTo>
                  <a:lnTo>
                    <a:pt x="1022" y="126"/>
                  </a:lnTo>
                  <a:lnTo>
                    <a:pt x="1022" y="147"/>
                  </a:lnTo>
                  <a:lnTo>
                    <a:pt x="1021" y="166"/>
                  </a:lnTo>
                  <a:lnTo>
                    <a:pt x="1022" y="182"/>
                  </a:lnTo>
                  <a:lnTo>
                    <a:pt x="1028" y="192"/>
                  </a:lnTo>
                  <a:lnTo>
                    <a:pt x="1036" y="197"/>
                  </a:lnTo>
                  <a:lnTo>
                    <a:pt x="1045" y="202"/>
                  </a:lnTo>
                  <a:lnTo>
                    <a:pt x="1056" y="206"/>
                  </a:lnTo>
                  <a:lnTo>
                    <a:pt x="1068" y="211"/>
                  </a:lnTo>
                  <a:lnTo>
                    <a:pt x="1078" y="216"/>
                  </a:lnTo>
                  <a:lnTo>
                    <a:pt x="1089" y="222"/>
                  </a:lnTo>
                  <a:lnTo>
                    <a:pt x="1101" y="228"/>
                  </a:lnTo>
                  <a:lnTo>
                    <a:pt x="1111" y="237"/>
                  </a:lnTo>
                  <a:lnTo>
                    <a:pt x="1121" y="244"/>
                  </a:lnTo>
                  <a:lnTo>
                    <a:pt x="1132" y="248"/>
                  </a:lnTo>
                  <a:lnTo>
                    <a:pt x="1147" y="249"/>
                  </a:lnTo>
                  <a:lnTo>
                    <a:pt x="1161" y="248"/>
                  </a:lnTo>
                  <a:lnTo>
                    <a:pt x="1175" y="245"/>
                  </a:lnTo>
                  <a:lnTo>
                    <a:pt x="1190" y="240"/>
                  </a:lnTo>
                  <a:lnTo>
                    <a:pt x="1204" y="234"/>
                  </a:lnTo>
                  <a:lnTo>
                    <a:pt x="1217" y="227"/>
                  </a:lnTo>
                  <a:lnTo>
                    <a:pt x="1227" y="219"/>
                  </a:lnTo>
                  <a:lnTo>
                    <a:pt x="1236" y="217"/>
                  </a:lnTo>
                  <a:lnTo>
                    <a:pt x="1241" y="217"/>
                  </a:lnTo>
                  <a:lnTo>
                    <a:pt x="1246" y="219"/>
                  </a:lnTo>
                  <a:lnTo>
                    <a:pt x="1249" y="224"/>
                  </a:lnTo>
                  <a:lnTo>
                    <a:pt x="1250" y="231"/>
                  </a:lnTo>
                  <a:lnTo>
                    <a:pt x="1251" y="238"/>
                  </a:lnTo>
                  <a:lnTo>
                    <a:pt x="1251" y="244"/>
                  </a:lnTo>
                  <a:lnTo>
                    <a:pt x="1254" y="250"/>
                  </a:lnTo>
                  <a:lnTo>
                    <a:pt x="1263" y="258"/>
                  </a:lnTo>
                  <a:lnTo>
                    <a:pt x="1274" y="263"/>
                  </a:lnTo>
                  <a:lnTo>
                    <a:pt x="1289" y="266"/>
                  </a:lnTo>
                  <a:lnTo>
                    <a:pt x="1303" y="269"/>
                  </a:lnTo>
                  <a:lnTo>
                    <a:pt x="1319" y="269"/>
                  </a:lnTo>
                  <a:lnTo>
                    <a:pt x="1333" y="264"/>
                  </a:lnTo>
                  <a:lnTo>
                    <a:pt x="1346" y="256"/>
                  </a:lnTo>
                  <a:lnTo>
                    <a:pt x="1358" y="248"/>
                  </a:lnTo>
                  <a:lnTo>
                    <a:pt x="1372" y="240"/>
                  </a:lnTo>
                  <a:lnTo>
                    <a:pt x="1388" y="235"/>
                  </a:lnTo>
                  <a:lnTo>
                    <a:pt x="1405" y="232"/>
                  </a:lnTo>
                  <a:lnTo>
                    <a:pt x="1419" y="229"/>
                  </a:lnTo>
                  <a:lnTo>
                    <a:pt x="1432" y="228"/>
                  </a:lnTo>
                  <a:lnTo>
                    <a:pt x="1441" y="227"/>
                  </a:lnTo>
                  <a:lnTo>
                    <a:pt x="1444" y="227"/>
                  </a:lnTo>
                  <a:lnTo>
                    <a:pt x="1448" y="231"/>
                  </a:lnTo>
                  <a:lnTo>
                    <a:pt x="1462" y="238"/>
                  </a:lnTo>
                  <a:lnTo>
                    <a:pt x="1481" y="249"/>
                  </a:lnTo>
                  <a:lnTo>
                    <a:pt x="1504" y="261"/>
                  </a:lnTo>
                  <a:lnTo>
                    <a:pt x="1527" y="272"/>
                  </a:lnTo>
                  <a:lnTo>
                    <a:pt x="1548" y="281"/>
                  </a:lnTo>
                  <a:lnTo>
                    <a:pt x="1567" y="285"/>
                  </a:lnTo>
                  <a:lnTo>
                    <a:pt x="1578" y="281"/>
                  </a:lnTo>
                  <a:lnTo>
                    <a:pt x="1584" y="271"/>
                  </a:lnTo>
                  <a:lnTo>
                    <a:pt x="1588" y="261"/>
                  </a:lnTo>
                  <a:lnTo>
                    <a:pt x="1594" y="250"/>
                  </a:lnTo>
                  <a:lnTo>
                    <a:pt x="1600" y="240"/>
                  </a:lnTo>
                  <a:lnTo>
                    <a:pt x="1607" y="233"/>
                  </a:lnTo>
                  <a:lnTo>
                    <a:pt x="1617" y="229"/>
                  </a:lnTo>
                  <a:lnTo>
                    <a:pt x="1631" y="229"/>
                  </a:lnTo>
                  <a:lnTo>
                    <a:pt x="1650" y="237"/>
                  </a:lnTo>
                  <a:lnTo>
                    <a:pt x="1664" y="243"/>
                  </a:lnTo>
                  <a:lnTo>
                    <a:pt x="1679" y="248"/>
                  </a:lnTo>
                  <a:lnTo>
                    <a:pt x="1694" y="251"/>
                  </a:lnTo>
                  <a:lnTo>
                    <a:pt x="1709" y="254"/>
                  </a:lnTo>
                  <a:lnTo>
                    <a:pt x="1722" y="255"/>
                  </a:lnTo>
                  <a:lnTo>
                    <a:pt x="1735" y="255"/>
                  </a:lnTo>
                  <a:lnTo>
                    <a:pt x="1745" y="254"/>
                  </a:lnTo>
                  <a:lnTo>
                    <a:pt x="1753" y="251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8" name="Freeform 224"/>
            <p:cNvSpPr>
              <a:spLocks/>
            </p:cNvSpPr>
            <p:nvPr/>
          </p:nvSpPr>
          <p:spPr bwMode="auto">
            <a:xfrm>
              <a:off x="-3017055" y="1278053"/>
              <a:ext cx="1984527" cy="1789175"/>
            </a:xfrm>
            <a:custGeom>
              <a:avLst/>
              <a:gdLst>
                <a:gd name="T0" fmla="*/ 0 w 3478"/>
                <a:gd name="T1" fmla="*/ 0 h 2877"/>
                <a:gd name="T2" fmla="*/ 0 w 3478"/>
                <a:gd name="T3" fmla="*/ 0 h 2877"/>
                <a:gd name="T4" fmla="*/ 0 w 3478"/>
                <a:gd name="T5" fmla="*/ 0 h 2877"/>
                <a:gd name="T6" fmla="*/ 0 w 3478"/>
                <a:gd name="T7" fmla="*/ 0 h 2877"/>
                <a:gd name="T8" fmla="*/ 0 w 3478"/>
                <a:gd name="T9" fmla="*/ 0 h 2877"/>
                <a:gd name="T10" fmla="*/ 0 w 3478"/>
                <a:gd name="T11" fmla="*/ 0 h 2877"/>
                <a:gd name="T12" fmla="*/ 0 w 3478"/>
                <a:gd name="T13" fmla="*/ 0 h 2877"/>
                <a:gd name="T14" fmla="*/ 0 w 3478"/>
                <a:gd name="T15" fmla="*/ 0 h 2877"/>
                <a:gd name="T16" fmla="*/ 0 w 3478"/>
                <a:gd name="T17" fmla="*/ 0 h 2877"/>
                <a:gd name="T18" fmla="*/ 0 w 3478"/>
                <a:gd name="T19" fmla="*/ 0 h 2877"/>
                <a:gd name="T20" fmla="*/ 0 w 3478"/>
                <a:gd name="T21" fmla="*/ 0 h 2877"/>
                <a:gd name="T22" fmla="*/ 0 w 3478"/>
                <a:gd name="T23" fmla="*/ 0 h 2877"/>
                <a:gd name="T24" fmla="*/ 0 w 3478"/>
                <a:gd name="T25" fmla="*/ 0 h 2877"/>
                <a:gd name="T26" fmla="*/ 0 w 3478"/>
                <a:gd name="T27" fmla="*/ 0 h 2877"/>
                <a:gd name="T28" fmla="*/ 0 w 3478"/>
                <a:gd name="T29" fmla="*/ 0 h 2877"/>
                <a:gd name="T30" fmla="*/ 0 w 3478"/>
                <a:gd name="T31" fmla="*/ 0 h 2877"/>
                <a:gd name="T32" fmla="*/ 0 w 3478"/>
                <a:gd name="T33" fmla="*/ 0 h 2877"/>
                <a:gd name="T34" fmla="*/ 0 w 3478"/>
                <a:gd name="T35" fmla="*/ 0 h 2877"/>
                <a:gd name="T36" fmla="*/ 0 w 3478"/>
                <a:gd name="T37" fmla="*/ 0 h 2877"/>
                <a:gd name="T38" fmla="*/ 0 w 3478"/>
                <a:gd name="T39" fmla="*/ 0 h 2877"/>
                <a:gd name="T40" fmla="*/ 0 w 3478"/>
                <a:gd name="T41" fmla="*/ 0 h 2877"/>
                <a:gd name="T42" fmla="*/ 0 w 3478"/>
                <a:gd name="T43" fmla="*/ 0 h 2877"/>
                <a:gd name="T44" fmla="*/ 0 w 3478"/>
                <a:gd name="T45" fmla="*/ 0 h 2877"/>
                <a:gd name="T46" fmla="*/ 0 w 3478"/>
                <a:gd name="T47" fmla="*/ 0 h 2877"/>
                <a:gd name="T48" fmla="*/ 0 w 3478"/>
                <a:gd name="T49" fmla="*/ 0 h 2877"/>
                <a:gd name="T50" fmla="*/ 0 w 3478"/>
                <a:gd name="T51" fmla="*/ 0 h 2877"/>
                <a:gd name="T52" fmla="*/ 0 w 3478"/>
                <a:gd name="T53" fmla="*/ 0 h 2877"/>
                <a:gd name="T54" fmla="*/ 0 w 3478"/>
                <a:gd name="T55" fmla="*/ 0 h 2877"/>
                <a:gd name="T56" fmla="*/ 0 w 3478"/>
                <a:gd name="T57" fmla="*/ 0 h 2877"/>
                <a:gd name="T58" fmla="*/ 0 w 3478"/>
                <a:gd name="T59" fmla="*/ 0 h 2877"/>
                <a:gd name="T60" fmla="*/ 0 w 3478"/>
                <a:gd name="T61" fmla="*/ 0 h 2877"/>
                <a:gd name="T62" fmla="*/ 0 w 3478"/>
                <a:gd name="T63" fmla="*/ 0 h 2877"/>
                <a:gd name="T64" fmla="*/ 0 w 3478"/>
                <a:gd name="T65" fmla="*/ 0 h 2877"/>
                <a:gd name="T66" fmla="*/ 0 w 3478"/>
                <a:gd name="T67" fmla="*/ 0 h 2877"/>
                <a:gd name="T68" fmla="*/ 0 w 3478"/>
                <a:gd name="T69" fmla="*/ 0 h 2877"/>
                <a:gd name="T70" fmla="*/ 0 w 3478"/>
                <a:gd name="T71" fmla="*/ 0 h 2877"/>
                <a:gd name="T72" fmla="*/ 0 w 3478"/>
                <a:gd name="T73" fmla="*/ 0 h 2877"/>
                <a:gd name="T74" fmla="*/ 0 w 3478"/>
                <a:gd name="T75" fmla="*/ 0 h 2877"/>
                <a:gd name="T76" fmla="*/ 0 w 3478"/>
                <a:gd name="T77" fmla="*/ 0 h 2877"/>
                <a:gd name="T78" fmla="*/ 0 w 3478"/>
                <a:gd name="T79" fmla="*/ 0 h 2877"/>
                <a:gd name="T80" fmla="*/ 0 w 3478"/>
                <a:gd name="T81" fmla="*/ 0 h 2877"/>
                <a:gd name="T82" fmla="*/ 0 w 3478"/>
                <a:gd name="T83" fmla="*/ 0 h 2877"/>
                <a:gd name="T84" fmla="*/ 0 w 3478"/>
                <a:gd name="T85" fmla="*/ 0 h 2877"/>
                <a:gd name="T86" fmla="*/ 0 w 3478"/>
                <a:gd name="T87" fmla="*/ 0 h 2877"/>
                <a:gd name="T88" fmla="*/ 0 w 3478"/>
                <a:gd name="T89" fmla="*/ 0 h 2877"/>
                <a:gd name="T90" fmla="*/ 0 w 3478"/>
                <a:gd name="T91" fmla="*/ 0 h 2877"/>
                <a:gd name="T92" fmla="*/ 0 w 3478"/>
                <a:gd name="T93" fmla="*/ 0 h 2877"/>
                <a:gd name="T94" fmla="*/ 0 w 3478"/>
                <a:gd name="T95" fmla="*/ 0 h 2877"/>
                <a:gd name="T96" fmla="*/ 0 w 3478"/>
                <a:gd name="T97" fmla="*/ 0 h 2877"/>
                <a:gd name="T98" fmla="*/ 0 w 3478"/>
                <a:gd name="T99" fmla="*/ 0 h 2877"/>
                <a:gd name="T100" fmla="*/ 0 w 3478"/>
                <a:gd name="T101" fmla="*/ 0 h 2877"/>
                <a:gd name="T102" fmla="*/ 0 w 3478"/>
                <a:gd name="T103" fmla="*/ 0 h 2877"/>
                <a:gd name="T104" fmla="*/ 0 w 3478"/>
                <a:gd name="T105" fmla="*/ 0 h 2877"/>
                <a:gd name="T106" fmla="*/ 0 w 3478"/>
                <a:gd name="T107" fmla="*/ 0 h 2877"/>
                <a:gd name="T108" fmla="*/ 0 w 3478"/>
                <a:gd name="T109" fmla="*/ 0 h 2877"/>
                <a:gd name="T110" fmla="*/ 0 w 3478"/>
                <a:gd name="T111" fmla="*/ 0 h 2877"/>
                <a:gd name="T112" fmla="*/ 0 w 3478"/>
                <a:gd name="T113" fmla="*/ 0 h 2877"/>
                <a:gd name="T114" fmla="*/ 0 w 3478"/>
                <a:gd name="T115" fmla="*/ 0 h 2877"/>
                <a:gd name="T116" fmla="*/ 0 w 3478"/>
                <a:gd name="T117" fmla="*/ 0 h 2877"/>
                <a:gd name="T118" fmla="*/ 0 w 3478"/>
                <a:gd name="T119" fmla="*/ 0 h 28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78"/>
                <a:gd name="T181" fmla="*/ 0 h 2877"/>
                <a:gd name="T182" fmla="*/ 3478 w 3478"/>
                <a:gd name="T183" fmla="*/ 2877 h 28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78" h="2877">
                  <a:moveTo>
                    <a:pt x="3478" y="2657"/>
                  </a:moveTo>
                  <a:lnTo>
                    <a:pt x="3463" y="2670"/>
                  </a:lnTo>
                  <a:lnTo>
                    <a:pt x="3447" y="2682"/>
                  </a:lnTo>
                  <a:lnTo>
                    <a:pt x="3433" y="2696"/>
                  </a:lnTo>
                  <a:lnTo>
                    <a:pt x="3418" y="2709"/>
                  </a:lnTo>
                  <a:lnTo>
                    <a:pt x="3404" y="2724"/>
                  </a:lnTo>
                  <a:lnTo>
                    <a:pt x="3391" y="2739"/>
                  </a:lnTo>
                  <a:lnTo>
                    <a:pt x="3378" y="2754"/>
                  </a:lnTo>
                  <a:lnTo>
                    <a:pt x="3367" y="2768"/>
                  </a:lnTo>
                  <a:lnTo>
                    <a:pt x="3355" y="2782"/>
                  </a:lnTo>
                  <a:lnTo>
                    <a:pt x="3345" y="2796"/>
                  </a:lnTo>
                  <a:lnTo>
                    <a:pt x="3337" y="2809"/>
                  </a:lnTo>
                  <a:lnTo>
                    <a:pt x="3328" y="2820"/>
                  </a:lnTo>
                  <a:lnTo>
                    <a:pt x="3321" y="2831"/>
                  </a:lnTo>
                  <a:lnTo>
                    <a:pt x="3314" y="2841"/>
                  </a:lnTo>
                  <a:lnTo>
                    <a:pt x="3308" y="2849"/>
                  </a:lnTo>
                  <a:lnTo>
                    <a:pt x="3304" y="2855"/>
                  </a:lnTo>
                  <a:lnTo>
                    <a:pt x="3294" y="2866"/>
                  </a:lnTo>
                  <a:lnTo>
                    <a:pt x="3281" y="2872"/>
                  </a:lnTo>
                  <a:lnTo>
                    <a:pt x="3265" y="2876"/>
                  </a:lnTo>
                  <a:lnTo>
                    <a:pt x="3249" y="2873"/>
                  </a:lnTo>
                  <a:lnTo>
                    <a:pt x="3233" y="2868"/>
                  </a:lnTo>
                  <a:lnTo>
                    <a:pt x="3219" y="2860"/>
                  </a:lnTo>
                  <a:lnTo>
                    <a:pt x="3207" y="2846"/>
                  </a:lnTo>
                  <a:lnTo>
                    <a:pt x="3197" y="2830"/>
                  </a:lnTo>
                  <a:lnTo>
                    <a:pt x="3189" y="2817"/>
                  </a:lnTo>
                  <a:lnTo>
                    <a:pt x="3179" y="2809"/>
                  </a:lnTo>
                  <a:lnTo>
                    <a:pt x="3166" y="2805"/>
                  </a:lnTo>
                  <a:lnTo>
                    <a:pt x="3150" y="2807"/>
                  </a:lnTo>
                  <a:lnTo>
                    <a:pt x="3133" y="2809"/>
                  </a:lnTo>
                  <a:lnTo>
                    <a:pt x="3114" y="2812"/>
                  </a:lnTo>
                  <a:lnTo>
                    <a:pt x="3093" y="2812"/>
                  </a:lnTo>
                  <a:lnTo>
                    <a:pt x="3068" y="2810"/>
                  </a:lnTo>
                  <a:lnTo>
                    <a:pt x="3047" y="2809"/>
                  </a:lnTo>
                  <a:lnTo>
                    <a:pt x="3031" y="2810"/>
                  </a:lnTo>
                  <a:lnTo>
                    <a:pt x="3020" y="2815"/>
                  </a:lnTo>
                  <a:lnTo>
                    <a:pt x="3011" y="2822"/>
                  </a:lnTo>
                  <a:lnTo>
                    <a:pt x="3001" y="2830"/>
                  </a:lnTo>
                  <a:lnTo>
                    <a:pt x="2991" y="2838"/>
                  </a:lnTo>
                  <a:lnTo>
                    <a:pt x="2978" y="2846"/>
                  </a:lnTo>
                  <a:lnTo>
                    <a:pt x="2959" y="2852"/>
                  </a:lnTo>
                  <a:lnTo>
                    <a:pt x="2938" y="2856"/>
                  </a:lnTo>
                  <a:lnTo>
                    <a:pt x="2915" y="2857"/>
                  </a:lnTo>
                  <a:lnTo>
                    <a:pt x="2895" y="2857"/>
                  </a:lnTo>
                  <a:lnTo>
                    <a:pt x="2873" y="2855"/>
                  </a:lnTo>
                  <a:lnTo>
                    <a:pt x="2852" y="2850"/>
                  </a:lnTo>
                  <a:lnTo>
                    <a:pt x="2830" y="2841"/>
                  </a:lnTo>
                  <a:lnTo>
                    <a:pt x="2807" y="2831"/>
                  </a:lnTo>
                  <a:lnTo>
                    <a:pt x="2785" y="2818"/>
                  </a:lnTo>
                  <a:lnTo>
                    <a:pt x="2763" y="2805"/>
                  </a:lnTo>
                  <a:lnTo>
                    <a:pt x="2744" y="2802"/>
                  </a:lnTo>
                  <a:lnTo>
                    <a:pt x="2730" y="2802"/>
                  </a:lnTo>
                  <a:lnTo>
                    <a:pt x="2719" y="2805"/>
                  </a:lnTo>
                  <a:lnTo>
                    <a:pt x="2709" y="2812"/>
                  </a:lnTo>
                  <a:lnTo>
                    <a:pt x="2703" y="2818"/>
                  </a:lnTo>
                  <a:lnTo>
                    <a:pt x="2700" y="2823"/>
                  </a:lnTo>
                  <a:lnTo>
                    <a:pt x="2699" y="2825"/>
                  </a:lnTo>
                  <a:lnTo>
                    <a:pt x="2699" y="2829"/>
                  </a:lnTo>
                  <a:lnTo>
                    <a:pt x="2700" y="2836"/>
                  </a:lnTo>
                  <a:lnTo>
                    <a:pt x="2700" y="2847"/>
                  </a:lnTo>
                  <a:lnTo>
                    <a:pt x="2699" y="2857"/>
                  </a:lnTo>
                  <a:lnTo>
                    <a:pt x="2691" y="2866"/>
                  </a:lnTo>
                  <a:lnTo>
                    <a:pt x="2680" y="2870"/>
                  </a:lnTo>
                  <a:lnTo>
                    <a:pt x="2663" y="2867"/>
                  </a:lnTo>
                  <a:lnTo>
                    <a:pt x="2635" y="2855"/>
                  </a:lnTo>
                  <a:lnTo>
                    <a:pt x="2610" y="2841"/>
                  </a:lnTo>
                  <a:lnTo>
                    <a:pt x="2591" y="2834"/>
                  </a:lnTo>
                  <a:lnTo>
                    <a:pt x="2580" y="2831"/>
                  </a:lnTo>
                  <a:lnTo>
                    <a:pt x="2571" y="2834"/>
                  </a:lnTo>
                  <a:lnTo>
                    <a:pt x="2565" y="2841"/>
                  </a:lnTo>
                  <a:lnTo>
                    <a:pt x="2559" y="2849"/>
                  </a:lnTo>
                  <a:lnTo>
                    <a:pt x="2555" y="2860"/>
                  </a:lnTo>
                  <a:lnTo>
                    <a:pt x="2547" y="2870"/>
                  </a:lnTo>
                  <a:lnTo>
                    <a:pt x="2535" y="2876"/>
                  </a:lnTo>
                  <a:lnTo>
                    <a:pt x="2521" y="2877"/>
                  </a:lnTo>
                  <a:lnTo>
                    <a:pt x="2505" y="2872"/>
                  </a:lnTo>
                  <a:lnTo>
                    <a:pt x="2486" y="2864"/>
                  </a:lnTo>
                  <a:lnTo>
                    <a:pt x="2463" y="2851"/>
                  </a:lnTo>
                  <a:lnTo>
                    <a:pt x="2439" y="2836"/>
                  </a:lnTo>
                  <a:lnTo>
                    <a:pt x="2410" y="2820"/>
                  </a:lnTo>
                  <a:lnTo>
                    <a:pt x="2377" y="2803"/>
                  </a:lnTo>
                  <a:lnTo>
                    <a:pt x="2346" y="2789"/>
                  </a:lnTo>
                  <a:lnTo>
                    <a:pt x="2324" y="2781"/>
                  </a:lnTo>
                  <a:lnTo>
                    <a:pt x="2307" y="2777"/>
                  </a:lnTo>
                  <a:lnTo>
                    <a:pt x="2294" y="2776"/>
                  </a:lnTo>
                  <a:lnTo>
                    <a:pt x="2284" y="2778"/>
                  </a:lnTo>
                  <a:lnTo>
                    <a:pt x="2273" y="2780"/>
                  </a:lnTo>
                  <a:lnTo>
                    <a:pt x="2261" y="2782"/>
                  </a:lnTo>
                  <a:lnTo>
                    <a:pt x="2245" y="2783"/>
                  </a:lnTo>
                  <a:lnTo>
                    <a:pt x="2231" y="2784"/>
                  </a:lnTo>
                  <a:lnTo>
                    <a:pt x="2220" y="2788"/>
                  </a:lnTo>
                  <a:lnTo>
                    <a:pt x="2211" y="2792"/>
                  </a:lnTo>
                  <a:lnTo>
                    <a:pt x="2205" y="2796"/>
                  </a:lnTo>
                  <a:lnTo>
                    <a:pt x="2198" y="2798"/>
                  </a:lnTo>
                  <a:lnTo>
                    <a:pt x="2192" y="2799"/>
                  </a:lnTo>
                  <a:lnTo>
                    <a:pt x="2182" y="2796"/>
                  </a:lnTo>
                  <a:lnTo>
                    <a:pt x="2171" y="2788"/>
                  </a:lnTo>
                  <a:lnTo>
                    <a:pt x="2158" y="2780"/>
                  </a:lnTo>
                  <a:lnTo>
                    <a:pt x="2144" y="2772"/>
                  </a:lnTo>
                  <a:lnTo>
                    <a:pt x="2131" y="2768"/>
                  </a:lnTo>
                  <a:lnTo>
                    <a:pt x="2116" y="2765"/>
                  </a:lnTo>
                  <a:lnTo>
                    <a:pt x="2104" y="2763"/>
                  </a:lnTo>
                  <a:lnTo>
                    <a:pt x="2089" y="2763"/>
                  </a:lnTo>
                  <a:lnTo>
                    <a:pt x="2078" y="2765"/>
                  </a:lnTo>
                  <a:lnTo>
                    <a:pt x="2065" y="2766"/>
                  </a:lnTo>
                  <a:lnTo>
                    <a:pt x="2052" y="2767"/>
                  </a:lnTo>
                  <a:lnTo>
                    <a:pt x="2040" y="2767"/>
                  </a:lnTo>
                  <a:lnTo>
                    <a:pt x="2028" y="2765"/>
                  </a:lnTo>
                  <a:lnTo>
                    <a:pt x="2018" y="2760"/>
                  </a:lnTo>
                  <a:lnTo>
                    <a:pt x="2008" y="2755"/>
                  </a:lnTo>
                  <a:lnTo>
                    <a:pt x="2002" y="2747"/>
                  </a:lnTo>
                  <a:lnTo>
                    <a:pt x="1997" y="2739"/>
                  </a:lnTo>
                  <a:lnTo>
                    <a:pt x="1999" y="2729"/>
                  </a:lnTo>
                  <a:lnTo>
                    <a:pt x="1999" y="2718"/>
                  </a:lnTo>
                  <a:lnTo>
                    <a:pt x="1996" y="2708"/>
                  </a:lnTo>
                  <a:lnTo>
                    <a:pt x="1992" y="2698"/>
                  </a:lnTo>
                  <a:lnTo>
                    <a:pt x="1985" y="2689"/>
                  </a:lnTo>
                  <a:lnTo>
                    <a:pt x="1977" y="2683"/>
                  </a:lnTo>
                  <a:lnTo>
                    <a:pt x="1969" y="2680"/>
                  </a:lnTo>
                  <a:lnTo>
                    <a:pt x="1962" y="2680"/>
                  </a:lnTo>
                  <a:lnTo>
                    <a:pt x="1956" y="2684"/>
                  </a:lnTo>
                  <a:lnTo>
                    <a:pt x="1946" y="2693"/>
                  </a:lnTo>
                  <a:lnTo>
                    <a:pt x="1939" y="2691"/>
                  </a:lnTo>
                  <a:lnTo>
                    <a:pt x="1930" y="2682"/>
                  </a:lnTo>
                  <a:lnTo>
                    <a:pt x="1919" y="2672"/>
                  </a:lnTo>
                  <a:lnTo>
                    <a:pt x="1911" y="2667"/>
                  </a:lnTo>
                  <a:lnTo>
                    <a:pt x="1903" y="2663"/>
                  </a:lnTo>
                  <a:lnTo>
                    <a:pt x="1894" y="2660"/>
                  </a:lnTo>
                  <a:lnTo>
                    <a:pt x="1886" y="2660"/>
                  </a:lnTo>
                  <a:lnTo>
                    <a:pt x="1876" y="2661"/>
                  </a:lnTo>
                  <a:lnTo>
                    <a:pt x="1866" y="2665"/>
                  </a:lnTo>
                  <a:lnTo>
                    <a:pt x="1854" y="2672"/>
                  </a:lnTo>
                  <a:lnTo>
                    <a:pt x="1841" y="2682"/>
                  </a:lnTo>
                  <a:lnTo>
                    <a:pt x="1828" y="2692"/>
                  </a:lnTo>
                  <a:lnTo>
                    <a:pt x="1815" y="2699"/>
                  </a:lnTo>
                  <a:lnTo>
                    <a:pt x="1802" y="2704"/>
                  </a:lnTo>
                  <a:lnTo>
                    <a:pt x="1791" y="2705"/>
                  </a:lnTo>
                  <a:lnTo>
                    <a:pt x="1778" y="2704"/>
                  </a:lnTo>
                  <a:lnTo>
                    <a:pt x="1765" y="2698"/>
                  </a:lnTo>
                  <a:lnTo>
                    <a:pt x="1752" y="2689"/>
                  </a:lnTo>
                  <a:lnTo>
                    <a:pt x="1738" y="2677"/>
                  </a:lnTo>
                  <a:lnTo>
                    <a:pt x="1722" y="2663"/>
                  </a:lnTo>
                  <a:lnTo>
                    <a:pt x="1705" y="2652"/>
                  </a:lnTo>
                  <a:lnTo>
                    <a:pt x="1686" y="2642"/>
                  </a:lnTo>
                  <a:lnTo>
                    <a:pt x="1668" y="2635"/>
                  </a:lnTo>
                  <a:lnTo>
                    <a:pt x="1651" y="2633"/>
                  </a:lnTo>
                  <a:lnTo>
                    <a:pt x="1636" y="2634"/>
                  </a:lnTo>
                  <a:lnTo>
                    <a:pt x="1625" y="2639"/>
                  </a:lnTo>
                  <a:lnTo>
                    <a:pt x="1618" y="2650"/>
                  </a:lnTo>
                  <a:lnTo>
                    <a:pt x="1612" y="2662"/>
                  </a:lnTo>
                  <a:lnTo>
                    <a:pt x="1602" y="2673"/>
                  </a:lnTo>
                  <a:lnTo>
                    <a:pt x="1590" y="2682"/>
                  </a:lnTo>
                  <a:lnTo>
                    <a:pt x="1577" y="2688"/>
                  </a:lnTo>
                  <a:lnTo>
                    <a:pt x="1563" y="2693"/>
                  </a:lnTo>
                  <a:lnTo>
                    <a:pt x="1549" y="2694"/>
                  </a:lnTo>
                  <a:lnTo>
                    <a:pt x="1536" y="2694"/>
                  </a:lnTo>
                  <a:lnTo>
                    <a:pt x="1523" y="2692"/>
                  </a:lnTo>
                  <a:lnTo>
                    <a:pt x="1511" y="2686"/>
                  </a:lnTo>
                  <a:lnTo>
                    <a:pt x="1500" y="2677"/>
                  </a:lnTo>
                  <a:lnTo>
                    <a:pt x="1489" y="2666"/>
                  </a:lnTo>
                  <a:lnTo>
                    <a:pt x="1474" y="2654"/>
                  </a:lnTo>
                  <a:lnTo>
                    <a:pt x="1457" y="2642"/>
                  </a:lnTo>
                  <a:lnTo>
                    <a:pt x="1437" y="2631"/>
                  </a:lnTo>
                  <a:lnTo>
                    <a:pt x="1410" y="2623"/>
                  </a:lnTo>
                  <a:lnTo>
                    <a:pt x="1377" y="2618"/>
                  </a:lnTo>
                  <a:lnTo>
                    <a:pt x="1348" y="2610"/>
                  </a:lnTo>
                  <a:lnTo>
                    <a:pt x="1331" y="2597"/>
                  </a:lnTo>
                  <a:lnTo>
                    <a:pt x="1324" y="2578"/>
                  </a:lnTo>
                  <a:lnTo>
                    <a:pt x="1324" y="2556"/>
                  </a:lnTo>
                  <a:lnTo>
                    <a:pt x="1327" y="2534"/>
                  </a:lnTo>
                  <a:lnTo>
                    <a:pt x="1332" y="2512"/>
                  </a:lnTo>
                  <a:lnTo>
                    <a:pt x="1334" y="2491"/>
                  </a:lnTo>
                  <a:lnTo>
                    <a:pt x="1331" y="2475"/>
                  </a:lnTo>
                  <a:lnTo>
                    <a:pt x="1327" y="2460"/>
                  </a:lnTo>
                  <a:lnTo>
                    <a:pt x="1328" y="2441"/>
                  </a:lnTo>
                  <a:lnTo>
                    <a:pt x="1332" y="2421"/>
                  </a:lnTo>
                  <a:lnTo>
                    <a:pt x="1341" y="2402"/>
                  </a:lnTo>
                  <a:lnTo>
                    <a:pt x="1349" y="2382"/>
                  </a:lnTo>
                  <a:lnTo>
                    <a:pt x="1359" y="2362"/>
                  </a:lnTo>
                  <a:lnTo>
                    <a:pt x="1368" y="2344"/>
                  </a:lnTo>
                  <a:lnTo>
                    <a:pt x="1374" y="2329"/>
                  </a:lnTo>
                  <a:lnTo>
                    <a:pt x="1375" y="2313"/>
                  </a:lnTo>
                  <a:lnTo>
                    <a:pt x="1374" y="2294"/>
                  </a:lnTo>
                  <a:lnTo>
                    <a:pt x="1370" y="2273"/>
                  </a:lnTo>
                  <a:lnTo>
                    <a:pt x="1364" y="2251"/>
                  </a:lnTo>
                  <a:lnTo>
                    <a:pt x="1357" y="2229"/>
                  </a:lnTo>
                  <a:lnTo>
                    <a:pt x="1351" y="2209"/>
                  </a:lnTo>
                  <a:lnTo>
                    <a:pt x="1348" y="2192"/>
                  </a:lnTo>
                  <a:lnTo>
                    <a:pt x="1348" y="2178"/>
                  </a:lnTo>
                  <a:lnTo>
                    <a:pt x="1348" y="2167"/>
                  </a:lnTo>
                  <a:lnTo>
                    <a:pt x="1344" y="2157"/>
                  </a:lnTo>
                  <a:lnTo>
                    <a:pt x="1335" y="2147"/>
                  </a:lnTo>
                  <a:lnTo>
                    <a:pt x="1324" y="2140"/>
                  </a:lnTo>
                  <a:lnTo>
                    <a:pt x="1308" y="2131"/>
                  </a:lnTo>
                  <a:lnTo>
                    <a:pt x="1291" y="2124"/>
                  </a:lnTo>
                  <a:lnTo>
                    <a:pt x="1272" y="2115"/>
                  </a:lnTo>
                  <a:lnTo>
                    <a:pt x="1253" y="2107"/>
                  </a:lnTo>
                  <a:lnTo>
                    <a:pt x="1235" y="2100"/>
                  </a:lnTo>
                  <a:lnTo>
                    <a:pt x="1219" y="2100"/>
                  </a:lnTo>
                  <a:lnTo>
                    <a:pt x="1203" y="2103"/>
                  </a:lnTo>
                  <a:lnTo>
                    <a:pt x="1187" y="2108"/>
                  </a:lnTo>
                  <a:lnTo>
                    <a:pt x="1170" y="2115"/>
                  </a:lnTo>
                  <a:lnTo>
                    <a:pt x="1150" y="2123"/>
                  </a:lnTo>
                  <a:lnTo>
                    <a:pt x="1129" y="2129"/>
                  </a:lnTo>
                  <a:lnTo>
                    <a:pt x="1101" y="2134"/>
                  </a:lnTo>
                  <a:lnTo>
                    <a:pt x="1076" y="2135"/>
                  </a:lnTo>
                  <a:lnTo>
                    <a:pt x="1058" y="2129"/>
                  </a:lnTo>
                  <a:lnTo>
                    <a:pt x="1048" y="2119"/>
                  </a:lnTo>
                  <a:lnTo>
                    <a:pt x="1044" y="2105"/>
                  </a:lnTo>
                  <a:lnTo>
                    <a:pt x="1044" y="2093"/>
                  </a:lnTo>
                  <a:lnTo>
                    <a:pt x="1048" y="2081"/>
                  </a:lnTo>
                  <a:lnTo>
                    <a:pt x="1054" y="2071"/>
                  </a:lnTo>
                  <a:lnTo>
                    <a:pt x="1061" y="2067"/>
                  </a:lnTo>
                  <a:lnTo>
                    <a:pt x="1070" y="2063"/>
                  </a:lnTo>
                  <a:lnTo>
                    <a:pt x="1080" y="2055"/>
                  </a:lnTo>
                  <a:lnTo>
                    <a:pt x="1090" y="2042"/>
                  </a:lnTo>
                  <a:lnTo>
                    <a:pt x="1099" y="2026"/>
                  </a:lnTo>
                  <a:lnTo>
                    <a:pt x="1104" y="2009"/>
                  </a:lnTo>
                  <a:lnTo>
                    <a:pt x="1107" y="1991"/>
                  </a:lnTo>
                  <a:lnTo>
                    <a:pt x="1103" y="1973"/>
                  </a:lnTo>
                  <a:lnTo>
                    <a:pt x="1093" y="1956"/>
                  </a:lnTo>
                  <a:lnTo>
                    <a:pt x="1083" y="1941"/>
                  </a:lnTo>
                  <a:lnTo>
                    <a:pt x="1078" y="1929"/>
                  </a:lnTo>
                  <a:lnTo>
                    <a:pt x="1078" y="1916"/>
                  </a:lnTo>
                  <a:lnTo>
                    <a:pt x="1083" y="1907"/>
                  </a:lnTo>
                  <a:lnTo>
                    <a:pt x="1090" y="1898"/>
                  </a:lnTo>
                  <a:lnTo>
                    <a:pt x="1100" y="1891"/>
                  </a:lnTo>
                  <a:lnTo>
                    <a:pt x="1111" y="1884"/>
                  </a:lnTo>
                  <a:lnTo>
                    <a:pt x="1124" y="1879"/>
                  </a:lnTo>
                  <a:lnTo>
                    <a:pt x="1134" y="1873"/>
                  </a:lnTo>
                  <a:lnTo>
                    <a:pt x="1140" y="1862"/>
                  </a:lnTo>
                  <a:lnTo>
                    <a:pt x="1140" y="1846"/>
                  </a:lnTo>
                  <a:lnTo>
                    <a:pt x="1139" y="1828"/>
                  </a:lnTo>
                  <a:lnTo>
                    <a:pt x="1133" y="1807"/>
                  </a:lnTo>
                  <a:lnTo>
                    <a:pt x="1129" y="1784"/>
                  </a:lnTo>
                  <a:lnTo>
                    <a:pt x="1124" y="1761"/>
                  </a:lnTo>
                  <a:lnTo>
                    <a:pt x="1121" y="1736"/>
                  </a:lnTo>
                  <a:lnTo>
                    <a:pt x="1119" y="1713"/>
                  </a:lnTo>
                  <a:lnTo>
                    <a:pt x="1113" y="1694"/>
                  </a:lnTo>
                  <a:lnTo>
                    <a:pt x="1104" y="1677"/>
                  </a:lnTo>
                  <a:lnTo>
                    <a:pt x="1094" y="1663"/>
                  </a:lnTo>
                  <a:lnTo>
                    <a:pt x="1081" y="1651"/>
                  </a:lnTo>
                  <a:lnTo>
                    <a:pt x="1066" y="1640"/>
                  </a:lnTo>
                  <a:lnTo>
                    <a:pt x="1048" y="1629"/>
                  </a:lnTo>
                  <a:lnTo>
                    <a:pt x="1030" y="1618"/>
                  </a:lnTo>
                  <a:lnTo>
                    <a:pt x="1013" y="1607"/>
                  </a:lnTo>
                  <a:lnTo>
                    <a:pt x="1001" y="1597"/>
                  </a:lnTo>
                  <a:lnTo>
                    <a:pt x="994" y="1587"/>
                  </a:lnTo>
                  <a:lnTo>
                    <a:pt x="988" y="1577"/>
                  </a:lnTo>
                  <a:lnTo>
                    <a:pt x="985" y="1567"/>
                  </a:lnTo>
                  <a:lnTo>
                    <a:pt x="981" y="1553"/>
                  </a:lnTo>
                  <a:lnTo>
                    <a:pt x="975" y="1539"/>
                  </a:lnTo>
                  <a:lnTo>
                    <a:pt x="967" y="1519"/>
                  </a:lnTo>
                  <a:lnTo>
                    <a:pt x="957" y="1500"/>
                  </a:lnTo>
                  <a:lnTo>
                    <a:pt x="948" y="1490"/>
                  </a:lnTo>
                  <a:lnTo>
                    <a:pt x="939" y="1485"/>
                  </a:lnTo>
                  <a:lnTo>
                    <a:pt x="931" y="1485"/>
                  </a:lnTo>
                  <a:lnTo>
                    <a:pt x="921" y="1488"/>
                  </a:lnTo>
                  <a:lnTo>
                    <a:pt x="911" y="1493"/>
                  </a:lnTo>
                  <a:lnTo>
                    <a:pt x="899" y="1498"/>
                  </a:lnTo>
                  <a:lnTo>
                    <a:pt x="886" y="1502"/>
                  </a:lnTo>
                  <a:lnTo>
                    <a:pt x="873" y="1502"/>
                  </a:lnTo>
                  <a:lnTo>
                    <a:pt x="862" y="1499"/>
                  </a:lnTo>
                  <a:lnTo>
                    <a:pt x="855" y="1494"/>
                  </a:lnTo>
                  <a:lnTo>
                    <a:pt x="848" y="1487"/>
                  </a:lnTo>
                  <a:lnTo>
                    <a:pt x="840" y="1477"/>
                  </a:lnTo>
                  <a:lnTo>
                    <a:pt x="833" y="1466"/>
                  </a:lnTo>
                  <a:lnTo>
                    <a:pt x="825" y="1453"/>
                  </a:lnTo>
                  <a:lnTo>
                    <a:pt x="815" y="1440"/>
                  </a:lnTo>
                  <a:lnTo>
                    <a:pt x="803" y="1427"/>
                  </a:lnTo>
                  <a:lnTo>
                    <a:pt x="795" y="1420"/>
                  </a:lnTo>
                  <a:lnTo>
                    <a:pt x="786" y="1415"/>
                  </a:lnTo>
                  <a:lnTo>
                    <a:pt x="776" y="1414"/>
                  </a:lnTo>
                  <a:lnTo>
                    <a:pt x="766" y="1414"/>
                  </a:lnTo>
                  <a:lnTo>
                    <a:pt x="754" y="1416"/>
                  </a:lnTo>
                  <a:lnTo>
                    <a:pt x="740" y="1419"/>
                  </a:lnTo>
                  <a:lnTo>
                    <a:pt x="723" y="1423"/>
                  </a:lnTo>
                  <a:lnTo>
                    <a:pt x="707" y="1424"/>
                  </a:lnTo>
                  <a:lnTo>
                    <a:pt x="696" y="1421"/>
                  </a:lnTo>
                  <a:lnTo>
                    <a:pt x="689" y="1416"/>
                  </a:lnTo>
                  <a:lnTo>
                    <a:pt x="686" y="1408"/>
                  </a:lnTo>
                  <a:lnTo>
                    <a:pt x="684" y="1397"/>
                  </a:lnTo>
                  <a:lnTo>
                    <a:pt x="686" y="1385"/>
                  </a:lnTo>
                  <a:lnTo>
                    <a:pt x="687" y="1373"/>
                  </a:lnTo>
                  <a:lnTo>
                    <a:pt x="689" y="1361"/>
                  </a:lnTo>
                  <a:lnTo>
                    <a:pt x="687" y="1351"/>
                  </a:lnTo>
                  <a:lnTo>
                    <a:pt x="683" y="1342"/>
                  </a:lnTo>
                  <a:lnTo>
                    <a:pt x="676" y="1335"/>
                  </a:lnTo>
                  <a:lnTo>
                    <a:pt x="666" y="1329"/>
                  </a:lnTo>
                  <a:lnTo>
                    <a:pt x="651" y="1325"/>
                  </a:lnTo>
                  <a:lnTo>
                    <a:pt x="634" y="1324"/>
                  </a:lnTo>
                  <a:lnTo>
                    <a:pt x="615" y="1323"/>
                  </a:lnTo>
                  <a:lnTo>
                    <a:pt x="594" y="1324"/>
                  </a:lnTo>
                  <a:lnTo>
                    <a:pt x="572" y="1326"/>
                  </a:lnTo>
                  <a:lnTo>
                    <a:pt x="552" y="1330"/>
                  </a:lnTo>
                  <a:lnTo>
                    <a:pt x="535" y="1331"/>
                  </a:lnTo>
                  <a:lnTo>
                    <a:pt x="519" y="1331"/>
                  </a:lnTo>
                  <a:lnTo>
                    <a:pt x="504" y="1329"/>
                  </a:lnTo>
                  <a:lnTo>
                    <a:pt x="489" y="1321"/>
                  </a:lnTo>
                  <a:lnTo>
                    <a:pt x="476" y="1310"/>
                  </a:lnTo>
                  <a:lnTo>
                    <a:pt x="465" y="1294"/>
                  </a:lnTo>
                  <a:lnTo>
                    <a:pt x="452" y="1279"/>
                  </a:lnTo>
                  <a:lnTo>
                    <a:pt x="435" y="1271"/>
                  </a:lnTo>
                  <a:lnTo>
                    <a:pt x="415" y="1267"/>
                  </a:lnTo>
                  <a:lnTo>
                    <a:pt x="393" y="1266"/>
                  </a:lnTo>
                  <a:lnTo>
                    <a:pt x="370" y="1267"/>
                  </a:lnTo>
                  <a:lnTo>
                    <a:pt x="347" y="1267"/>
                  </a:lnTo>
                  <a:lnTo>
                    <a:pt x="323" y="1264"/>
                  </a:lnTo>
                  <a:lnTo>
                    <a:pt x="299" y="1257"/>
                  </a:lnTo>
                  <a:lnTo>
                    <a:pt x="278" y="1245"/>
                  </a:lnTo>
                  <a:lnTo>
                    <a:pt x="267" y="1230"/>
                  </a:lnTo>
                  <a:lnTo>
                    <a:pt x="260" y="1213"/>
                  </a:lnTo>
                  <a:lnTo>
                    <a:pt x="257" y="1193"/>
                  </a:lnTo>
                  <a:lnTo>
                    <a:pt x="254" y="1173"/>
                  </a:lnTo>
                  <a:lnTo>
                    <a:pt x="254" y="1153"/>
                  </a:lnTo>
                  <a:lnTo>
                    <a:pt x="250" y="1134"/>
                  </a:lnTo>
                  <a:lnTo>
                    <a:pt x="244" y="1116"/>
                  </a:lnTo>
                  <a:lnTo>
                    <a:pt x="233" y="1103"/>
                  </a:lnTo>
                  <a:lnTo>
                    <a:pt x="217" y="1095"/>
                  </a:lnTo>
                  <a:lnTo>
                    <a:pt x="198" y="1092"/>
                  </a:lnTo>
                  <a:lnTo>
                    <a:pt x="177" y="1092"/>
                  </a:lnTo>
                  <a:lnTo>
                    <a:pt x="155" y="1092"/>
                  </a:lnTo>
                  <a:lnTo>
                    <a:pt x="134" y="1093"/>
                  </a:lnTo>
                  <a:lnTo>
                    <a:pt x="114" y="1092"/>
                  </a:lnTo>
                  <a:lnTo>
                    <a:pt x="95" y="1087"/>
                  </a:lnTo>
                  <a:lnTo>
                    <a:pt x="81" y="1078"/>
                  </a:lnTo>
                  <a:lnTo>
                    <a:pt x="72" y="1068"/>
                  </a:lnTo>
                  <a:lnTo>
                    <a:pt x="66" y="1055"/>
                  </a:lnTo>
                  <a:lnTo>
                    <a:pt x="63" y="1041"/>
                  </a:lnTo>
                  <a:lnTo>
                    <a:pt x="61" y="1026"/>
                  </a:lnTo>
                  <a:lnTo>
                    <a:pt x="55" y="1013"/>
                  </a:lnTo>
                  <a:lnTo>
                    <a:pt x="43" y="999"/>
                  </a:lnTo>
                  <a:lnTo>
                    <a:pt x="26" y="988"/>
                  </a:lnTo>
                  <a:lnTo>
                    <a:pt x="10" y="978"/>
                  </a:lnTo>
                  <a:lnTo>
                    <a:pt x="2" y="967"/>
                  </a:lnTo>
                  <a:lnTo>
                    <a:pt x="0" y="956"/>
                  </a:lnTo>
                  <a:lnTo>
                    <a:pt x="3" y="946"/>
                  </a:lnTo>
                  <a:lnTo>
                    <a:pt x="10" y="936"/>
                  </a:lnTo>
                  <a:lnTo>
                    <a:pt x="20" y="927"/>
                  </a:lnTo>
                  <a:lnTo>
                    <a:pt x="30" y="921"/>
                  </a:lnTo>
                  <a:lnTo>
                    <a:pt x="40" y="916"/>
                  </a:lnTo>
                  <a:lnTo>
                    <a:pt x="48" y="910"/>
                  </a:lnTo>
                  <a:lnTo>
                    <a:pt x="53" y="899"/>
                  </a:lnTo>
                  <a:lnTo>
                    <a:pt x="56" y="887"/>
                  </a:lnTo>
                  <a:lnTo>
                    <a:pt x="56" y="871"/>
                  </a:lnTo>
                  <a:lnTo>
                    <a:pt x="53" y="855"/>
                  </a:lnTo>
                  <a:lnTo>
                    <a:pt x="46" y="837"/>
                  </a:lnTo>
                  <a:lnTo>
                    <a:pt x="35" y="821"/>
                  </a:lnTo>
                  <a:lnTo>
                    <a:pt x="20" y="805"/>
                  </a:lnTo>
                  <a:lnTo>
                    <a:pt x="6" y="792"/>
                  </a:lnTo>
                  <a:lnTo>
                    <a:pt x="0" y="780"/>
                  </a:lnTo>
                  <a:lnTo>
                    <a:pt x="0" y="772"/>
                  </a:lnTo>
                  <a:lnTo>
                    <a:pt x="5" y="764"/>
                  </a:lnTo>
                  <a:lnTo>
                    <a:pt x="12" y="756"/>
                  </a:lnTo>
                  <a:lnTo>
                    <a:pt x="19" y="747"/>
                  </a:lnTo>
                  <a:lnTo>
                    <a:pt x="23" y="736"/>
                  </a:lnTo>
                  <a:lnTo>
                    <a:pt x="26" y="721"/>
                  </a:lnTo>
                  <a:lnTo>
                    <a:pt x="28" y="708"/>
                  </a:lnTo>
                  <a:lnTo>
                    <a:pt x="32" y="698"/>
                  </a:lnTo>
                  <a:lnTo>
                    <a:pt x="38" y="692"/>
                  </a:lnTo>
                  <a:lnTo>
                    <a:pt x="46" y="688"/>
                  </a:lnTo>
                  <a:lnTo>
                    <a:pt x="55" y="687"/>
                  </a:lnTo>
                  <a:lnTo>
                    <a:pt x="66" y="685"/>
                  </a:lnTo>
                  <a:lnTo>
                    <a:pt x="78" y="685"/>
                  </a:lnTo>
                  <a:lnTo>
                    <a:pt x="89" y="684"/>
                  </a:lnTo>
                  <a:lnTo>
                    <a:pt x="101" y="682"/>
                  </a:lnTo>
                  <a:lnTo>
                    <a:pt x="112" y="677"/>
                  </a:lnTo>
                  <a:lnTo>
                    <a:pt x="124" y="669"/>
                  </a:lnTo>
                  <a:lnTo>
                    <a:pt x="134" y="659"/>
                  </a:lnTo>
                  <a:lnTo>
                    <a:pt x="142" y="650"/>
                  </a:lnTo>
                  <a:lnTo>
                    <a:pt x="149" y="638"/>
                  </a:lnTo>
                  <a:lnTo>
                    <a:pt x="155" y="629"/>
                  </a:lnTo>
                  <a:lnTo>
                    <a:pt x="158" y="617"/>
                  </a:lnTo>
                  <a:lnTo>
                    <a:pt x="158" y="608"/>
                  </a:lnTo>
                  <a:lnTo>
                    <a:pt x="158" y="600"/>
                  </a:lnTo>
                  <a:lnTo>
                    <a:pt x="158" y="593"/>
                  </a:lnTo>
                  <a:lnTo>
                    <a:pt x="158" y="585"/>
                  </a:lnTo>
                  <a:lnTo>
                    <a:pt x="159" y="579"/>
                  </a:lnTo>
                  <a:lnTo>
                    <a:pt x="161" y="573"/>
                  </a:lnTo>
                  <a:lnTo>
                    <a:pt x="164" y="566"/>
                  </a:lnTo>
                  <a:lnTo>
                    <a:pt x="170" y="558"/>
                  </a:lnTo>
                  <a:lnTo>
                    <a:pt x="178" y="551"/>
                  </a:lnTo>
                  <a:lnTo>
                    <a:pt x="190" y="546"/>
                  </a:lnTo>
                  <a:lnTo>
                    <a:pt x="205" y="541"/>
                  </a:lnTo>
                  <a:lnTo>
                    <a:pt x="223" y="537"/>
                  </a:lnTo>
                  <a:lnTo>
                    <a:pt x="240" y="535"/>
                  </a:lnTo>
                  <a:lnTo>
                    <a:pt x="257" y="532"/>
                  </a:lnTo>
                  <a:lnTo>
                    <a:pt x="273" y="531"/>
                  </a:lnTo>
                  <a:lnTo>
                    <a:pt x="284" y="531"/>
                  </a:lnTo>
                  <a:lnTo>
                    <a:pt x="291" y="529"/>
                  </a:lnTo>
                  <a:lnTo>
                    <a:pt x="297" y="522"/>
                  </a:lnTo>
                  <a:lnTo>
                    <a:pt x="300" y="512"/>
                  </a:lnTo>
                  <a:lnTo>
                    <a:pt x="300" y="500"/>
                  </a:lnTo>
                  <a:lnTo>
                    <a:pt x="297" y="488"/>
                  </a:lnTo>
                  <a:lnTo>
                    <a:pt x="291" y="474"/>
                  </a:lnTo>
                  <a:lnTo>
                    <a:pt x="283" y="463"/>
                  </a:lnTo>
                  <a:lnTo>
                    <a:pt x="270" y="454"/>
                  </a:lnTo>
                  <a:lnTo>
                    <a:pt x="261" y="446"/>
                  </a:lnTo>
                  <a:lnTo>
                    <a:pt x="260" y="437"/>
                  </a:lnTo>
                  <a:lnTo>
                    <a:pt x="263" y="426"/>
                  </a:lnTo>
                  <a:lnTo>
                    <a:pt x="270" y="416"/>
                  </a:lnTo>
                  <a:lnTo>
                    <a:pt x="280" y="405"/>
                  </a:lnTo>
                  <a:lnTo>
                    <a:pt x="290" y="394"/>
                  </a:lnTo>
                  <a:lnTo>
                    <a:pt x="300" y="384"/>
                  </a:lnTo>
                  <a:lnTo>
                    <a:pt x="307" y="375"/>
                  </a:lnTo>
                  <a:lnTo>
                    <a:pt x="311" y="369"/>
                  </a:lnTo>
                  <a:lnTo>
                    <a:pt x="319" y="363"/>
                  </a:lnTo>
                  <a:lnTo>
                    <a:pt x="327" y="356"/>
                  </a:lnTo>
                  <a:lnTo>
                    <a:pt x="337" y="348"/>
                  </a:lnTo>
                  <a:lnTo>
                    <a:pt x="349" y="340"/>
                  </a:lnTo>
                  <a:lnTo>
                    <a:pt x="360" y="332"/>
                  </a:lnTo>
                  <a:lnTo>
                    <a:pt x="372" y="325"/>
                  </a:lnTo>
                  <a:lnTo>
                    <a:pt x="383" y="317"/>
                  </a:lnTo>
                  <a:lnTo>
                    <a:pt x="392" y="333"/>
                  </a:lnTo>
                  <a:lnTo>
                    <a:pt x="400" y="351"/>
                  </a:lnTo>
                  <a:lnTo>
                    <a:pt x="412" y="366"/>
                  </a:lnTo>
                  <a:lnTo>
                    <a:pt x="422" y="380"/>
                  </a:lnTo>
                  <a:lnTo>
                    <a:pt x="433" y="391"/>
                  </a:lnTo>
                  <a:lnTo>
                    <a:pt x="445" y="400"/>
                  </a:lnTo>
                  <a:lnTo>
                    <a:pt x="458" y="404"/>
                  </a:lnTo>
                  <a:lnTo>
                    <a:pt x="471" y="403"/>
                  </a:lnTo>
                  <a:lnTo>
                    <a:pt x="486" y="400"/>
                  </a:lnTo>
                  <a:lnTo>
                    <a:pt x="505" y="398"/>
                  </a:lnTo>
                  <a:lnTo>
                    <a:pt x="524" y="396"/>
                  </a:lnTo>
                  <a:lnTo>
                    <a:pt x="545" y="393"/>
                  </a:lnTo>
                  <a:lnTo>
                    <a:pt x="565" y="388"/>
                  </a:lnTo>
                  <a:lnTo>
                    <a:pt x="584" y="379"/>
                  </a:lnTo>
                  <a:lnTo>
                    <a:pt x="600" y="367"/>
                  </a:lnTo>
                  <a:lnTo>
                    <a:pt x="614" y="348"/>
                  </a:lnTo>
                  <a:lnTo>
                    <a:pt x="627" y="326"/>
                  </a:lnTo>
                  <a:lnTo>
                    <a:pt x="641" y="303"/>
                  </a:lnTo>
                  <a:lnTo>
                    <a:pt x="656" y="280"/>
                  </a:lnTo>
                  <a:lnTo>
                    <a:pt x="670" y="259"/>
                  </a:lnTo>
                  <a:lnTo>
                    <a:pt x="683" y="241"/>
                  </a:lnTo>
                  <a:lnTo>
                    <a:pt x="693" y="226"/>
                  </a:lnTo>
                  <a:lnTo>
                    <a:pt x="700" y="216"/>
                  </a:lnTo>
                  <a:lnTo>
                    <a:pt x="703" y="212"/>
                  </a:lnTo>
                  <a:lnTo>
                    <a:pt x="703" y="210"/>
                  </a:lnTo>
                  <a:lnTo>
                    <a:pt x="704" y="205"/>
                  </a:lnTo>
                  <a:lnTo>
                    <a:pt x="707" y="198"/>
                  </a:lnTo>
                  <a:lnTo>
                    <a:pt x="711" y="190"/>
                  </a:lnTo>
                  <a:lnTo>
                    <a:pt x="720" y="187"/>
                  </a:lnTo>
                  <a:lnTo>
                    <a:pt x="732" y="185"/>
                  </a:lnTo>
                  <a:lnTo>
                    <a:pt x="749" y="190"/>
                  </a:lnTo>
                  <a:lnTo>
                    <a:pt x="772" y="203"/>
                  </a:lnTo>
                  <a:lnTo>
                    <a:pt x="793" y="217"/>
                  </a:lnTo>
                  <a:lnTo>
                    <a:pt x="809" y="227"/>
                  </a:lnTo>
                  <a:lnTo>
                    <a:pt x="819" y="236"/>
                  </a:lnTo>
                  <a:lnTo>
                    <a:pt x="825" y="243"/>
                  </a:lnTo>
                  <a:lnTo>
                    <a:pt x="825" y="251"/>
                  </a:lnTo>
                  <a:lnTo>
                    <a:pt x="819" y="259"/>
                  </a:lnTo>
                  <a:lnTo>
                    <a:pt x="810" y="272"/>
                  </a:lnTo>
                  <a:lnTo>
                    <a:pt x="797" y="287"/>
                  </a:lnTo>
                  <a:lnTo>
                    <a:pt x="786" y="308"/>
                  </a:lnTo>
                  <a:lnTo>
                    <a:pt x="780" y="333"/>
                  </a:lnTo>
                  <a:lnTo>
                    <a:pt x="777" y="362"/>
                  </a:lnTo>
                  <a:lnTo>
                    <a:pt x="780" y="390"/>
                  </a:lnTo>
                  <a:lnTo>
                    <a:pt x="785" y="417"/>
                  </a:lnTo>
                  <a:lnTo>
                    <a:pt x="793" y="440"/>
                  </a:lnTo>
                  <a:lnTo>
                    <a:pt x="805" y="457"/>
                  </a:lnTo>
                  <a:lnTo>
                    <a:pt x="818" y="464"/>
                  </a:lnTo>
                  <a:lnTo>
                    <a:pt x="832" y="469"/>
                  </a:lnTo>
                  <a:lnTo>
                    <a:pt x="842" y="478"/>
                  </a:lnTo>
                  <a:lnTo>
                    <a:pt x="851" y="488"/>
                  </a:lnTo>
                  <a:lnTo>
                    <a:pt x="858" y="499"/>
                  </a:lnTo>
                  <a:lnTo>
                    <a:pt x="862" y="510"/>
                  </a:lnTo>
                  <a:lnTo>
                    <a:pt x="865" y="520"/>
                  </a:lnTo>
                  <a:lnTo>
                    <a:pt x="866" y="526"/>
                  </a:lnTo>
                  <a:lnTo>
                    <a:pt x="866" y="529"/>
                  </a:lnTo>
                  <a:lnTo>
                    <a:pt x="868" y="530"/>
                  </a:lnTo>
                  <a:lnTo>
                    <a:pt x="871" y="533"/>
                  </a:lnTo>
                  <a:lnTo>
                    <a:pt x="875" y="540"/>
                  </a:lnTo>
                  <a:lnTo>
                    <a:pt x="882" y="546"/>
                  </a:lnTo>
                  <a:lnTo>
                    <a:pt x="891" y="553"/>
                  </a:lnTo>
                  <a:lnTo>
                    <a:pt x="901" y="558"/>
                  </a:lnTo>
                  <a:lnTo>
                    <a:pt x="911" y="563"/>
                  </a:lnTo>
                  <a:lnTo>
                    <a:pt x="924" y="566"/>
                  </a:lnTo>
                  <a:lnTo>
                    <a:pt x="937" y="564"/>
                  </a:lnTo>
                  <a:lnTo>
                    <a:pt x="947" y="558"/>
                  </a:lnTo>
                  <a:lnTo>
                    <a:pt x="957" y="551"/>
                  </a:lnTo>
                  <a:lnTo>
                    <a:pt x="964" y="540"/>
                  </a:lnTo>
                  <a:lnTo>
                    <a:pt x="971" y="529"/>
                  </a:lnTo>
                  <a:lnTo>
                    <a:pt x="978" y="517"/>
                  </a:lnTo>
                  <a:lnTo>
                    <a:pt x="987" y="509"/>
                  </a:lnTo>
                  <a:lnTo>
                    <a:pt x="995" y="501"/>
                  </a:lnTo>
                  <a:lnTo>
                    <a:pt x="1004" y="494"/>
                  </a:lnTo>
                  <a:lnTo>
                    <a:pt x="1011" y="487"/>
                  </a:lnTo>
                  <a:lnTo>
                    <a:pt x="1021" y="479"/>
                  </a:lnTo>
                  <a:lnTo>
                    <a:pt x="1033" y="473"/>
                  </a:lnTo>
                  <a:lnTo>
                    <a:pt x="1046" y="467"/>
                  </a:lnTo>
                  <a:lnTo>
                    <a:pt x="1064" y="462"/>
                  </a:lnTo>
                  <a:lnTo>
                    <a:pt x="1087" y="458"/>
                  </a:lnTo>
                  <a:lnTo>
                    <a:pt x="1116" y="457"/>
                  </a:lnTo>
                  <a:lnTo>
                    <a:pt x="1146" y="453"/>
                  </a:lnTo>
                  <a:lnTo>
                    <a:pt x="1169" y="445"/>
                  </a:lnTo>
                  <a:lnTo>
                    <a:pt x="1187" y="432"/>
                  </a:lnTo>
                  <a:lnTo>
                    <a:pt x="1200" y="416"/>
                  </a:lnTo>
                  <a:lnTo>
                    <a:pt x="1210" y="400"/>
                  </a:lnTo>
                  <a:lnTo>
                    <a:pt x="1215" y="382"/>
                  </a:lnTo>
                  <a:lnTo>
                    <a:pt x="1218" y="366"/>
                  </a:lnTo>
                  <a:lnTo>
                    <a:pt x="1219" y="351"/>
                  </a:lnTo>
                  <a:lnTo>
                    <a:pt x="1219" y="337"/>
                  </a:lnTo>
                  <a:lnTo>
                    <a:pt x="1219" y="322"/>
                  </a:lnTo>
                  <a:lnTo>
                    <a:pt x="1218" y="306"/>
                  </a:lnTo>
                  <a:lnTo>
                    <a:pt x="1218" y="290"/>
                  </a:lnTo>
                  <a:lnTo>
                    <a:pt x="1218" y="274"/>
                  </a:lnTo>
                  <a:lnTo>
                    <a:pt x="1219" y="258"/>
                  </a:lnTo>
                  <a:lnTo>
                    <a:pt x="1222" y="246"/>
                  </a:lnTo>
                  <a:lnTo>
                    <a:pt x="1225" y="235"/>
                  </a:lnTo>
                  <a:lnTo>
                    <a:pt x="1230" y="226"/>
                  </a:lnTo>
                  <a:lnTo>
                    <a:pt x="1236" y="216"/>
                  </a:lnTo>
                  <a:lnTo>
                    <a:pt x="1243" y="207"/>
                  </a:lnTo>
                  <a:lnTo>
                    <a:pt x="1248" y="196"/>
                  </a:lnTo>
                  <a:lnTo>
                    <a:pt x="1251" y="187"/>
                  </a:lnTo>
                  <a:lnTo>
                    <a:pt x="1249" y="175"/>
                  </a:lnTo>
                  <a:lnTo>
                    <a:pt x="1243" y="164"/>
                  </a:lnTo>
                  <a:lnTo>
                    <a:pt x="1230" y="153"/>
                  </a:lnTo>
                  <a:lnTo>
                    <a:pt x="1213" y="142"/>
                  </a:lnTo>
                  <a:lnTo>
                    <a:pt x="1195" y="131"/>
                  </a:lnTo>
                  <a:lnTo>
                    <a:pt x="1176" y="120"/>
                  </a:lnTo>
                  <a:lnTo>
                    <a:pt x="1159" y="107"/>
                  </a:lnTo>
                  <a:lnTo>
                    <a:pt x="1144" y="95"/>
                  </a:lnTo>
                  <a:lnTo>
                    <a:pt x="1134" y="80"/>
                  </a:lnTo>
                  <a:lnTo>
                    <a:pt x="1130" y="63"/>
                  </a:lnTo>
                  <a:lnTo>
                    <a:pt x="1133" y="45"/>
                  </a:lnTo>
                  <a:lnTo>
                    <a:pt x="1134" y="38"/>
                  </a:lnTo>
                  <a:lnTo>
                    <a:pt x="1136" y="33"/>
                  </a:lnTo>
                  <a:lnTo>
                    <a:pt x="1139" y="27"/>
                  </a:lnTo>
                  <a:lnTo>
                    <a:pt x="1140" y="22"/>
                  </a:lnTo>
                  <a:lnTo>
                    <a:pt x="1143" y="16"/>
                  </a:lnTo>
                  <a:lnTo>
                    <a:pt x="1144" y="11"/>
                  </a:lnTo>
                  <a:lnTo>
                    <a:pt x="1147" y="5"/>
                  </a:lnTo>
                  <a:lnTo>
                    <a:pt x="1150" y="0"/>
                  </a:lnTo>
                  <a:lnTo>
                    <a:pt x="1159" y="4"/>
                  </a:lnTo>
                  <a:lnTo>
                    <a:pt x="1167" y="7"/>
                  </a:lnTo>
                  <a:lnTo>
                    <a:pt x="1179" y="10"/>
                  </a:lnTo>
                  <a:lnTo>
                    <a:pt x="1192" y="12"/>
                  </a:lnTo>
                  <a:lnTo>
                    <a:pt x="1228" y="24"/>
                  </a:lnTo>
                  <a:lnTo>
                    <a:pt x="1256" y="35"/>
                  </a:lnTo>
                  <a:lnTo>
                    <a:pt x="1276" y="45"/>
                  </a:lnTo>
                  <a:lnTo>
                    <a:pt x="1292" y="54"/>
                  </a:lnTo>
                  <a:lnTo>
                    <a:pt x="1304" y="61"/>
                  </a:lnTo>
                  <a:lnTo>
                    <a:pt x="1314" y="65"/>
                  </a:lnTo>
                  <a:lnTo>
                    <a:pt x="1322" y="65"/>
                  </a:lnTo>
                  <a:lnTo>
                    <a:pt x="1332" y="63"/>
                  </a:lnTo>
                  <a:lnTo>
                    <a:pt x="1342" y="58"/>
                  </a:lnTo>
                  <a:lnTo>
                    <a:pt x="1352" y="54"/>
                  </a:lnTo>
                  <a:lnTo>
                    <a:pt x="1362" y="53"/>
                  </a:lnTo>
                  <a:lnTo>
                    <a:pt x="1374" y="54"/>
                  </a:lnTo>
                  <a:lnTo>
                    <a:pt x="1387" y="62"/>
                  </a:lnTo>
                  <a:lnTo>
                    <a:pt x="1404" y="74"/>
                  </a:lnTo>
                  <a:lnTo>
                    <a:pt x="1423" y="94"/>
                  </a:lnTo>
                  <a:lnTo>
                    <a:pt x="1447" y="121"/>
                  </a:lnTo>
                  <a:lnTo>
                    <a:pt x="1461" y="138"/>
                  </a:lnTo>
                  <a:lnTo>
                    <a:pt x="1480" y="159"/>
                  </a:lnTo>
                  <a:lnTo>
                    <a:pt x="1500" y="183"/>
                  </a:lnTo>
                  <a:lnTo>
                    <a:pt x="1523" y="209"/>
                  </a:lnTo>
                  <a:lnTo>
                    <a:pt x="1549" y="236"/>
                  </a:lnTo>
                  <a:lnTo>
                    <a:pt x="1576" y="263"/>
                  </a:lnTo>
                  <a:lnTo>
                    <a:pt x="1605" y="293"/>
                  </a:lnTo>
                  <a:lnTo>
                    <a:pt x="1633" y="321"/>
                  </a:lnTo>
                  <a:lnTo>
                    <a:pt x="1663" y="349"/>
                  </a:lnTo>
                  <a:lnTo>
                    <a:pt x="1694" y="377"/>
                  </a:lnTo>
                  <a:lnTo>
                    <a:pt x="1724" y="403"/>
                  </a:lnTo>
                  <a:lnTo>
                    <a:pt x="1754" y="427"/>
                  </a:lnTo>
                  <a:lnTo>
                    <a:pt x="1784" y="450"/>
                  </a:lnTo>
                  <a:lnTo>
                    <a:pt x="1813" y="468"/>
                  </a:lnTo>
                  <a:lnTo>
                    <a:pt x="1838" y="484"/>
                  </a:lnTo>
                  <a:lnTo>
                    <a:pt x="1864" y="495"/>
                  </a:lnTo>
                  <a:lnTo>
                    <a:pt x="1904" y="514"/>
                  </a:lnTo>
                  <a:lnTo>
                    <a:pt x="1933" y="529"/>
                  </a:lnTo>
                  <a:lnTo>
                    <a:pt x="1952" y="542"/>
                  </a:lnTo>
                  <a:lnTo>
                    <a:pt x="1964" y="553"/>
                  </a:lnTo>
                  <a:lnTo>
                    <a:pt x="1976" y="561"/>
                  </a:lnTo>
                  <a:lnTo>
                    <a:pt x="1989" y="566"/>
                  </a:lnTo>
                  <a:lnTo>
                    <a:pt x="2006" y="566"/>
                  </a:lnTo>
                  <a:lnTo>
                    <a:pt x="2033" y="563"/>
                  </a:lnTo>
                  <a:lnTo>
                    <a:pt x="2061" y="559"/>
                  </a:lnTo>
                  <a:lnTo>
                    <a:pt x="2078" y="561"/>
                  </a:lnTo>
                  <a:lnTo>
                    <a:pt x="2089" y="564"/>
                  </a:lnTo>
                  <a:lnTo>
                    <a:pt x="2096" y="572"/>
                  </a:lnTo>
                  <a:lnTo>
                    <a:pt x="2101" y="583"/>
                  </a:lnTo>
                  <a:lnTo>
                    <a:pt x="2105" y="595"/>
                  </a:lnTo>
                  <a:lnTo>
                    <a:pt x="2112" y="610"/>
                  </a:lnTo>
                  <a:lnTo>
                    <a:pt x="2124" y="627"/>
                  </a:lnTo>
                  <a:lnTo>
                    <a:pt x="2135" y="643"/>
                  </a:lnTo>
                  <a:lnTo>
                    <a:pt x="2142" y="656"/>
                  </a:lnTo>
                  <a:lnTo>
                    <a:pt x="2145" y="666"/>
                  </a:lnTo>
                  <a:lnTo>
                    <a:pt x="2147" y="674"/>
                  </a:lnTo>
                  <a:lnTo>
                    <a:pt x="2145" y="683"/>
                  </a:lnTo>
                  <a:lnTo>
                    <a:pt x="2142" y="693"/>
                  </a:lnTo>
                  <a:lnTo>
                    <a:pt x="2141" y="704"/>
                  </a:lnTo>
                  <a:lnTo>
                    <a:pt x="2139" y="720"/>
                  </a:lnTo>
                  <a:lnTo>
                    <a:pt x="2142" y="734"/>
                  </a:lnTo>
                  <a:lnTo>
                    <a:pt x="2148" y="742"/>
                  </a:lnTo>
                  <a:lnTo>
                    <a:pt x="2155" y="748"/>
                  </a:lnTo>
                  <a:lnTo>
                    <a:pt x="2165" y="753"/>
                  </a:lnTo>
                  <a:lnTo>
                    <a:pt x="2175" y="761"/>
                  </a:lnTo>
                  <a:lnTo>
                    <a:pt x="2184" y="773"/>
                  </a:lnTo>
                  <a:lnTo>
                    <a:pt x="2191" y="793"/>
                  </a:lnTo>
                  <a:lnTo>
                    <a:pt x="2194" y="821"/>
                  </a:lnTo>
                  <a:lnTo>
                    <a:pt x="2198" y="850"/>
                  </a:lnTo>
                  <a:lnTo>
                    <a:pt x="2205" y="866"/>
                  </a:lnTo>
                  <a:lnTo>
                    <a:pt x="2217" y="877"/>
                  </a:lnTo>
                  <a:lnTo>
                    <a:pt x="2233" y="887"/>
                  </a:lnTo>
                  <a:lnTo>
                    <a:pt x="2251" y="899"/>
                  </a:lnTo>
                  <a:lnTo>
                    <a:pt x="2273" y="919"/>
                  </a:lnTo>
                  <a:lnTo>
                    <a:pt x="2297" y="951"/>
                  </a:lnTo>
                  <a:lnTo>
                    <a:pt x="2324" y="999"/>
                  </a:lnTo>
                  <a:lnTo>
                    <a:pt x="2337" y="1027"/>
                  </a:lnTo>
                  <a:lnTo>
                    <a:pt x="2350" y="1053"/>
                  </a:lnTo>
                  <a:lnTo>
                    <a:pt x="2362" y="1077"/>
                  </a:lnTo>
                  <a:lnTo>
                    <a:pt x="2372" y="1099"/>
                  </a:lnTo>
                  <a:lnTo>
                    <a:pt x="2382" y="1119"/>
                  </a:lnTo>
                  <a:lnTo>
                    <a:pt x="2390" y="1136"/>
                  </a:lnTo>
                  <a:lnTo>
                    <a:pt x="2399" y="1153"/>
                  </a:lnTo>
                  <a:lnTo>
                    <a:pt x="2408" y="1167"/>
                  </a:lnTo>
                  <a:lnTo>
                    <a:pt x="2415" y="1181"/>
                  </a:lnTo>
                  <a:lnTo>
                    <a:pt x="2422" y="1193"/>
                  </a:lnTo>
                  <a:lnTo>
                    <a:pt x="2429" y="1203"/>
                  </a:lnTo>
                  <a:lnTo>
                    <a:pt x="2436" y="1213"/>
                  </a:lnTo>
                  <a:lnTo>
                    <a:pt x="2443" y="1221"/>
                  </a:lnTo>
                  <a:lnTo>
                    <a:pt x="2451" y="1227"/>
                  </a:lnTo>
                  <a:lnTo>
                    <a:pt x="2459" y="1235"/>
                  </a:lnTo>
                  <a:lnTo>
                    <a:pt x="2466" y="1240"/>
                  </a:lnTo>
                  <a:lnTo>
                    <a:pt x="2479" y="1252"/>
                  </a:lnTo>
                  <a:lnTo>
                    <a:pt x="2489" y="1268"/>
                  </a:lnTo>
                  <a:lnTo>
                    <a:pt x="2494" y="1287"/>
                  </a:lnTo>
                  <a:lnTo>
                    <a:pt x="2498" y="1304"/>
                  </a:lnTo>
                  <a:lnTo>
                    <a:pt x="2501" y="1321"/>
                  </a:lnTo>
                  <a:lnTo>
                    <a:pt x="2505" y="1335"/>
                  </a:lnTo>
                  <a:lnTo>
                    <a:pt x="2511" y="1343"/>
                  </a:lnTo>
                  <a:lnTo>
                    <a:pt x="2521" y="1346"/>
                  </a:lnTo>
                  <a:lnTo>
                    <a:pt x="2528" y="1348"/>
                  </a:lnTo>
                  <a:lnTo>
                    <a:pt x="2529" y="1357"/>
                  </a:lnTo>
                  <a:lnTo>
                    <a:pt x="2525" y="1371"/>
                  </a:lnTo>
                  <a:lnTo>
                    <a:pt x="2522" y="1385"/>
                  </a:lnTo>
                  <a:lnTo>
                    <a:pt x="2519" y="1403"/>
                  </a:lnTo>
                  <a:lnTo>
                    <a:pt x="2522" y="1419"/>
                  </a:lnTo>
                  <a:lnTo>
                    <a:pt x="2532" y="1432"/>
                  </a:lnTo>
                  <a:lnTo>
                    <a:pt x="2552" y="1441"/>
                  </a:lnTo>
                  <a:lnTo>
                    <a:pt x="2565" y="1446"/>
                  </a:lnTo>
                  <a:lnTo>
                    <a:pt x="2580" y="1452"/>
                  </a:lnTo>
                  <a:lnTo>
                    <a:pt x="2592" y="1462"/>
                  </a:lnTo>
                  <a:lnTo>
                    <a:pt x="2605" y="1473"/>
                  </a:lnTo>
                  <a:lnTo>
                    <a:pt x="2618" y="1485"/>
                  </a:lnTo>
                  <a:lnTo>
                    <a:pt x="2631" y="1499"/>
                  </a:lnTo>
                  <a:lnTo>
                    <a:pt x="2644" y="1515"/>
                  </a:lnTo>
                  <a:lnTo>
                    <a:pt x="2658" y="1530"/>
                  </a:lnTo>
                  <a:lnTo>
                    <a:pt x="2671" y="1547"/>
                  </a:lnTo>
                  <a:lnTo>
                    <a:pt x="2686" y="1563"/>
                  </a:lnTo>
                  <a:lnTo>
                    <a:pt x="2700" y="1579"/>
                  </a:lnTo>
                  <a:lnTo>
                    <a:pt x="2714" y="1595"/>
                  </a:lnTo>
                  <a:lnTo>
                    <a:pt x="2729" y="1610"/>
                  </a:lnTo>
                  <a:lnTo>
                    <a:pt x="2744" y="1625"/>
                  </a:lnTo>
                  <a:lnTo>
                    <a:pt x="2760" y="1637"/>
                  </a:lnTo>
                  <a:lnTo>
                    <a:pt x="2777" y="1648"/>
                  </a:lnTo>
                  <a:lnTo>
                    <a:pt x="2793" y="1660"/>
                  </a:lnTo>
                  <a:lnTo>
                    <a:pt x="2809" y="1673"/>
                  </a:lnTo>
                  <a:lnTo>
                    <a:pt x="2822" y="1688"/>
                  </a:lnTo>
                  <a:lnTo>
                    <a:pt x="2835" y="1704"/>
                  </a:lnTo>
                  <a:lnTo>
                    <a:pt x="2846" y="1721"/>
                  </a:lnTo>
                  <a:lnTo>
                    <a:pt x="2856" y="1740"/>
                  </a:lnTo>
                  <a:lnTo>
                    <a:pt x="2868" y="1758"/>
                  </a:lnTo>
                  <a:lnTo>
                    <a:pt x="2878" y="1778"/>
                  </a:lnTo>
                  <a:lnTo>
                    <a:pt x="2886" y="1797"/>
                  </a:lnTo>
                  <a:lnTo>
                    <a:pt x="2896" y="1815"/>
                  </a:lnTo>
                  <a:lnTo>
                    <a:pt x="2906" y="1832"/>
                  </a:lnTo>
                  <a:lnTo>
                    <a:pt x="2916" y="1849"/>
                  </a:lnTo>
                  <a:lnTo>
                    <a:pt x="2928" y="1863"/>
                  </a:lnTo>
                  <a:lnTo>
                    <a:pt x="2939" y="1877"/>
                  </a:lnTo>
                  <a:lnTo>
                    <a:pt x="2952" y="1888"/>
                  </a:lnTo>
                  <a:lnTo>
                    <a:pt x="2965" y="1897"/>
                  </a:lnTo>
                  <a:lnTo>
                    <a:pt x="2988" y="1913"/>
                  </a:lnTo>
                  <a:lnTo>
                    <a:pt x="3002" y="1928"/>
                  </a:lnTo>
                  <a:lnTo>
                    <a:pt x="3011" y="1942"/>
                  </a:lnTo>
                  <a:lnTo>
                    <a:pt x="3015" y="1956"/>
                  </a:lnTo>
                  <a:lnTo>
                    <a:pt x="3020" y="1968"/>
                  </a:lnTo>
                  <a:lnTo>
                    <a:pt x="3027" y="1978"/>
                  </a:lnTo>
                  <a:lnTo>
                    <a:pt x="3037" y="1984"/>
                  </a:lnTo>
                  <a:lnTo>
                    <a:pt x="3056" y="1988"/>
                  </a:lnTo>
                  <a:lnTo>
                    <a:pt x="3071" y="1992"/>
                  </a:lnTo>
                  <a:lnTo>
                    <a:pt x="3077" y="2002"/>
                  </a:lnTo>
                  <a:lnTo>
                    <a:pt x="3077" y="2015"/>
                  </a:lnTo>
                  <a:lnTo>
                    <a:pt x="3074" y="2034"/>
                  </a:lnTo>
                  <a:lnTo>
                    <a:pt x="3074" y="2056"/>
                  </a:lnTo>
                  <a:lnTo>
                    <a:pt x="3080" y="2082"/>
                  </a:lnTo>
                  <a:lnTo>
                    <a:pt x="3096" y="2112"/>
                  </a:lnTo>
                  <a:lnTo>
                    <a:pt x="3127" y="2145"/>
                  </a:lnTo>
                  <a:lnTo>
                    <a:pt x="3146" y="2162"/>
                  </a:lnTo>
                  <a:lnTo>
                    <a:pt x="3163" y="2181"/>
                  </a:lnTo>
                  <a:lnTo>
                    <a:pt x="3177" y="2199"/>
                  </a:lnTo>
                  <a:lnTo>
                    <a:pt x="3190" y="2219"/>
                  </a:lnTo>
                  <a:lnTo>
                    <a:pt x="3202" y="2239"/>
                  </a:lnTo>
                  <a:lnTo>
                    <a:pt x="3213" y="2257"/>
                  </a:lnTo>
                  <a:lnTo>
                    <a:pt x="3223" y="2277"/>
                  </a:lnTo>
                  <a:lnTo>
                    <a:pt x="3233" y="2296"/>
                  </a:lnTo>
                  <a:lnTo>
                    <a:pt x="3243" y="2314"/>
                  </a:lnTo>
                  <a:lnTo>
                    <a:pt x="3253" y="2333"/>
                  </a:lnTo>
                  <a:lnTo>
                    <a:pt x="3265" y="2350"/>
                  </a:lnTo>
                  <a:lnTo>
                    <a:pt x="3276" y="2365"/>
                  </a:lnTo>
                  <a:lnTo>
                    <a:pt x="3289" y="2379"/>
                  </a:lnTo>
                  <a:lnTo>
                    <a:pt x="3304" y="2393"/>
                  </a:lnTo>
                  <a:lnTo>
                    <a:pt x="3321" y="2404"/>
                  </a:lnTo>
                  <a:lnTo>
                    <a:pt x="3339" y="2414"/>
                  </a:lnTo>
                  <a:lnTo>
                    <a:pt x="3370" y="2430"/>
                  </a:lnTo>
                  <a:lnTo>
                    <a:pt x="3384" y="2445"/>
                  </a:lnTo>
                  <a:lnTo>
                    <a:pt x="3387" y="2459"/>
                  </a:lnTo>
                  <a:lnTo>
                    <a:pt x="3385" y="2471"/>
                  </a:lnTo>
                  <a:lnTo>
                    <a:pt x="3381" y="2486"/>
                  </a:lnTo>
                  <a:lnTo>
                    <a:pt x="3382" y="2502"/>
                  </a:lnTo>
                  <a:lnTo>
                    <a:pt x="3394" y="2520"/>
                  </a:lnTo>
                  <a:lnTo>
                    <a:pt x="3418" y="2542"/>
                  </a:lnTo>
                  <a:lnTo>
                    <a:pt x="3430" y="2552"/>
                  </a:lnTo>
                  <a:lnTo>
                    <a:pt x="3440" y="2565"/>
                  </a:lnTo>
                  <a:lnTo>
                    <a:pt x="3450" y="2577"/>
                  </a:lnTo>
                  <a:lnTo>
                    <a:pt x="3457" y="2592"/>
                  </a:lnTo>
                  <a:lnTo>
                    <a:pt x="3464" y="2607"/>
                  </a:lnTo>
                  <a:lnTo>
                    <a:pt x="3470" y="2623"/>
                  </a:lnTo>
                  <a:lnTo>
                    <a:pt x="3474" y="2640"/>
                  </a:lnTo>
                  <a:lnTo>
                    <a:pt x="3478" y="2657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9" name="Freeform 225"/>
            <p:cNvSpPr>
              <a:spLocks/>
            </p:cNvSpPr>
            <p:nvPr/>
          </p:nvSpPr>
          <p:spPr bwMode="auto">
            <a:xfrm>
              <a:off x="-2159739" y="2917998"/>
              <a:ext cx="1343128" cy="1379585"/>
            </a:xfrm>
            <a:custGeom>
              <a:avLst/>
              <a:gdLst>
                <a:gd name="T0" fmla="*/ 0 w 2348"/>
                <a:gd name="T1" fmla="*/ 0 h 2217"/>
                <a:gd name="T2" fmla="*/ 0 w 2348"/>
                <a:gd name="T3" fmla="*/ 0 h 2217"/>
                <a:gd name="T4" fmla="*/ 0 w 2348"/>
                <a:gd name="T5" fmla="*/ 0 h 2217"/>
                <a:gd name="T6" fmla="*/ 0 w 2348"/>
                <a:gd name="T7" fmla="*/ 0 h 2217"/>
                <a:gd name="T8" fmla="*/ 0 w 2348"/>
                <a:gd name="T9" fmla="*/ 0 h 2217"/>
                <a:gd name="T10" fmla="*/ 0 w 2348"/>
                <a:gd name="T11" fmla="*/ 0 h 2217"/>
                <a:gd name="T12" fmla="*/ 0 w 2348"/>
                <a:gd name="T13" fmla="*/ 0 h 2217"/>
                <a:gd name="T14" fmla="*/ 0 w 2348"/>
                <a:gd name="T15" fmla="*/ 0 h 2217"/>
                <a:gd name="T16" fmla="*/ 0 w 2348"/>
                <a:gd name="T17" fmla="*/ 0 h 2217"/>
                <a:gd name="T18" fmla="*/ 0 w 2348"/>
                <a:gd name="T19" fmla="*/ 0 h 2217"/>
                <a:gd name="T20" fmla="*/ 0 w 2348"/>
                <a:gd name="T21" fmla="*/ 0 h 2217"/>
                <a:gd name="T22" fmla="*/ 0 w 2348"/>
                <a:gd name="T23" fmla="*/ 0 h 2217"/>
                <a:gd name="T24" fmla="*/ 0 w 2348"/>
                <a:gd name="T25" fmla="*/ 0 h 2217"/>
                <a:gd name="T26" fmla="*/ 0 w 2348"/>
                <a:gd name="T27" fmla="*/ 0 h 2217"/>
                <a:gd name="T28" fmla="*/ 0 w 2348"/>
                <a:gd name="T29" fmla="*/ 0 h 2217"/>
                <a:gd name="T30" fmla="*/ 0 w 2348"/>
                <a:gd name="T31" fmla="*/ 0 h 2217"/>
                <a:gd name="T32" fmla="*/ 0 w 2348"/>
                <a:gd name="T33" fmla="*/ 0 h 2217"/>
                <a:gd name="T34" fmla="*/ 0 w 2348"/>
                <a:gd name="T35" fmla="*/ 0 h 2217"/>
                <a:gd name="T36" fmla="*/ 0 w 2348"/>
                <a:gd name="T37" fmla="*/ 0 h 2217"/>
                <a:gd name="T38" fmla="*/ 0 w 2348"/>
                <a:gd name="T39" fmla="*/ 0 h 2217"/>
                <a:gd name="T40" fmla="*/ 0 w 2348"/>
                <a:gd name="T41" fmla="*/ 0 h 2217"/>
                <a:gd name="T42" fmla="*/ 0 w 2348"/>
                <a:gd name="T43" fmla="*/ 0 h 2217"/>
                <a:gd name="T44" fmla="*/ 0 w 2348"/>
                <a:gd name="T45" fmla="*/ 0 h 2217"/>
                <a:gd name="T46" fmla="*/ 0 w 2348"/>
                <a:gd name="T47" fmla="*/ 0 h 2217"/>
                <a:gd name="T48" fmla="*/ 0 w 2348"/>
                <a:gd name="T49" fmla="*/ 0 h 2217"/>
                <a:gd name="T50" fmla="*/ 0 w 2348"/>
                <a:gd name="T51" fmla="*/ 0 h 2217"/>
                <a:gd name="T52" fmla="*/ 0 w 2348"/>
                <a:gd name="T53" fmla="*/ 0 h 2217"/>
                <a:gd name="T54" fmla="*/ 0 w 2348"/>
                <a:gd name="T55" fmla="*/ 0 h 2217"/>
                <a:gd name="T56" fmla="*/ 0 w 2348"/>
                <a:gd name="T57" fmla="*/ 0 h 2217"/>
                <a:gd name="T58" fmla="*/ 0 w 2348"/>
                <a:gd name="T59" fmla="*/ 0 h 2217"/>
                <a:gd name="T60" fmla="*/ 0 w 2348"/>
                <a:gd name="T61" fmla="*/ 0 h 2217"/>
                <a:gd name="T62" fmla="*/ 0 w 2348"/>
                <a:gd name="T63" fmla="*/ 0 h 2217"/>
                <a:gd name="T64" fmla="*/ 0 w 2348"/>
                <a:gd name="T65" fmla="*/ 0 h 2217"/>
                <a:gd name="T66" fmla="*/ 0 w 2348"/>
                <a:gd name="T67" fmla="*/ 0 h 2217"/>
                <a:gd name="T68" fmla="*/ 0 w 2348"/>
                <a:gd name="T69" fmla="*/ 0 h 2217"/>
                <a:gd name="T70" fmla="*/ 0 w 2348"/>
                <a:gd name="T71" fmla="*/ 0 h 2217"/>
                <a:gd name="T72" fmla="*/ 0 w 2348"/>
                <a:gd name="T73" fmla="*/ 0 h 2217"/>
                <a:gd name="T74" fmla="*/ 0 w 2348"/>
                <a:gd name="T75" fmla="*/ 0 h 2217"/>
                <a:gd name="T76" fmla="*/ 0 w 2348"/>
                <a:gd name="T77" fmla="*/ 0 h 2217"/>
                <a:gd name="T78" fmla="*/ 0 w 2348"/>
                <a:gd name="T79" fmla="*/ 0 h 2217"/>
                <a:gd name="T80" fmla="*/ 0 w 2348"/>
                <a:gd name="T81" fmla="*/ 0 h 2217"/>
                <a:gd name="T82" fmla="*/ 0 w 2348"/>
                <a:gd name="T83" fmla="*/ 0 h 2217"/>
                <a:gd name="T84" fmla="*/ 0 w 2348"/>
                <a:gd name="T85" fmla="*/ 0 h 2217"/>
                <a:gd name="T86" fmla="*/ 0 w 2348"/>
                <a:gd name="T87" fmla="*/ 0 h 2217"/>
                <a:gd name="T88" fmla="*/ 0 w 2348"/>
                <a:gd name="T89" fmla="*/ 0 h 2217"/>
                <a:gd name="T90" fmla="*/ 0 w 2348"/>
                <a:gd name="T91" fmla="*/ 0 h 2217"/>
                <a:gd name="T92" fmla="*/ 0 w 2348"/>
                <a:gd name="T93" fmla="*/ 0 h 2217"/>
                <a:gd name="T94" fmla="*/ 0 w 2348"/>
                <a:gd name="T95" fmla="*/ 0 h 2217"/>
                <a:gd name="T96" fmla="*/ 0 w 2348"/>
                <a:gd name="T97" fmla="*/ 0 h 2217"/>
                <a:gd name="T98" fmla="*/ 0 w 2348"/>
                <a:gd name="T99" fmla="*/ 0 h 2217"/>
                <a:gd name="T100" fmla="*/ 0 w 2348"/>
                <a:gd name="T101" fmla="*/ 0 h 2217"/>
                <a:gd name="T102" fmla="*/ 0 w 2348"/>
                <a:gd name="T103" fmla="*/ 0 h 2217"/>
                <a:gd name="T104" fmla="*/ 0 w 2348"/>
                <a:gd name="T105" fmla="*/ 0 h 2217"/>
                <a:gd name="T106" fmla="*/ 0 w 2348"/>
                <a:gd name="T107" fmla="*/ 0 h 2217"/>
                <a:gd name="T108" fmla="*/ 0 w 2348"/>
                <a:gd name="T109" fmla="*/ 0 h 2217"/>
                <a:gd name="T110" fmla="*/ 0 w 2348"/>
                <a:gd name="T111" fmla="*/ 0 h 2217"/>
                <a:gd name="T112" fmla="*/ 0 w 2348"/>
                <a:gd name="T113" fmla="*/ 0 h 2217"/>
                <a:gd name="T114" fmla="*/ 0 w 2348"/>
                <a:gd name="T115" fmla="*/ 0 h 2217"/>
                <a:gd name="T116" fmla="*/ 0 w 2348"/>
                <a:gd name="T117" fmla="*/ 0 h 2217"/>
                <a:gd name="T118" fmla="*/ 0 w 2348"/>
                <a:gd name="T119" fmla="*/ 0 h 2217"/>
                <a:gd name="T120" fmla="*/ 0 w 2348"/>
                <a:gd name="T121" fmla="*/ 0 h 2217"/>
                <a:gd name="T122" fmla="*/ 0 w 2348"/>
                <a:gd name="T123" fmla="*/ 0 h 2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48"/>
                <a:gd name="T187" fmla="*/ 0 h 2217"/>
                <a:gd name="T188" fmla="*/ 2348 w 2348"/>
                <a:gd name="T189" fmla="*/ 2217 h 22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48" h="2217">
                  <a:moveTo>
                    <a:pt x="2232" y="2164"/>
                  </a:moveTo>
                  <a:lnTo>
                    <a:pt x="2206" y="2161"/>
                  </a:lnTo>
                  <a:lnTo>
                    <a:pt x="2179" y="2159"/>
                  </a:lnTo>
                  <a:lnTo>
                    <a:pt x="2154" y="2155"/>
                  </a:lnTo>
                  <a:lnTo>
                    <a:pt x="2132" y="2151"/>
                  </a:lnTo>
                  <a:lnTo>
                    <a:pt x="2110" y="2148"/>
                  </a:lnTo>
                  <a:lnTo>
                    <a:pt x="2093" y="2143"/>
                  </a:lnTo>
                  <a:lnTo>
                    <a:pt x="2080" y="2136"/>
                  </a:lnTo>
                  <a:lnTo>
                    <a:pt x="2071" y="2130"/>
                  </a:lnTo>
                  <a:lnTo>
                    <a:pt x="2058" y="2119"/>
                  </a:lnTo>
                  <a:lnTo>
                    <a:pt x="2046" y="2117"/>
                  </a:lnTo>
                  <a:lnTo>
                    <a:pt x="2033" y="2119"/>
                  </a:lnTo>
                  <a:lnTo>
                    <a:pt x="2018" y="2127"/>
                  </a:lnTo>
                  <a:lnTo>
                    <a:pt x="2004" y="2136"/>
                  </a:lnTo>
                  <a:lnTo>
                    <a:pt x="1990" y="2146"/>
                  </a:lnTo>
                  <a:lnTo>
                    <a:pt x="1974" y="2156"/>
                  </a:lnTo>
                  <a:lnTo>
                    <a:pt x="1959" y="2165"/>
                  </a:lnTo>
                  <a:lnTo>
                    <a:pt x="1942" y="2169"/>
                  </a:lnTo>
                  <a:lnTo>
                    <a:pt x="1922" y="2170"/>
                  </a:lnTo>
                  <a:lnTo>
                    <a:pt x="1902" y="2167"/>
                  </a:lnTo>
                  <a:lnTo>
                    <a:pt x="1882" y="2162"/>
                  </a:lnTo>
                  <a:lnTo>
                    <a:pt x="1862" y="2157"/>
                  </a:lnTo>
                  <a:lnTo>
                    <a:pt x="1848" y="2153"/>
                  </a:lnTo>
                  <a:lnTo>
                    <a:pt x="1838" y="2149"/>
                  </a:lnTo>
                  <a:lnTo>
                    <a:pt x="1833" y="2148"/>
                  </a:lnTo>
                  <a:lnTo>
                    <a:pt x="1835" y="2145"/>
                  </a:lnTo>
                  <a:lnTo>
                    <a:pt x="1836" y="2140"/>
                  </a:lnTo>
                  <a:lnTo>
                    <a:pt x="1836" y="2132"/>
                  </a:lnTo>
                  <a:lnTo>
                    <a:pt x="1836" y="2122"/>
                  </a:lnTo>
                  <a:lnTo>
                    <a:pt x="1832" y="2111"/>
                  </a:lnTo>
                  <a:lnTo>
                    <a:pt x="1823" y="2097"/>
                  </a:lnTo>
                  <a:lnTo>
                    <a:pt x="1810" y="2085"/>
                  </a:lnTo>
                  <a:lnTo>
                    <a:pt x="1790" y="2074"/>
                  </a:lnTo>
                  <a:lnTo>
                    <a:pt x="1767" y="2066"/>
                  </a:lnTo>
                  <a:lnTo>
                    <a:pt x="1747" y="2066"/>
                  </a:lnTo>
                  <a:lnTo>
                    <a:pt x="1729" y="2071"/>
                  </a:lnTo>
                  <a:lnTo>
                    <a:pt x="1711" y="2078"/>
                  </a:lnTo>
                  <a:lnTo>
                    <a:pt x="1696" y="2087"/>
                  </a:lnTo>
                  <a:lnTo>
                    <a:pt x="1680" y="2093"/>
                  </a:lnTo>
                  <a:lnTo>
                    <a:pt x="1664" y="2096"/>
                  </a:lnTo>
                  <a:lnTo>
                    <a:pt x="1650" y="2093"/>
                  </a:lnTo>
                  <a:lnTo>
                    <a:pt x="1634" y="2091"/>
                  </a:lnTo>
                  <a:lnTo>
                    <a:pt x="1618" y="2093"/>
                  </a:lnTo>
                  <a:lnTo>
                    <a:pt x="1601" y="2102"/>
                  </a:lnTo>
                  <a:lnTo>
                    <a:pt x="1587" y="2113"/>
                  </a:lnTo>
                  <a:lnTo>
                    <a:pt x="1572" y="2128"/>
                  </a:lnTo>
                  <a:lnTo>
                    <a:pt x="1559" y="2143"/>
                  </a:lnTo>
                  <a:lnTo>
                    <a:pt x="1549" y="2159"/>
                  </a:lnTo>
                  <a:lnTo>
                    <a:pt x="1544" y="2172"/>
                  </a:lnTo>
                  <a:lnTo>
                    <a:pt x="1537" y="2182"/>
                  </a:lnTo>
                  <a:lnTo>
                    <a:pt x="1524" y="2188"/>
                  </a:lnTo>
                  <a:lnTo>
                    <a:pt x="1506" y="2192"/>
                  </a:lnTo>
                  <a:lnTo>
                    <a:pt x="1489" y="2192"/>
                  </a:lnTo>
                  <a:lnTo>
                    <a:pt x="1471" y="2193"/>
                  </a:lnTo>
                  <a:lnTo>
                    <a:pt x="1453" y="2193"/>
                  </a:lnTo>
                  <a:lnTo>
                    <a:pt x="1440" y="2197"/>
                  </a:lnTo>
                  <a:lnTo>
                    <a:pt x="1432" y="2202"/>
                  </a:lnTo>
                  <a:lnTo>
                    <a:pt x="1426" y="2208"/>
                  </a:lnTo>
                  <a:lnTo>
                    <a:pt x="1419" y="2213"/>
                  </a:lnTo>
                  <a:lnTo>
                    <a:pt x="1409" y="2216"/>
                  </a:lnTo>
                  <a:lnTo>
                    <a:pt x="1397" y="2217"/>
                  </a:lnTo>
                  <a:lnTo>
                    <a:pt x="1383" y="2216"/>
                  </a:lnTo>
                  <a:lnTo>
                    <a:pt x="1366" y="2213"/>
                  </a:lnTo>
                  <a:lnTo>
                    <a:pt x="1347" y="2208"/>
                  </a:lnTo>
                  <a:lnTo>
                    <a:pt x="1326" y="2202"/>
                  </a:lnTo>
                  <a:lnTo>
                    <a:pt x="1306" y="2196"/>
                  </a:lnTo>
                  <a:lnTo>
                    <a:pt x="1286" y="2193"/>
                  </a:lnTo>
                  <a:lnTo>
                    <a:pt x="1267" y="2195"/>
                  </a:lnTo>
                  <a:lnTo>
                    <a:pt x="1250" y="2198"/>
                  </a:lnTo>
                  <a:lnTo>
                    <a:pt x="1234" y="2202"/>
                  </a:lnTo>
                  <a:lnTo>
                    <a:pt x="1217" y="2207"/>
                  </a:lnTo>
                  <a:lnTo>
                    <a:pt x="1201" y="2212"/>
                  </a:lnTo>
                  <a:lnTo>
                    <a:pt x="1185" y="2214"/>
                  </a:lnTo>
                  <a:lnTo>
                    <a:pt x="1168" y="2217"/>
                  </a:lnTo>
                  <a:lnTo>
                    <a:pt x="1152" y="2217"/>
                  </a:lnTo>
                  <a:lnTo>
                    <a:pt x="1137" y="2217"/>
                  </a:lnTo>
                  <a:lnTo>
                    <a:pt x="1121" y="2213"/>
                  </a:lnTo>
                  <a:lnTo>
                    <a:pt x="1106" y="2208"/>
                  </a:lnTo>
                  <a:lnTo>
                    <a:pt x="1091" y="2201"/>
                  </a:lnTo>
                  <a:lnTo>
                    <a:pt x="1075" y="2191"/>
                  </a:lnTo>
                  <a:lnTo>
                    <a:pt x="1059" y="2177"/>
                  </a:lnTo>
                  <a:lnTo>
                    <a:pt x="1046" y="2165"/>
                  </a:lnTo>
                  <a:lnTo>
                    <a:pt x="1035" y="2159"/>
                  </a:lnTo>
                  <a:lnTo>
                    <a:pt x="1025" y="2155"/>
                  </a:lnTo>
                  <a:lnTo>
                    <a:pt x="1016" y="2154"/>
                  </a:lnTo>
                  <a:lnTo>
                    <a:pt x="1006" y="2155"/>
                  </a:lnTo>
                  <a:lnTo>
                    <a:pt x="996" y="2155"/>
                  </a:lnTo>
                  <a:lnTo>
                    <a:pt x="985" y="2154"/>
                  </a:lnTo>
                  <a:lnTo>
                    <a:pt x="970" y="2150"/>
                  </a:lnTo>
                  <a:lnTo>
                    <a:pt x="957" y="2144"/>
                  </a:lnTo>
                  <a:lnTo>
                    <a:pt x="949" y="2136"/>
                  </a:lnTo>
                  <a:lnTo>
                    <a:pt x="943" y="2128"/>
                  </a:lnTo>
                  <a:lnTo>
                    <a:pt x="942" y="2118"/>
                  </a:lnTo>
                  <a:lnTo>
                    <a:pt x="940" y="2107"/>
                  </a:lnTo>
                  <a:lnTo>
                    <a:pt x="939" y="2094"/>
                  </a:lnTo>
                  <a:lnTo>
                    <a:pt x="937" y="2081"/>
                  </a:lnTo>
                  <a:lnTo>
                    <a:pt x="933" y="2069"/>
                  </a:lnTo>
                  <a:lnTo>
                    <a:pt x="927" y="2061"/>
                  </a:lnTo>
                  <a:lnTo>
                    <a:pt x="920" y="2061"/>
                  </a:lnTo>
                  <a:lnTo>
                    <a:pt x="914" y="2066"/>
                  </a:lnTo>
                  <a:lnTo>
                    <a:pt x="907" y="2076"/>
                  </a:lnTo>
                  <a:lnTo>
                    <a:pt x="901" y="2088"/>
                  </a:lnTo>
                  <a:lnTo>
                    <a:pt x="897" y="2101"/>
                  </a:lnTo>
                  <a:lnTo>
                    <a:pt x="894" y="2112"/>
                  </a:lnTo>
                  <a:lnTo>
                    <a:pt x="893" y="2120"/>
                  </a:lnTo>
                  <a:lnTo>
                    <a:pt x="891" y="2127"/>
                  </a:lnTo>
                  <a:lnTo>
                    <a:pt x="886" y="2134"/>
                  </a:lnTo>
                  <a:lnTo>
                    <a:pt x="877" y="2141"/>
                  </a:lnTo>
                  <a:lnTo>
                    <a:pt x="867" y="2148"/>
                  </a:lnTo>
                  <a:lnTo>
                    <a:pt x="856" y="2153"/>
                  </a:lnTo>
                  <a:lnTo>
                    <a:pt x="844" y="2155"/>
                  </a:lnTo>
                  <a:lnTo>
                    <a:pt x="834" y="2154"/>
                  </a:lnTo>
                  <a:lnTo>
                    <a:pt x="827" y="2150"/>
                  </a:lnTo>
                  <a:lnTo>
                    <a:pt x="820" y="2145"/>
                  </a:lnTo>
                  <a:lnTo>
                    <a:pt x="808" y="2143"/>
                  </a:lnTo>
                  <a:lnTo>
                    <a:pt x="794" y="2144"/>
                  </a:lnTo>
                  <a:lnTo>
                    <a:pt x="780" y="2146"/>
                  </a:lnTo>
                  <a:lnTo>
                    <a:pt x="767" y="2153"/>
                  </a:lnTo>
                  <a:lnTo>
                    <a:pt x="755" y="2159"/>
                  </a:lnTo>
                  <a:lnTo>
                    <a:pt x="747" y="2167"/>
                  </a:lnTo>
                  <a:lnTo>
                    <a:pt x="744" y="2177"/>
                  </a:lnTo>
                  <a:lnTo>
                    <a:pt x="742" y="2186"/>
                  </a:lnTo>
                  <a:lnTo>
                    <a:pt x="737" y="2190"/>
                  </a:lnTo>
                  <a:lnTo>
                    <a:pt x="728" y="2191"/>
                  </a:lnTo>
                  <a:lnTo>
                    <a:pt x="716" y="2188"/>
                  </a:lnTo>
                  <a:lnTo>
                    <a:pt x="704" y="2185"/>
                  </a:lnTo>
                  <a:lnTo>
                    <a:pt x="689" y="2178"/>
                  </a:lnTo>
                  <a:lnTo>
                    <a:pt x="675" y="2170"/>
                  </a:lnTo>
                  <a:lnTo>
                    <a:pt x="661" y="2160"/>
                  </a:lnTo>
                  <a:lnTo>
                    <a:pt x="646" y="2153"/>
                  </a:lnTo>
                  <a:lnTo>
                    <a:pt x="628" y="2149"/>
                  </a:lnTo>
                  <a:lnTo>
                    <a:pt x="608" y="2149"/>
                  </a:lnTo>
                  <a:lnTo>
                    <a:pt x="585" y="2150"/>
                  </a:lnTo>
                  <a:lnTo>
                    <a:pt x="560" y="2153"/>
                  </a:lnTo>
                  <a:lnTo>
                    <a:pt x="536" y="2153"/>
                  </a:lnTo>
                  <a:lnTo>
                    <a:pt x="510" y="2153"/>
                  </a:lnTo>
                  <a:lnTo>
                    <a:pt x="486" y="2148"/>
                  </a:lnTo>
                  <a:lnTo>
                    <a:pt x="466" y="2143"/>
                  </a:lnTo>
                  <a:lnTo>
                    <a:pt x="457" y="2141"/>
                  </a:lnTo>
                  <a:lnTo>
                    <a:pt x="456" y="2140"/>
                  </a:lnTo>
                  <a:lnTo>
                    <a:pt x="460" y="2140"/>
                  </a:lnTo>
                  <a:lnTo>
                    <a:pt x="466" y="2139"/>
                  </a:lnTo>
                  <a:lnTo>
                    <a:pt x="474" y="2135"/>
                  </a:lnTo>
                  <a:lnTo>
                    <a:pt x="478" y="2127"/>
                  </a:lnTo>
                  <a:lnTo>
                    <a:pt x="480" y="2113"/>
                  </a:lnTo>
                  <a:lnTo>
                    <a:pt x="478" y="2097"/>
                  </a:lnTo>
                  <a:lnTo>
                    <a:pt x="477" y="2082"/>
                  </a:lnTo>
                  <a:lnTo>
                    <a:pt x="474" y="2069"/>
                  </a:lnTo>
                  <a:lnTo>
                    <a:pt x="470" y="2054"/>
                  </a:lnTo>
                  <a:lnTo>
                    <a:pt x="463" y="2040"/>
                  </a:lnTo>
                  <a:lnTo>
                    <a:pt x="454" y="2028"/>
                  </a:lnTo>
                  <a:lnTo>
                    <a:pt x="441" y="2015"/>
                  </a:lnTo>
                  <a:lnTo>
                    <a:pt x="425" y="2004"/>
                  </a:lnTo>
                  <a:lnTo>
                    <a:pt x="410" y="1994"/>
                  </a:lnTo>
                  <a:lnTo>
                    <a:pt x="397" y="1988"/>
                  </a:lnTo>
                  <a:lnTo>
                    <a:pt x="387" y="1983"/>
                  </a:lnTo>
                  <a:lnTo>
                    <a:pt x="378" y="1980"/>
                  </a:lnTo>
                  <a:lnTo>
                    <a:pt x="370" y="1977"/>
                  </a:lnTo>
                  <a:lnTo>
                    <a:pt x="361" y="1975"/>
                  </a:lnTo>
                  <a:lnTo>
                    <a:pt x="352" y="1971"/>
                  </a:lnTo>
                  <a:lnTo>
                    <a:pt x="342" y="1967"/>
                  </a:lnTo>
                  <a:lnTo>
                    <a:pt x="332" y="1965"/>
                  </a:lnTo>
                  <a:lnTo>
                    <a:pt x="321" y="1966"/>
                  </a:lnTo>
                  <a:lnTo>
                    <a:pt x="308" y="1970"/>
                  </a:lnTo>
                  <a:lnTo>
                    <a:pt x="295" y="1976"/>
                  </a:lnTo>
                  <a:lnTo>
                    <a:pt x="282" y="1983"/>
                  </a:lnTo>
                  <a:lnTo>
                    <a:pt x="269" y="1991"/>
                  </a:lnTo>
                  <a:lnTo>
                    <a:pt x="256" y="1994"/>
                  </a:lnTo>
                  <a:lnTo>
                    <a:pt x="245" y="1997"/>
                  </a:lnTo>
                  <a:lnTo>
                    <a:pt x="235" y="1997"/>
                  </a:lnTo>
                  <a:lnTo>
                    <a:pt x="222" y="1998"/>
                  </a:lnTo>
                  <a:lnTo>
                    <a:pt x="209" y="1999"/>
                  </a:lnTo>
                  <a:lnTo>
                    <a:pt x="196" y="1999"/>
                  </a:lnTo>
                  <a:lnTo>
                    <a:pt x="183" y="1998"/>
                  </a:lnTo>
                  <a:lnTo>
                    <a:pt x="172" y="1994"/>
                  </a:lnTo>
                  <a:lnTo>
                    <a:pt x="165" y="1988"/>
                  </a:lnTo>
                  <a:lnTo>
                    <a:pt x="159" y="1977"/>
                  </a:lnTo>
                  <a:lnTo>
                    <a:pt x="154" y="1966"/>
                  </a:lnTo>
                  <a:lnTo>
                    <a:pt x="149" y="1957"/>
                  </a:lnTo>
                  <a:lnTo>
                    <a:pt x="140" y="1950"/>
                  </a:lnTo>
                  <a:lnTo>
                    <a:pt x="133" y="1943"/>
                  </a:lnTo>
                  <a:lnTo>
                    <a:pt x="124" y="1934"/>
                  </a:lnTo>
                  <a:lnTo>
                    <a:pt x="116" y="1923"/>
                  </a:lnTo>
                  <a:lnTo>
                    <a:pt x="110" y="1907"/>
                  </a:lnTo>
                  <a:lnTo>
                    <a:pt x="104" y="1886"/>
                  </a:lnTo>
                  <a:lnTo>
                    <a:pt x="103" y="1877"/>
                  </a:lnTo>
                  <a:lnTo>
                    <a:pt x="100" y="1870"/>
                  </a:lnTo>
                  <a:lnTo>
                    <a:pt x="97" y="1862"/>
                  </a:lnTo>
                  <a:lnTo>
                    <a:pt x="94" y="1855"/>
                  </a:lnTo>
                  <a:lnTo>
                    <a:pt x="90" y="1849"/>
                  </a:lnTo>
                  <a:lnTo>
                    <a:pt x="86" y="1843"/>
                  </a:lnTo>
                  <a:lnTo>
                    <a:pt x="81" y="1836"/>
                  </a:lnTo>
                  <a:lnTo>
                    <a:pt x="77" y="1831"/>
                  </a:lnTo>
                  <a:lnTo>
                    <a:pt x="77" y="1830"/>
                  </a:lnTo>
                  <a:lnTo>
                    <a:pt x="77" y="1822"/>
                  </a:lnTo>
                  <a:lnTo>
                    <a:pt x="77" y="1809"/>
                  </a:lnTo>
                  <a:lnTo>
                    <a:pt x="80" y="1797"/>
                  </a:lnTo>
                  <a:lnTo>
                    <a:pt x="86" y="1782"/>
                  </a:lnTo>
                  <a:lnTo>
                    <a:pt x="93" y="1769"/>
                  </a:lnTo>
                  <a:lnTo>
                    <a:pt x="101" y="1756"/>
                  </a:lnTo>
                  <a:lnTo>
                    <a:pt x="116" y="1746"/>
                  </a:lnTo>
                  <a:lnTo>
                    <a:pt x="132" y="1739"/>
                  </a:lnTo>
                  <a:lnTo>
                    <a:pt x="144" y="1731"/>
                  </a:lnTo>
                  <a:lnTo>
                    <a:pt x="152" y="1719"/>
                  </a:lnTo>
                  <a:lnTo>
                    <a:pt x="153" y="1704"/>
                  </a:lnTo>
                  <a:lnTo>
                    <a:pt x="152" y="1688"/>
                  </a:lnTo>
                  <a:lnTo>
                    <a:pt x="147" y="1673"/>
                  </a:lnTo>
                  <a:lnTo>
                    <a:pt x="143" y="1660"/>
                  </a:lnTo>
                  <a:lnTo>
                    <a:pt x="139" y="1651"/>
                  </a:lnTo>
                  <a:lnTo>
                    <a:pt x="137" y="1648"/>
                  </a:lnTo>
                  <a:lnTo>
                    <a:pt x="97" y="1615"/>
                  </a:lnTo>
                  <a:lnTo>
                    <a:pt x="111" y="1604"/>
                  </a:lnTo>
                  <a:lnTo>
                    <a:pt x="122" y="1591"/>
                  </a:lnTo>
                  <a:lnTo>
                    <a:pt x="129" y="1576"/>
                  </a:lnTo>
                  <a:lnTo>
                    <a:pt x="133" y="1561"/>
                  </a:lnTo>
                  <a:lnTo>
                    <a:pt x="134" y="1546"/>
                  </a:lnTo>
                  <a:lnTo>
                    <a:pt x="134" y="1531"/>
                  </a:lnTo>
                  <a:lnTo>
                    <a:pt x="130" y="1518"/>
                  </a:lnTo>
                  <a:lnTo>
                    <a:pt x="126" y="1507"/>
                  </a:lnTo>
                  <a:lnTo>
                    <a:pt x="122" y="1493"/>
                  </a:lnTo>
                  <a:lnTo>
                    <a:pt x="123" y="1481"/>
                  </a:lnTo>
                  <a:lnTo>
                    <a:pt x="132" y="1470"/>
                  </a:lnTo>
                  <a:lnTo>
                    <a:pt x="143" y="1460"/>
                  </a:lnTo>
                  <a:lnTo>
                    <a:pt x="159" y="1451"/>
                  </a:lnTo>
                  <a:lnTo>
                    <a:pt x="177" y="1444"/>
                  </a:lnTo>
                  <a:lnTo>
                    <a:pt x="196" y="1436"/>
                  </a:lnTo>
                  <a:lnTo>
                    <a:pt x="215" y="1430"/>
                  </a:lnTo>
                  <a:lnTo>
                    <a:pt x="229" y="1423"/>
                  </a:lnTo>
                  <a:lnTo>
                    <a:pt x="241" y="1415"/>
                  </a:lnTo>
                  <a:lnTo>
                    <a:pt x="248" y="1407"/>
                  </a:lnTo>
                  <a:lnTo>
                    <a:pt x="252" y="1397"/>
                  </a:lnTo>
                  <a:lnTo>
                    <a:pt x="253" y="1387"/>
                  </a:lnTo>
                  <a:lnTo>
                    <a:pt x="255" y="1376"/>
                  </a:lnTo>
                  <a:lnTo>
                    <a:pt x="256" y="1364"/>
                  </a:lnTo>
                  <a:lnTo>
                    <a:pt x="258" y="1351"/>
                  </a:lnTo>
                  <a:lnTo>
                    <a:pt x="256" y="1340"/>
                  </a:lnTo>
                  <a:lnTo>
                    <a:pt x="251" y="1330"/>
                  </a:lnTo>
                  <a:lnTo>
                    <a:pt x="241" y="1323"/>
                  </a:lnTo>
                  <a:lnTo>
                    <a:pt x="228" y="1315"/>
                  </a:lnTo>
                  <a:lnTo>
                    <a:pt x="212" y="1309"/>
                  </a:lnTo>
                  <a:lnTo>
                    <a:pt x="195" y="1304"/>
                  </a:lnTo>
                  <a:lnTo>
                    <a:pt x="176" y="1299"/>
                  </a:lnTo>
                  <a:lnTo>
                    <a:pt x="157" y="1294"/>
                  </a:lnTo>
                  <a:lnTo>
                    <a:pt x="140" y="1289"/>
                  </a:lnTo>
                  <a:lnTo>
                    <a:pt x="126" y="1287"/>
                  </a:lnTo>
                  <a:lnTo>
                    <a:pt x="113" y="1284"/>
                  </a:lnTo>
                  <a:lnTo>
                    <a:pt x="103" y="1282"/>
                  </a:lnTo>
                  <a:lnTo>
                    <a:pt x="96" y="1281"/>
                  </a:lnTo>
                  <a:lnTo>
                    <a:pt x="93" y="1277"/>
                  </a:lnTo>
                  <a:lnTo>
                    <a:pt x="94" y="1273"/>
                  </a:lnTo>
                  <a:lnTo>
                    <a:pt x="100" y="1267"/>
                  </a:lnTo>
                  <a:lnTo>
                    <a:pt x="107" y="1257"/>
                  </a:lnTo>
                  <a:lnTo>
                    <a:pt x="111" y="1244"/>
                  </a:lnTo>
                  <a:lnTo>
                    <a:pt x="110" y="1229"/>
                  </a:lnTo>
                  <a:lnTo>
                    <a:pt x="107" y="1213"/>
                  </a:lnTo>
                  <a:lnTo>
                    <a:pt x="97" y="1198"/>
                  </a:lnTo>
                  <a:lnTo>
                    <a:pt x="84" y="1186"/>
                  </a:lnTo>
                  <a:lnTo>
                    <a:pt x="64" y="1177"/>
                  </a:lnTo>
                  <a:lnTo>
                    <a:pt x="40" y="1173"/>
                  </a:lnTo>
                  <a:lnTo>
                    <a:pt x="18" y="1170"/>
                  </a:lnTo>
                  <a:lnTo>
                    <a:pt x="8" y="1160"/>
                  </a:lnTo>
                  <a:lnTo>
                    <a:pt x="8" y="1146"/>
                  </a:lnTo>
                  <a:lnTo>
                    <a:pt x="15" y="1131"/>
                  </a:lnTo>
                  <a:lnTo>
                    <a:pt x="28" y="1115"/>
                  </a:lnTo>
                  <a:lnTo>
                    <a:pt x="44" y="1102"/>
                  </a:lnTo>
                  <a:lnTo>
                    <a:pt x="61" y="1092"/>
                  </a:lnTo>
                  <a:lnTo>
                    <a:pt x="77" y="1087"/>
                  </a:lnTo>
                  <a:lnTo>
                    <a:pt x="89" y="1082"/>
                  </a:lnTo>
                  <a:lnTo>
                    <a:pt x="94" y="1072"/>
                  </a:lnTo>
                  <a:lnTo>
                    <a:pt x="94" y="1057"/>
                  </a:lnTo>
                  <a:lnTo>
                    <a:pt x="90" y="1041"/>
                  </a:lnTo>
                  <a:lnTo>
                    <a:pt x="83" y="1025"/>
                  </a:lnTo>
                  <a:lnTo>
                    <a:pt x="71" y="1012"/>
                  </a:lnTo>
                  <a:lnTo>
                    <a:pt x="60" y="1002"/>
                  </a:lnTo>
                  <a:lnTo>
                    <a:pt x="46" y="998"/>
                  </a:lnTo>
                  <a:lnTo>
                    <a:pt x="31" y="996"/>
                  </a:lnTo>
                  <a:lnTo>
                    <a:pt x="20" y="988"/>
                  </a:lnTo>
                  <a:lnTo>
                    <a:pt x="11" y="978"/>
                  </a:lnTo>
                  <a:lnTo>
                    <a:pt x="7" y="967"/>
                  </a:lnTo>
                  <a:lnTo>
                    <a:pt x="5" y="955"/>
                  </a:lnTo>
                  <a:lnTo>
                    <a:pt x="7" y="945"/>
                  </a:lnTo>
                  <a:lnTo>
                    <a:pt x="14" y="938"/>
                  </a:lnTo>
                  <a:lnTo>
                    <a:pt x="25" y="934"/>
                  </a:lnTo>
                  <a:lnTo>
                    <a:pt x="35" y="930"/>
                  </a:lnTo>
                  <a:lnTo>
                    <a:pt x="38" y="921"/>
                  </a:lnTo>
                  <a:lnTo>
                    <a:pt x="35" y="910"/>
                  </a:lnTo>
                  <a:lnTo>
                    <a:pt x="31" y="898"/>
                  </a:lnTo>
                  <a:lnTo>
                    <a:pt x="23" y="883"/>
                  </a:lnTo>
                  <a:lnTo>
                    <a:pt x="14" y="867"/>
                  </a:lnTo>
                  <a:lnTo>
                    <a:pt x="7" y="852"/>
                  </a:lnTo>
                  <a:lnTo>
                    <a:pt x="0" y="837"/>
                  </a:lnTo>
                  <a:lnTo>
                    <a:pt x="0" y="823"/>
                  </a:lnTo>
                  <a:lnTo>
                    <a:pt x="7" y="807"/>
                  </a:lnTo>
                  <a:lnTo>
                    <a:pt x="20" y="789"/>
                  </a:lnTo>
                  <a:lnTo>
                    <a:pt x="35" y="772"/>
                  </a:lnTo>
                  <a:lnTo>
                    <a:pt x="53" y="756"/>
                  </a:lnTo>
                  <a:lnTo>
                    <a:pt x="70" y="741"/>
                  </a:lnTo>
                  <a:lnTo>
                    <a:pt x="83" y="729"/>
                  </a:lnTo>
                  <a:lnTo>
                    <a:pt x="91" y="719"/>
                  </a:lnTo>
                  <a:lnTo>
                    <a:pt x="100" y="710"/>
                  </a:lnTo>
                  <a:lnTo>
                    <a:pt x="111" y="703"/>
                  </a:lnTo>
                  <a:lnTo>
                    <a:pt x="126" y="697"/>
                  </a:lnTo>
                  <a:lnTo>
                    <a:pt x="142" y="691"/>
                  </a:lnTo>
                  <a:lnTo>
                    <a:pt x="157" y="687"/>
                  </a:lnTo>
                  <a:lnTo>
                    <a:pt x="175" y="684"/>
                  </a:lnTo>
                  <a:lnTo>
                    <a:pt x="192" y="682"/>
                  </a:lnTo>
                  <a:lnTo>
                    <a:pt x="206" y="682"/>
                  </a:lnTo>
                  <a:lnTo>
                    <a:pt x="218" y="679"/>
                  </a:lnTo>
                  <a:lnTo>
                    <a:pt x="226" y="674"/>
                  </a:lnTo>
                  <a:lnTo>
                    <a:pt x="233" y="666"/>
                  </a:lnTo>
                  <a:lnTo>
                    <a:pt x="238" y="655"/>
                  </a:lnTo>
                  <a:lnTo>
                    <a:pt x="239" y="645"/>
                  </a:lnTo>
                  <a:lnTo>
                    <a:pt x="238" y="634"/>
                  </a:lnTo>
                  <a:lnTo>
                    <a:pt x="235" y="625"/>
                  </a:lnTo>
                  <a:lnTo>
                    <a:pt x="229" y="618"/>
                  </a:lnTo>
                  <a:lnTo>
                    <a:pt x="226" y="609"/>
                  </a:lnTo>
                  <a:lnTo>
                    <a:pt x="226" y="598"/>
                  </a:lnTo>
                  <a:lnTo>
                    <a:pt x="229" y="584"/>
                  </a:lnTo>
                  <a:lnTo>
                    <a:pt x="235" y="572"/>
                  </a:lnTo>
                  <a:lnTo>
                    <a:pt x="241" y="561"/>
                  </a:lnTo>
                  <a:lnTo>
                    <a:pt x="249" y="553"/>
                  </a:lnTo>
                  <a:lnTo>
                    <a:pt x="256" y="551"/>
                  </a:lnTo>
                  <a:lnTo>
                    <a:pt x="263" y="556"/>
                  </a:lnTo>
                  <a:lnTo>
                    <a:pt x="273" y="562"/>
                  </a:lnTo>
                  <a:lnTo>
                    <a:pt x="285" y="566"/>
                  </a:lnTo>
                  <a:lnTo>
                    <a:pt x="299" y="567"/>
                  </a:lnTo>
                  <a:lnTo>
                    <a:pt x="315" y="565"/>
                  </a:lnTo>
                  <a:lnTo>
                    <a:pt x="331" y="561"/>
                  </a:lnTo>
                  <a:lnTo>
                    <a:pt x="345" y="553"/>
                  </a:lnTo>
                  <a:lnTo>
                    <a:pt x="357" y="544"/>
                  </a:lnTo>
                  <a:lnTo>
                    <a:pt x="367" y="531"/>
                  </a:lnTo>
                  <a:lnTo>
                    <a:pt x="377" y="521"/>
                  </a:lnTo>
                  <a:lnTo>
                    <a:pt x="388" y="516"/>
                  </a:lnTo>
                  <a:lnTo>
                    <a:pt x="403" y="518"/>
                  </a:lnTo>
                  <a:lnTo>
                    <a:pt x="417" y="521"/>
                  </a:lnTo>
                  <a:lnTo>
                    <a:pt x="431" y="526"/>
                  </a:lnTo>
                  <a:lnTo>
                    <a:pt x="443" y="532"/>
                  </a:lnTo>
                  <a:lnTo>
                    <a:pt x="450" y="537"/>
                  </a:lnTo>
                  <a:lnTo>
                    <a:pt x="453" y="539"/>
                  </a:lnTo>
                  <a:lnTo>
                    <a:pt x="457" y="540"/>
                  </a:lnTo>
                  <a:lnTo>
                    <a:pt x="471" y="544"/>
                  </a:lnTo>
                  <a:lnTo>
                    <a:pt x="490" y="549"/>
                  </a:lnTo>
                  <a:lnTo>
                    <a:pt x="514" y="553"/>
                  </a:lnTo>
                  <a:lnTo>
                    <a:pt x="539" y="560"/>
                  </a:lnTo>
                  <a:lnTo>
                    <a:pt x="563" y="566"/>
                  </a:lnTo>
                  <a:lnTo>
                    <a:pt x="583" y="571"/>
                  </a:lnTo>
                  <a:lnTo>
                    <a:pt x="599" y="573"/>
                  </a:lnTo>
                  <a:lnTo>
                    <a:pt x="612" y="574"/>
                  </a:lnTo>
                  <a:lnTo>
                    <a:pt x="625" y="578"/>
                  </a:lnTo>
                  <a:lnTo>
                    <a:pt x="639" y="582"/>
                  </a:lnTo>
                  <a:lnTo>
                    <a:pt x="653" y="584"/>
                  </a:lnTo>
                  <a:lnTo>
                    <a:pt x="666" y="587"/>
                  </a:lnTo>
                  <a:lnTo>
                    <a:pt x="679" y="586"/>
                  </a:lnTo>
                  <a:lnTo>
                    <a:pt x="692" y="583"/>
                  </a:lnTo>
                  <a:lnTo>
                    <a:pt x="702" y="576"/>
                  </a:lnTo>
                  <a:lnTo>
                    <a:pt x="711" y="566"/>
                  </a:lnTo>
                  <a:lnTo>
                    <a:pt x="721" y="557"/>
                  </a:lnTo>
                  <a:lnTo>
                    <a:pt x="731" y="547"/>
                  </a:lnTo>
                  <a:lnTo>
                    <a:pt x="741" y="539"/>
                  </a:lnTo>
                  <a:lnTo>
                    <a:pt x="751" y="531"/>
                  </a:lnTo>
                  <a:lnTo>
                    <a:pt x="762" y="524"/>
                  </a:lnTo>
                  <a:lnTo>
                    <a:pt x="774" y="519"/>
                  </a:lnTo>
                  <a:lnTo>
                    <a:pt x="785" y="514"/>
                  </a:lnTo>
                  <a:lnTo>
                    <a:pt x="797" y="508"/>
                  </a:lnTo>
                  <a:lnTo>
                    <a:pt x="805" y="498"/>
                  </a:lnTo>
                  <a:lnTo>
                    <a:pt x="814" y="484"/>
                  </a:lnTo>
                  <a:lnTo>
                    <a:pt x="820" y="470"/>
                  </a:lnTo>
                  <a:lnTo>
                    <a:pt x="824" y="455"/>
                  </a:lnTo>
                  <a:lnTo>
                    <a:pt x="825" y="441"/>
                  </a:lnTo>
                  <a:lnTo>
                    <a:pt x="825" y="429"/>
                  </a:lnTo>
                  <a:lnTo>
                    <a:pt x="823" y="420"/>
                  </a:lnTo>
                  <a:lnTo>
                    <a:pt x="820" y="411"/>
                  </a:lnTo>
                  <a:lnTo>
                    <a:pt x="818" y="400"/>
                  </a:lnTo>
                  <a:lnTo>
                    <a:pt x="820" y="387"/>
                  </a:lnTo>
                  <a:lnTo>
                    <a:pt x="821" y="373"/>
                  </a:lnTo>
                  <a:lnTo>
                    <a:pt x="823" y="358"/>
                  </a:lnTo>
                  <a:lnTo>
                    <a:pt x="824" y="345"/>
                  </a:lnTo>
                  <a:lnTo>
                    <a:pt x="823" y="332"/>
                  </a:lnTo>
                  <a:lnTo>
                    <a:pt x="820" y="324"/>
                  </a:lnTo>
                  <a:lnTo>
                    <a:pt x="820" y="316"/>
                  </a:lnTo>
                  <a:lnTo>
                    <a:pt x="827" y="309"/>
                  </a:lnTo>
                  <a:lnTo>
                    <a:pt x="840" y="302"/>
                  </a:lnTo>
                  <a:lnTo>
                    <a:pt x="856" y="294"/>
                  </a:lnTo>
                  <a:lnTo>
                    <a:pt x="874" y="288"/>
                  </a:lnTo>
                  <a:lnTo>
                    <a:pt x="893" y="283"/>
                  </a:lnTo>
                  <a:lnTo>
                    <a:pt x="911" y="281"/>
                  </a:lnTo>
                  <a:lnTo>
                    <a:pt x="926" y="279"/>
                  </a:lnTo>
                  <a:lnTo>
                    <a:pt x="934" y="278"/>
                  </a:lnTo>
                  <a:lnTo>
                    <a:pt x="943" y="273"/>
                  </a:lnTo>
                  <a:lnTo>
                    <a:pt x="952" y="265"/>
                  </a:lnTo>
                  <a:lnTo>
                    <a:pt x="962" y="256"/>
                  </a:lnTo>
                  <a:lnTo>
                    <a:pt x="972" y="245"/>
                  </a:lnTo>
                  <a:lnTo>
                    <a:pt x="980" y="232"/>
                  </a:lnTo>
                  <a:lnTo>
                    <a:pt x="990" y="219"/>
                  </a:lnTo>
                  <a:lnTo>
                    <a:pt x="999" y="207"/>
                  </a:lnTo>
                  <a:lnTo>
                    <a:pt x="1009" y="211"/>
                  </a:lnTo>
                  <a:lnTo>
                    <a:pt x="1018" y="215"/>
                  </a:lnTo>
                  <a:lnTo>
                    <a:pt x="1026" y="219"/>
                  </a:lnTo>
                  <a:lnTo>
                    <a:pt x="1035" y="220"/>
                  </a:lnTo>
                  <a:lnTo>
                    <a:pt x="1042" y="220"/>
                  </a:lnTo>
                  <a:lnTo>
                    <a:pt x="1049" y="220"/>
                  </a:lnTo>
                  <a:lnTo>
                    <a:pt x="1055" y="216"/>
                  </a:lnTo>
                  <a:lnTo>
                    <a:pt x="1061" y="213"/>
                  </a:lnTo>
                  <a:lnTo>
                    <a:pt x="1069" y="203"/>
                  </a:lnTo>
                  <a:lnTo>
                    <a:pt x="1073" y="192"/>
                  </a:lnTo>
                  <a:lnTo>
                    <a:pt x="1079" y="184"/>
                  </a:lnTo>
                  <a:lnTo>
                    <a:pt x="1085" y="177"/>
                  </a:lnTo>
                  <a:lnTo>
                    <a:pt x="1094" y="174"/>
                  </a:lnTo>
                  <a:lnTo>
                    <a:pt x="1105" y="177"/>
                  </a:lnTo>
                  <a:lnTo>
                    <a:pt x="1124" y="184"/>
                  </a:lnTo>
                  <a:lnTo>
                    <a:pt x="1149" y="198"/>
                  </a:lnTo>
                  <a:lnTo>
                    <a:pt x="1177" y="210"/>
                  </a:lnTo>
                  <a:lnTo>
                    <a:pt x="1194" y="213"/>
                  </a:lnTo>
                  <a:lnTo>
                    <a:pt x="1205" y="209"/>
                  </a:lnTo>
                  <a:lnTo>
                    <a:pt x="1213" y="200"/>
                  </a:lnTo>
                  <a:lnTo>
                    <a:pt x="1214" y="190"/>
                  </a:lnTo>
                  <a:lnTo>
                    <a:pt x="1214" y="179"/>
                  </a:lnTo>
                  <a:lnTo>
                    <a:pt x="1213" y="172"/>
                  </a:lnTo>
                  <a:lnTo>
                    <a:pt x="1213" y="168"/>
                  </a:lnTo>
                  <a:lnTo>
                    <a:pt x="1214" y="166"/>
                  </a:lnTo>
                  <a:lnTo>
                    <a:pt x="1217" y="161"/>
                  </a:lnTo>
                  <a:lnTo>
                    <a:pt x="1223" y="155"/>
                  </a:lnTo>
                  <a:lnTo>
                    <a:pt x="1233" y="148"/>
                  </a:lnTo>
                  <a:lnTo>
                    <a:pt x="1244" y="145"/>
                  </a:lnTo>
                  <a:lnTo>
                    <a:pt x="1258" y="145"/>
                  </a:lnTo>
                  <a:lnTo>
                    <a:pt x="1277" y="148"/>
                  </a:lnTo>
                  <a:lnTo>
                    <a:pt x="1299" y="161"/>
                  </a:lnTo>
                  <a:lnTo>
                    <a:pt x="1321" y="174"/>
                  </a:lnTo>
                  <a:lnTo>
                    <a:pt x="1344" y="184"/>
                  </a:lnTo>
                  <a:lnTo>
                    <a:pt x="1366" y="193"/>
                  </a:lnTo>
                  <a:lnTo>
                    <a:pt x="1387" y="198"/>
                  </a:lnTo>
                  <a:lnTo>
                    <a:pt x="1409" y="200"/>
                  </a:lnTo>
                  <a:lnTo>
                    <a:pt x="1429" y="200"/>
                  </a:lnTo>
                  <a:lnTo>
                    <a:pt x="1452" y="199"/>
                  </a:lnTo>
                  <a:lnTo>
                    <a:pt x="1473" y="195"/>
                  </a:lnTo>
                  <a:lnTo>
                    <a:pt x="1492" y="189"/>
                  </a:lnTo>
                  <a:lnTo>
                    <a:pt x="1505" y="181"/>
                  </a:lnTo>
                  <a:lnTo>
                    <a:pt x="1515" y="173"/>
                  </a:lnTo>
                  <a:lnTo>
                    <a:pt x="1525" y="165"/>
                  </a:lnTo>
                  <a:lnTo>
                    <a:pt x="1534" y="158"/>
                  </a:lnTo>
                  <a:lnTo>
                    <a:pt x="1545" y="153"/>
                  </a:lnTo>
                  <a:lnTo>
                    <a:pt x="1561" y="152"/>
                  </a:lnTo>
                  <a:lnTo>
                    <a:pt x="1582" y="153"/>
                  </a:lnTo>
                  <a:lnTo>
                    <a:pt x="1607" y="155"/>
                  </a:lnTo>
                  <a:lnTo>
                    <a:pt x="1628" y="155"/>
                  </a:lnTo>
                  <a:lnTo>
                    <a:pt x="1647" y="152"/>
                  </a:lnTo>
                  <a:lnTo>
                    <a:pt x="1664" y="150"/>
                  </a:lnTo>
                  <a:lnTo>
                    <a:pt x="1680" y="148"/>
                  </a:lnTo>
                  <a:lnTo>
                    <a:pt x="1693" y="152"/>
                  </a:lnTo>
                  <a:lnTo>
                    <a:pt x="1703" y="160"/>
                  </a:lnTo>
                  <a:lnTo>
                    <a:pt x="1711" y="173"/>
                  </a:lnTo>
                  <a:lnTo>
                    <a:pt x="1721" y="189"/>
                  </a:lnTo>
                  <a:lnTo>
                    <a:pt x="1733" y="203"/>
                  </a:lnTo>
                  <a:lnTo>
                    <a:pt x="1747" y="211"/>
                  </a:lnTo>
                  <a:lnTo>
                    <a:pt x="1763" y="216"/>
                  </a:lnTo>
                  <a:lnTo>
                    <a:pt x="1779" y="219"/>
                  </a:lnTo>
                  <a:lnTo>
                    <a:pt x="1795" y="215"/>
                  </a:lnTo>
                  <a:lnTo>
                    <a:pt x="1808" y="209"/>
                  </a:lnTo>
                  <a:lnTo>
                    <a:pt x="1818" y="198"/>
                  </a:lnTo>
                  <a:lnTo>
                    <a:pt x="1822" y="192"/>
                  </a:lnTo>
                  <a:lnTo>
                    <a:pt x="1828" y="184"/>
                  </a:lnTo>
                  <a:lnTo>
                    <a:pt x="1835" y="174"/>
                  </a:lnTo>
                  <a:lnTo>
                    <a:pt x="1842" y="163"/>
                  </a:lnTo>
                  <a:lnTo>
                    <a:pt x="1851" y="152"/>
                  </a:lnTo>
                  <a:lnTo>
                    <a:pt x="1859" y="139"/>
                  </a:lnTo>
                  <a:lnTo>
                    <a:pt x="1869" y="125"/>
                  </a:lnTo>
                  <a:lnTo>
                    <a:pt x="1881" y="111"/>
                  </a:lnTo>
                  <a:lnTo>
                    <a:pt x="1892" y="97"/>
                  </a:lnTo>
                  <a:lnTo>
                    <a:pt x="1905" y="82"/>
                  </a:lnTo>
                  <a:lnTo>
                    <a:pt x="1918" y="67"/>
                  </a:lnTo>
                  <a:lnTo>
                    <a:pt x="1932" y="52"/>
                  </a:lnTo>
                  <a:lnTo>
                    <a:pt x="1947" y="39"/>
                  </a:lnTo>
                  <a:lnTo>
                    <a:pt x="1961" y="25"/>
                  </a:lnTo>
                  <a:lnTo>
                    <a:pt x="1977" y="13"/>
                  </a:lnTo>
                  <a:lnTo>
                    <a:pt x="1992" y="0"/>
                  </a:lnTo>
                  <a:lnTo>
                    <a:pt x="1998" y="31"/>
                  </a:lnTo>
                  <a:lnTo>
                    <a:pt x="2004" y="61"/>
                  </a:lnTo>
                  <a:lnTo>
                    <a:pt x="2008" y="90"/>
                  </a:lnTo>
                  <a:lnTo>
                    <a:pt x="2013" y="116"/>
                  </a:lnTo>
                  <a:lnTo>
                    <a:pt x="2017" y="141"/>
                  </a:lnTo>
                  <a:lnTo>
                    <a:pt x="2024" y="161"/>
                  </a:lnTo>
                  <a:lnTo>
                    <a:pt x="2031" y="176"/>
                  </a:lnTo>
                  <a:lnTo>
                    <a:pt x="2043" y="186"/>
                  </a:lnTo>
                  <a:lnTo>
                    <a:pt x="2057" y="199"/>
                  </a:lnTo>
                  <a:lnTo>
                    <a:pt x="2061" y="219"/>
                  </a:lnTo>
                  <a:lnTo>
                    <a:pt x="2061" y="242"/>
                  </a:lnTo>
                  <a:lnTo>
                    <a:pt x="2058" y="269"/>
                  </a:lnTo>
                  <a:lnTo>
                    <a:pt x="2056" y="297"/>
                  </a:lnTo>
                  <a:lnTo>
                    <a:pt x="2056" y="324"/>
                  </a:lnTo>
                  <a:lnTo>
                    <a:pt x="2060" y="347"/>
                  </a:lnTo>
                  <a:lnTo>
                    <a:pt x="2074" y="368"/>
                  </a:lnTo>
                  <a:lnTo>
                    <a:pt x="2090" y="388"/>
                  </a:lnTo>
                  <a:lnTo>
                    <a:pt x="2099" y="411"/>
                  </a:lnTo>
                  <a:lnTo>
                    <a:pt x="2103" y="436"/>
                  </a:lnTo>
                  <a:lnTo>
                    <a:pt x="2104" y="462"/>
                  </a:lnTo>
                  <a:lnTo>
                    <a:pt x="2106" y="487"/>
                  </a:lnTo>
                  <a:lnTo>
                    <a:pt x="2107" y="509"/>
                  </a:lnTo>
                  <a:lnTo>
                    <a:pt x="2113" y="528"/>
                  </a:lnTo>
                  <a:lnTo>
                    <a:pt x="2121" y="542"/>
                  </a:lnTo>
                  <a:lnTo>
                    <a:pt x="2130" y="557"/>
                  </a:lnTo>
                  <a:lnTo>
                    <a:pt x="2133" y="579"/>
                  </a:lnTo>
                  <a:lnTo>
                    <a:pt x="2133" y="604"/>
                  </a:lnTo>
                  <a:lnTo>
                    <a:pt x="2130" y="631"/>
                  </a:lnTo>
                  <a:lnTo>
                    <a:pt x="2129" y="656"/>
                  </a:lnTo>
                  <a:lnTo>
                    <a:pt x="2129" y="678"/>
                  </a:lnTo>
                  <a:lnTo>
                    <a:pt x="2133" y="694"/>
                  </a:lnTo>
                  <a:lnTo>
                    <a:pt x="2144" y="702"/>
                  </a:lnTo>
                  <a:lnTo>
                    <a:pt x="2153" y="707"/>
                  </a:lnTo>
                  <a:lnTo>
                    <a:pt x="2152" y="715"/>
                  </a:lnTo>
                  <a:lnTo>
                    <a:pt x="2143" y="728"/>
                  </a:lnTo>
                  <a:lnTo>
                    <a:pt x="2130" y="744"/>
                  </a:lnTo>
                  <a:lnTo>
                    <a:pt x="2117" y="763"/>
                  </a:lnTo>
                  <a:lnTo>
                    <a:pt x="2107" y="786"/>
                  </a:lnTo>
                  <a:lnTo>
                    <a:pt x="2103" y="812"/>
                  </a:lnTo>
                  <a:lnTo>
                    <a:pt x="2109" y="841"/>
                  </a:lnTo>
                  <a:lnTo>
                    <a:pt x="2113" y="857"/>
                  </a:lnTo>
                  <a:lnTo>
                    <a:pt x="2117" y="875"/>
                  </a:lnTo>
                  <a:lnTo>
                    <a:pt x="2121" y="893"/>
                  </a:lnTo>
                  <a:lnTo>
                    <a:pt x="2124" y="913"/>
                  </a:lnTo>
                  <a:lnTo>
                    <a:pt x="2126" y="934"/>
                  </a:lnTo>
                  <a:lnTo>
                    <a:pt x="2127" y="955"/>
                  </a:lnTo>
                  <a:lnTo>
                    <a:pt x="2129" y="977"/>
                  </a:lnTo>
                  <a:lnTo>
                    <a:pt x="2129" y="998"/>
                  </a:lnTo>
                  <a:lnTo>
                    <a:pt x="2129" y="1019"/>
                  </a:lnTo>
                  <a:lnTo>
                    <a:pt x="2127" y="1040"/>
                  </a:lnTo>
                  <a:lnTo>
                    <a:pt x="2127" y="1061"/>
                  </a:lnTo>
                  <a:lnTo>
                    <a:pt x="2124" y="1081"/>
                  </a:lnTo>
                  <a:lnTo>
                    <a:pt x="2123" y="1099"/>
                  </a:lnTo>
                  <a:lnTo>
                    <a:pt x="2120" y="1117"/>
                  </a:lnTo>
                  <a:lnTo>
                    <a:pt x="2116" y="1133"/>
                  </a:lnTo>
                  <a:lnTo>
                    <a:pt x="2113" y="1147"/>
                  </a:lnTo>
                  <a:lnTo>
                    <a:pt x="2109" y="1162"/>
                  </a:lnTo>
                  <a:lnTo>
                    <a:pt x="2106" y="1178"/>
                  </a:lnTo>
                  <a:lnTo>
                    <a:pt x="2103" y="1196"/>
                  </a:lnTo>
                  <a:lnTo>
                    <a:pt x="2100" y="1214"/>
                  </a:lnTo>
                  <a:lnTo>
                    <a:pt x="2097" y="1233"/>
                  </a:lnTo>
                  <a:lnTo>
                    <a:pt x="2094" y="1252"/>
                  </a:lnTo>
                  <a:lnTo>
                    <a:pt x="2093" y="1271"/>
                  </a:lnTo>
                  <a:lnTo>
                    <a:pt x="2090" y="1291"/>
                  </a:lnTo>
                  <a:lnTo>
                    <a:pt x="2089" y="1308"/>
                  </a:lnTo>
                  <a:lnTo>
                    <a:pt x="2089" y="1325"/>
                  </a:lnTo>
                  <a:lnTo>
                    <a:pt x="2087" y="1341"/>
                  </a:lnTo>
                  <a:lnTo>
                    <a:pt x="2087" y="1356"/>
                  </a:lnTo>
                  <a:lnTo>
                    <a:pt x="2089" y="1368"/>
                  </a:lnTo>
                  <a:lnTo>
                    <a:pt x="2089" y="1378"/>
                  </a:lnTo>
                  <a:lnTo>
                    <a:pt x="2091" y="1386"/>
                  </a:lnTo>
                  <a:lnTo>
                    <a:pt x="2093" y="1389"/>
                  </a:lnTo>
                  <a:lnTo>
                    <a:pt x="2099" y="1397"/>
                  </a:lnTo>
                  <a:lnTo>
                    <a:pt x="2103" y="1407"/>
                  </a:lnTo>
                  <a:lnTo>
                    <a:pt x="2109" y="1420"/>
                  </a:lnTo>
                  <a:lnTo>
                    <a:pt x="2114" y="1436"/>
                  </a:lnTo>
                  <a:lnTo>
                    <a:pt x="2117" y="1454"/>
                  </a:lnTo>
                  <a:lnTo>
                    <a:pt x="2120" y="1471"/>
                  </a:lnTo>
                  <a:lnTo>
                    <a:pt x="2121" y="1488"/>
                  </a:lnTo>
                  <a:lnTo>
                    <a:pt x="2121" y="1506"/>
                  </a:lnTo>
                  <a:lnTo>
                    <a:pt x="2119" y="1525"/>
                  </a:lnTo>
                  <a:lnTo>
                    <a:pt x="2116" y="1550"/>
                  </a:lnTo>
                  <a:lnTo>
                    <a:pt x="2113" y="1578"/>
                  </a:lnTo>
                  <a:lnTo>
                    <a:pt x="2109" y="1607"/>
                  </a:lnTo>
                  <a:lnTo>
                    <a:pt x="2107" y="1631"/>
                  </a:lnTo>
                  <a:lnTo>
                    <a:pt x="2107" y="1651"/>
                  </a:lnTo>
                  <a:lnTo>
                    <a:pt x="2110" y="1664"/>
                  </a:lnTo>
                  <a:lnTo>
                    <a:pt x="2117" y="1665"/>
                  </a:lnTo>
                  <a:lnTo>
                    <a:pt x="2127" y="1660"/>
                  </a:lnTo>
                  <a:lnTo>
                    <a:pt x="2139" y="1657"/>
                  </a:lnTo>
                  <a:lnTo>
                    <a:pt x="2152" y="1654"/>
                  </a:lnTo>
                  <a:lnTo>
                    <a:pt x="2166" y="1651"/>
                  </a:lnTo>
                  <a:lnTo>
                    <a:pt x="2182" y="1649"/>
                  </a:lnTo>
                  <a:lnTo>
                    <a:pt x="2197" y="1645"/>
                  </a:lnTo>
                  <a:lnTo>
                    <a:pt x="2213" y="1640"/>
                  </a:lnTo>
                  <a:lnTo>
                    <a:pt x="2228" y="1634"/>
                  </a:lnTo>
                  <a:lnTo>
                    <a:pt x="2240" y="1627"/>
                  </a:lnTo>
                  <a:lnTo>
                    <a:pt x="2252" y="1618"/>
                  </a:lnTo>
                  <a:lnTo>
                    <a:pt x="2262" y="1609"/>
                  </a:lnTo>
                  <a:lnTo>
                    <a:pt x="2272" y="1601"/>
                  </a:lnTo>
                  <a:lnTo>
                    <a:pt x="2281" y="1592"/>
                  </a:lnTo>
                  <a:lnTo>
                    <a:pt x="2292" y="1583"/>
                  </a:lnTo>
                  <a:lnTo>
                    <a:pt x="2305" y="1575"/>
                  </a:lnTo>
                  <a:lnTo>
                    <a:pt x="2321" y="1567"/>
                  </a:lnTo>
                  <a:lnTo>
                    <a:pt x="2332" y="1567"/>
                  </a:lnTo>
                  <a:lnTo>
                    <a:pt x="2341" y="1570"/>
                  </a:lnTo>
                  <a:lnTo>
                    <a:pt x="2345" y="1576"/>
                  </a:lnTo>
                  <a:lnTo>
                    <a:pt x="2348" y="1585"/>
                  </a:lnTo>
                  <a:lnTo>
                    <a:pt x="2348" y="1596"/>
                  </a:lnTo>
                  <a:lnTo>
                    <a:pt x="2347" y="1609"/>
                  </a:lnTo>
                  <a:lnTo>
                    <a:pt x="2344" y="1624"/>
                  </a:lnTo>
                  <a:lnTo>
                    <a:pt x="2339" y="1639"/>
                  </a:lnTo>
                  <a:lnTo>
                    <a:pt x="2335" y="1656"/>
                  </a:lnTo>
                  <a:lnTo>
                    <a:pt x="2329" y="1673"/>
                  </a:lnTo>
                  <a:lnTo>
                    <a:pt x="2324" y="1689"/>
                  </a:lnTo>
                  <a:lnTo>
                    <a:pt x="2319" y="1707"/>
                  </a:lnTo>
                  <a:lnTo>
                    <a:pt x="2315" y="1723"/>
                  </a:lnTo>
                  <a:lnTo>
                    <a:pt x="2311" y="1738"/>
                  </a:lnTo>
                  <a:lnTo>
                    <a:pt x="2309" y="1751"/>
                  </a:lnTo>
                  <a:lnTo>
                    <a:pt x="2309" y="1764"/>
                  </a:lnTo>
                  <a:lnTo>
                    <a:pt x="2296" y="1782"/>
                  </a:lnTo>
                  <a:lnTo>
                    <a:pt x="2288" y="1806"/>
                  </a:lnTo>
                  <a:lnTo>
                    <a:pt x="2284" y="1831"/>
                  </a:lnTo>
                  <a:lnTo>
                    <a:pt x="2281" y="1860"/>
                  </a:lnTo>
                  <a:lnTo>
                    <a:pt x="2278" y="1888"/>
                  </a:lnTo>
                  <a:lnTo>
                    <a:pt x="2276" y="1915"/>
                  </a:lnTo>
                  <a:lnTo>
                    <a:pt x="2272" y="1938"/>
                  </a:lnTo>
                  <a:lnTo>
                    <a:pt x="2266" y="1954"/>
                  </a:lnTo>
                  <a:lnTo>
                    <a:pt x="2263" y="1960"/>
                  </a:lnTo>
                  <a:lnTo>
                    <a:pt x="2259" y="1969"/>
                  </a:lnTo>
                  <a:lnTo>
                    <a:pt x="2256" y="1980"/>
                  </a:lnTo>
                  <a:lnTo>
                    <a:pt x="2252" y="1991"/>
                  </a:lnTo>
                  <a:lnTo>
                    <a:pt x="2249" y="2003"/>
                  </a:lnTo>
                  <a:lnTo>
                    <a:pt x="2246" y="2017"/>
                  </a:lnTo>
                  <a:lnTo>
                    <a:pt x="2243" y="2032"/>
                  </a:lnTo>
                  <a:lnTo>
                    <a:pt x="2240" y="2046"/>
                  </a:lnTo>
                  <a:lnTo>
                    <a:pt x="2238" y="2061"/>
                  </a:lnTo>
                  <a:lnTo>
                    <a:pt x="2236" y="2077"/>
                  </a:lnTo>
                  <a:lnTo>
                    <a:pt x="2235" y="2093"/>
                  </a:lnTo>
                  <a:lnTo>
                    <a:pt x="2233" y="2108"/>
                  </a:lnTo>
                  <a:lnTo>
                    <a:pt x="2232" y="2123"/>
                  </a:lnTo>
                  <a:lnTo>
                    <a:pt x="2232" y="2138"/>
                  </a:lnTo>
                  <a:lnTo>
                    <a:pt x="2232" y="2151"/>
                  </a:lnTo>
                  <a:lnTo>
                    <a:pt x="2232" y="2164"/>
                  </a:lnTo>
                  <a:close/>
                </a:path>
              </a:pathLst>
            </a:custGeom>
            <a:gradFill rotWithShape="1">
              <a:gsLst>
                <a:gs pos="0">
                  <a:srgbClr val="ECF3F9"/>
                </a:gs>
                <a:gs pos="100000">
                  <a:srgbClr val="B5CEE7"/>
                </a:gs>
              </a:gsLst>
              <a:lin ang="5400000" scaled="1"/>
            </a:gradFill>
            <a:ln w="9525" algn="ctr">
              <a:solidFill>
                <a:srgbClr val="85AED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400" spc="-128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2" name="Rectangle 138"/>
          <p:cNvSpPr>
            <a:spLocks noChangeArrowheads="1"/>
          </p:cNvSpPr>
          <p:nvPr/>
        </p:nvSpPr>
        <p:spPr bwMode="auto">
          <a:xfrm>
            <a:off x="7049630" y="1964861"/>
            <a:ext cx="130805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+mj-ea"/>
                <a:ea typeface="+mj-ea"/>
                <a:cs typeface="Rix모던고딕 B" pitchFamily="18" charset="-127"/>
              </a:rPr>
              <a:t>Disaster Recovery</a:t>
            </a:r>
            <a:endParaRPr lang="ko-KR" altLang="en-US" sz="1200" b="1" dirty="0">
              <a:solidFill>
                <a:schemeClr val="bg1"/>
              </a:solidFill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39" name="Text Box 62"/>
          <p:cNvSpPr txBox="1">
            <a:spLocks noChangeArrowheads="1"/>
          </p:cNvSpPr>
          <p:nvPr/>
        </p:nvSpPr>
        <p:spPr bwMode="auto">
          <a:xfrm>
            <a:off x="6871210" y="4573590"/>
            <a:ext cx="1464856" cy="2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j-ea"/>
                <a:ea typeface="+mj-ea"/>
                <a:cs typeface="Rix모던고딕 B" pitchFamily="18" charset="-127"/>
              </a:rPr>
              <a:t>Back-up Center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40" name="Text Box 65"/>
          <p:cNvSpPr txBox="1">
            <a:spLocks noChangeArrowheads="1"/>
          </p:cNvSpPr>
          <p:nvPr/>
        </p:nvSpPr>
        <p:spPr bwMode="auto">
          <a:xfrm>
            <a:off x="7025491" y="2268540"/>
            <a:ext cx="1184138" cy="2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j-ea"/>
                <a:ea typeface="+mj-ea"/>
              </a:rPr>
              <a:t>Main center</a:t>
            </a:r>
            <a:endParaRPr lang="en-US" altLang="ko-KR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541" name="Rectangle 116"/>
          <p:cNvSpPr>
            <a:spLocks noChangeArrowheads="1"/>
          </p:cNvSpPr>
          <p:nvPr/>
        </p:nvSpPr>
        <p:spPr bwMode="auto">
          <a:xfrm>
            <a:off x="6919190" y="5776913"/>
            <a:ext cx="140992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 anchor="ctr"/>
          <a:lstStyle/>
          <a:p>
            <a:pPr algn="ctr" defTabSz="649418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+mj-ea"/>
                <a:ea typeface="+mj-ea"/>
                <a:cs typeface="Rix모던고딕 B" pitchFamily="18" charset="-127"/>
              </a:rPr>
              <a:t>Backup Level</a:t>
            </a:r>
            <a:endParaRPr lang="ko-KR" altLang="en-US" sz="1000" b="1" dirty="0">
              <a:solidFill>
                <a:schemeClr val="bg1"/>
              </a:solidFill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49" name="직사각형 200"/>
          <p:cNvSpPr>
            <a:spLocks noChangeArrowheads="1"/>
          </p:cNvSpPr>
          <p:nvPr/>
        </p:nvSpPr>
        <p:spPr bwMode="auto">
          <a:xfrm>
            <a:off x="6658888" y="3608389"/>
            <a:ext cx="1915877" cy="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Security &amp; Network HW</a:t>
            </a:r>
            <a:r>
              <a:rPr lang="ko-KR" altLang="en-US" sz="1000" b="1" dirty="0" smtClean="0">
                <a:latin typeface="+mj-ea"/>
                <a:ea typeface="+mj-ea"/>
                <a:cs typeface="Rix모던고딕 B" pitchFamily="18" charset="-127"/>
              </a:rPr>
              <a:t> </a:t>
            </a:r>
            <a:r>
              <a:rPr lang="en-US" altLang="ko-KR" sz="1000" b="1" dirty="0">
                <a:latin typeface="+mj-ea"/>
                <a:ea typeface="+mj-ea"/>
                <a:cs typeface="Rix모던고딕 B" pitchFamily="18" charset="-127"/>
              </a:rPr>
              <a:t>: </a:t>
            </a: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78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50" name="직사각형 212"/>
          <p:cNvSpPr>
            <a:spLocks noChangeArrowheads="1"/>
          </p:cNvSpPr>
          <p:nvPr/>
        </p:nvSpPr>
        <p:spPr bwMode="auto">
          <a:xfrm>
            <a:off x="7180458" y="3351215"/>
            <a:ext cx="928426" cy="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Server</a:t>
            </a:r>
            <a:r>
              <a:rPr lang="ko-KR" altLang="en-US" sz="1000" b="1" dirty="0" smtClean="0">
                <a:latin typeface="+mj-ea"/>
                <a:ea typeface="+mj-ea"/>
                <a:cs typeface="Rix모던고딕 B" pitchFamily="18" charset="-127"/>
              </a:rPr>
              <a:t>  </a:t>
            </a:r>
            <a:r>
              <a:rPr lang="en-US" altLang="ko-KR" sz="1000" b="1" dirty="0">
                <a:latin typeface="+mj-ea"/>
                <a:ea typeface="+mj-ea"/>
                <a:cs typeface="Rix모던고딕 B" pitchFamily="18" charset="-127"/>
              </a:rPr>
              <a:t>: </a:t>
            </a: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309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51" name="직사각형 213"/>
          <p:cNvSpPr>
            <a:spLocks noChangeArrowheads="1"/>
          </p:cNvSpPr>
          <p:nvPr/>
        </p:nvSpPr>
        <p:spPr bwMode="auto">
          <a:xfrm>
            <a:off x="7114690" y="3862389"/>
            <a:ext cx="1043842" cy="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Software</a:t>
            </a:r>
            <a:r>
              <a:rPr lang="ko-KR" altLang="en-US" sz="1000" b="1" dirty="0" smtClean="0">
                <a:latin typeface="+mj-ea"/>
                <a:ea typeface="+mj-ea"/>
                <a:cs typeface="Rix모던고딕 B" pitchFamily="18" charset="-127"/>
              </a:rPr>
              <a:t> </a:t>
            </a:r>
            <a:r>
              <a:rPr lang="en-US" altLang="ko-KR" sz="1000" b="1" dirty="0">
                <a:latin typeface="+mj-ea"/>
                <a:ea typeface="+mj-ea"/>
                <a:cs typeface="Rix모던고딕 B" pitchFamily="18" charset="-127"/>
              </a:rPr>
              <a:t>: </a:t>
            </a: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385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52" name="직사각형 215"/>
          <p:cNvSpPr>
            <a:spLocks noChangeArrowheads="1"/>
          </p:cNvSpPr>
          <p:nvPr/>
        </p:nvSpPr>
        <p:spPr bwMode="auto">
          <a:xfrm>
            <a:off x="6590893" y="5116515"/>
            <a:ext cx="1882213" cy="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1000" b="1" dirty="0">
                <a:latin typeface="+mj-ea"/>
                <a:cs typeface="Rix모던고딕 B" pitchFamily="18" charset="-127"/>
              </a:rPr>
              <a:t>Security &amp; Network HW</a:t>
            </a:r>
            <a:r>
              <a:rPr lang="ko-KR" altLang="en-US" sz="1000" b="1" dirty="0">
                <a:latin typeface="+mj-ea"/>
                <a:cs typeface="Rix모던고딕 B" pitchFamily="18" charset="-127"/>
              </a:rPr>
              <a:t> </a:t>
            </a: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 15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53" name="직사각형 216"/>
          <p:cNvSpPr>
            <a:spLocks noChangeArrowheads="1"/>
          </p:cNvSpPr>
          <p:nvPr/>
        </p:nvSpPr>
        <p:spPr bwMode="auto">
          <a:xfrm>
            <a:off x="7219642" y="4857752"/>
            <a:ext cx="804995" cy="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1000" b="1" dirty="0">
                <a:latin typeface="+mj-ea"/>
                <a:cs typeface="Rix모던고딕 B" pitchFamily="18" charset="-127"/>
              </a:rPr>
              <a:t>Serve</a:t>
            </a:r>
            <a:r>
              <a:rPr lang="ko-KR" altLang="en-US" sz="1000" b="1" dirty="0" smtClean="0">
                <a:latin typeface="+mj-ea"/>
                <a:ea typeface="+mj-ea"/>
                <a:cs typeface="Rix모던고딕 B" pitchFamily="18" charset="-127"/>
              </a:rPr>
              <a:t>  </a:t>
            </a:r>
            <a:r>
              <a:rPr lang="en-US" altLang="ko-KR" sz="1000" b="1" dirty="0">
                <a:latin typeface="+mj-ea"/>
                <a:ea typeface="+mj-ea"/>
                <a:cs typeface="Rix모던고딕 B" pitchFamily="18" charset="-127"/>
              </a:rPr>
              <a:t>: </a:t>
            </a: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68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54" name="직사각형 217"/>
          <p:cNvSpPr>
            <a:spLocks noChangeArrowheads="1"/>
          </p:cNvSpPr>
          <p:nvPr/>
        </p:nvSpPr>
        <p:spPr bwMode="auto">
          <a:xfrm>
            <a:off x="7045236" y="5368927"/>
            <a:ext cx="970105" cy="2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1000" b="1" dirty="0">
                <a:latin typeface="+mj-ea"/>
                <a:cs typeface="Rix모던고딕 B" pitchFamily="18" charset="-127"/>
              </a:rPr>
              <a:t>Software</a:t>
            </a:r>
            <a:r>
              <a:rPr lang="ko-KR" altLang="en-US" sz="1000" b="1" dirty="0" smtClean="0">
                <a:latin typeface="+mj-ea"/>
                <a:ea typeface="+mj-ea"/>
                <a:cs typeface="Rix모던고딕 B" pitchFamily="18" charset="-127"/>
              </a:rPr>
              <a:t> </a:t>
            </a:r>
            <a:r>
              <a:rPr lang="en-US" altLang="ko-KR" sz="1000" b="1" dirty="0">
                <a:latin typeface="+mj-ea"/>
                <a:ea typeface="+mj-ea"/>
                <a:cs typeface="Rix모던고딕 B" pitchFamily="18" charset="-127"/>
              </a:rPr>
              <a:t>: </a:t>
            </a: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16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sp>
        <p:nvSpPr>
          <p:cNvPr id="22555" name="직사각형 218"/>
          <p:cNvSpPr>
            <a:spLocks noChangeArrowheads="1"/>
          </p:cNvSpPr>
          <p:nvPr/>
        </p:nvSpPr>
        <p:spPr bwMode="auto">
          <a:xfrm>
            <a:off x="6571838" y="6029327"/>
            <a:ext cx="2248633" cy="38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30" tIns="38965" rIns="77930" bIns="38965">
            <a:spAutoFit/>
          </a:bodyPr>
          <a:lstStyle/>
          <a:p>
            <a:pPr marL="73059" indent="-73059">
              <a:buFont typeface="Arial" pitchFamily="34" charset="0"/>
              <a:buChar char="•"/>
              <a:defRPr/>
            </a:pPr>
            <a:r>
              <a:rPr lang="en-US" altLang="ko-KR" sz="1000" b="1" dirty="0" smtClean="0">
                <a:latin typeface="+mj-ea"/>
                <a:ea typeface="+mj-ea"/>
                <a:cs typeface="Rix모던고딕 B" pitchFamily="18" charset="-127"/>
              </a:rPr>
              <a:t>Real time backup</a:t>
            </a:r>
            <a:r>
              <a:rPr lang="en-US" altLang="ko-KR" sz="1000" dirty="0"/>
              <a:t> </a:t>
            </a:r>
            <a:endParaRPr lang="en-US" altLang="ko-KR" sz="1000" dirty="0" smtClean="0"/>
          </a:p>
          <a:p>
            <a:pPr marL="73059" indent="-73059">
              <a:buFont typeface="Arial" pitchFamily="34" charset="0"/>
              <a:buChar char="•"/>
              <a:defRPr/>
            </a:pPr>
            <a:r>
              <a:rPr lang="en-US" altLang="ko-KR" sz="1000" b="1" dirty="0">
                <a:latin typeface="+mj-ea"/>
                <a:ea typeface="+mj-ea"/>
                <a:cs typeface="Rix모던고딕 B" pitchFamily="18" charset="-127"/>
              </a:rPr>
              <a:t>Service Transition within 4 hours</a:t>
            </a:r>
            <a:endParaRPr lang="ko-KR" altLang="en-US" sz="1000" b="1" dirty="0">
              <a:latin typeface="+mj-ea"/>
              <a:ea typeface="+mj-ea"/>
              <a:cs typeface="Rix모던고딕 B" pitchFamily="18" charset="-127"/>
            </a:endParaRPr>
          </a:p>
        </p:txBody>
      </p:sp>
      <p:grpSp>
        <p:nvGrpSpPr>
          <p:cNvPr id="17433" name="그룹 214"/>
          <p:cNvGrpSpPr>
            <a:grpSpLocks/>
          </p:cNvGrpSpPr>
          <p:nvPr/>
        </p:nvGrpSpPr>
        <p:grpSpPr bwMode="auto">
          <a:xfrm>
            <a:off x="6692512" y="3986215"/>
            <a:ext cx="1999843" cy="698500"/>
            <a:chOff x="10689999" y="3306763"/>
            <a:chExt cx="2165007" cy="628650"/>
          </a:xfrm>
        </p:grpSpPr>
        <p:pic>
          <p:nvPicPr>
            <p:cNvPr id="17443" name="Picture 195" descr="돌림화살표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7867">
              <a:off x="12086240" y="3393281"/>
              <a:ext cx="62865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196" descr="돌림화살표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92133" flipH="1">
              <a:off x="10694977" y="3393281"/>
              <a:ext cx="62865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Text Box 91"/>
            <p:cNvSpPr txBox="1">
              <a:spLocks noChangeArrowheads="1"/>
            </p:cNvSpPr>
            <p:nvPr/>
          </p:nvSpPr>
          <p:spPr bwMode="auto">
            <a:xfrm>
              <a:off x="10689999" y="3552822"/>
              <a:ext cx="216500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ko-KR" sz="1400" b="1" spc="-128" dirty="0">
                  <a:latin typeface="+mj-ea"/>
                  <a:ea typeface="+mj-ea"/>
                </a:rPr>
                <a:t>Real-time synchronization</a:t>
              </a:r>
            </a:p>
          </p:txBody>
        </p:sp>
      </p:grpSp>
      <p:sp>
        <p:nvSpPr>
          <p:cNvPr id="22574" name="Text Box 156"/>
          <p:cNvSpPr txBox="1">
            <a:spLocks noChangeArrowheads="1"/>
          </p:cNvSpPr>
          <p:nvPr/>
        </p:nvSpPr>
        <p:spPr bwMode="auto">
          <a:xfrm>
            <a:off x="1697272" y="5494341"/>
            <a:ext cx="1386308" cy="4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b="1" dirty="0" err="1" smtClean="0">
                <a:latin typeface="+mj-ea"/>
                <a:ea typeface="+mj-ea"/>
              </a:rPr>
              <a:t>Gwangju</a:t>
            </a:r>
            <a:endParaRPr lang="ko-KR" altLang="en-US" sz="1200" b="1" dirty="0"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en-US" altLang="ko-KR" sz="1200" b="1" dirty="0" smtClean="0">
                <a:latin typeface="+mj-ea"/>
                <a:ea typeface="+mj-ea"/>
              </a:rPr>
              <a:t>(Back-up Center)</a:t>
            </a:r>
            <a:endParaRPr lang="en-US" altLang="ko-KR" sz="1200" b="1" dirty="0">
              <a:latin typeface="+mj-ea"/>
              <a:ea typeface="+mj-ea"/>
            </a:endParaRPr>
          </a:p>
        </p:txBody>
      </p:sp>
      <p:pic>
        <p:nvPicPr>
          <p:cNvPr id="17437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3748" r="48438" b="45551"/>
          <a:stretch>
            <a:fillRect/>
          </a:stretch>
        </p:blipFill>
        <p:spPr bwMode="auto">
          <a:xfrm>
            <a:off x="2111960" y="4452939"/>
            <a:ext cx="1113871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07" y="2711449"/>
            <a:ext cx="1301470" cy="127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6" name="Text Box 160"/>
          <p:cNvSpPr txBox="1">
            <a:spLocks noChangeArrowheads="1"/>
          </p:cNvSpPr>
          <p:nvPr/>
        </p:nvSpPr>
        <p:spPr bwMode="auto">
          <a:xfrm>
            <a:off x="2093098" y="3811591"/>
            <a:ext cx="1145730" cy="4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30" tIns="38965" rIns="77930" bIns="3896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b="1" dirty="0" err="1" smtClean="0">
                <a:latin typeface="+mj-ea"/>
                <a:ea typeface="+mj-ea"/>
              </a:rPr>
              <a:t>Daejeon</a:t>
            </a:r>
            <a:endParaRPr lang="ko-KR" altLang="en-US" sz="1200" b="1" dirty="0"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en-US" altLang="ko-KR" sz="1200" b="1" dirty="0" smtClean="0">
                <a:latin typeface="+mj-ea"/>
                <a:ea typeface="+mj-ea"/>
              </a:rPr>
              <a:t>(Main center)</a:t>
            </a:r>
            <a:endParaRPr lang="en-US" altLang="ko-KR" sz="1200" b="1" dirty="0">
              <a:latin typeface="+mj-ea"/>
              <a:ea typeface="+mj-ea"/>
            </a:endParaRPr>
          </a:p>
        </p:txBody>
      </p:sp>
      <p:pic>
        <p:nvPicPr>
          <p:cNvPr id="17441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3969">
            <a:off x="2528331" y="3729839"/>
            <a:ext cx="2478088" cy="14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6"/>
          <a:stretch>
            <a:fillRect/>
          </a:stretch>
        </p:blipFill>
        <p:spPr bwMode="auto">
          <a:xfrm>
            <a:off x="3247815" y="3521076"/>
            <a:ext cx="218963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Ⅵ </a:t>
            </a:r>
            <a:r>
              <a:rPr lang="en-US" altLang="ko-KR" sz="2800" b="1" dirty="0" smtClean="0">
                <a:gradFill>
                  <a:gsLst>
                    <a:gs pos="0">
                      <a:srgbClr val="1F497D">
                        <a:lumMod val="69000"/>
                      </a:srgbClr>
                    </a:gs>
                    <a:gs pos="10000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Operation of KONEPS</a:t>
            </a:r>
            <a:endParaRPr lang="en-US" altLang="ko-KR" sz="2800" b="1" dirty="0">
              <a:gradFill>
                <a:gsLst>
                  <a:gs pos="0">
                    <a:srgbClr val="1F497D">
                      <a:lumMod val="69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46" name="직사각형 45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 Box 124"/>
          <p:cNvSpPr txBox="1">
            <a:spLocks noChangeArrowheads="1"/>
          </p:cNvSpPr>
          <p:nvPr/>
        </p:nvSpPr>
        <p:spPr bwMode="auto">
          <a:xfrm>
            <a:off x="297433" y="804962"/>
            <a:ext cx="8018983" cy="46384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Operation </a:t>
            </a:r>
            <a:r>
              <a:rPr lang="en-US" altLang="ko-KR" sz="24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issues 3(System recovery)</a:t>
            </a:r>
            <a:endParaRPr lang="en-US" altLang="ko-KR" sz="24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234934" y="2204864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Phased approach strategy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2524690" y="278092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234934" y="2924944"/>
            <a:ext cx="6593650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14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2400" b="1" spc="-14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altLang="en-US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and Regulations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555776" y="350100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3234934" y="3645023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400" b="1" spc="-140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b="1" spc="-14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Declare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R&amp;R with partners 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2555776" y="4221088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926700" y="1130841"/>
            <a:ext cx="6461824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40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Ⅶ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9158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 latinLnBrk="0"/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2. Korea’s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Public Procurement Model</a:t>
              </a: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91" name="직사각형 90"/>
          <p:cNvSpPr/>
          <p:nvPr/>
        </p:nvSpPr>
        <p:spPr>
          <a:xfrm>
            <a:off x="166812" y="169476"/>
            <a:ext cx="64214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>
                  <a:lumMod val="95000"/>
                </a:schemeClr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ko-KR" sz="2800" b="1" dirty="0">
                <a:solidFill>
                  <a:srgbClr val="19434F"/>
                </a:solidFill>
                <a:effectLst>
                  <a:outerShdw blurRad="50800" dist="25400" dir="2700000" algn="tl" rotWithShape="0">
                    <a:prstClr val="black">
                      <a:alpha val="11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Public Procurement in Korea</a:t>
            </a:r>
            <a:endParaRPr lang="en-US" altLang="ko-KR" sz="3200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195735" y="1642398"/>
            <a:ext cx="6718473" cy="2962052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65000"/>
                </a:schemeClr>
              </a:gs>
              <a:gs pos="0">
                <a:schemeClr val="bg1">
                  <a:alpha val="75000"/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2441846" y="1680573"/>
            <a:ext cx="637862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kumimoji="0"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Central government entities are required to use PPS services </a:t>
            </a: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for procurement above the threshold value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endParaRPr kumimoji="0"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endParaRPr kumimoji="0"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ko-KR" sz="16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ko-KR" sz="16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kumimoji="0"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Local govt. entities and public enterprises</a:t>
            </a: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may procure either </a:t>
            </a:r>
            <a:r>
              <a:rPr kumimoji="0"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autonomously</a:t>
            </a: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or use </a:t>
            </a:r>
            <a:r>
              <a:rPr kumimoji="0"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PPS </a:t>
            </a:r>
            <a:r>
              <a:rPr kumimoji="0" lang="en-US" altLang="ko-KR" b="1" spc="-60" dirty="0" smtClean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services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ko-KR" sz="800" b="1" spc="-60" dirty="0">
              <a:gradFill>
                <a:gsLst>
                  <a:gs pos="2000">
                    <a:schemeClr val="accent6">
                      <a:lumMod val="56000"/>
                    </a:schemeClr>
                  </a:gs>
                  <a:gs pos="39000">
                    <a:schemeClr val="accent6">
                      <a:lumMod val="75000"/>
                    </a:schemeClr>
                  </a:gs>
                  <a:gs pos="100000">
                    <a:srgbClr val="DC6706">
                      <a:lumMod val="71000"/>
                    </a:srgb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All public entities should purchase from </a:t>
            </a:r>
            <a:r>
              <a:rPr kumimoji="0" lang="en-US" altLang="ko-KR" b="1" spc="-60" dirty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PPS’s MAS contracts* </a:t>
            </a: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whenever applicable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116" y="5633106"/>
            <a:ext cx="828680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2700" indent="-128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spc="-60" dirty="0">
                <a:solidFill>
                  <a:srgbClr val="2D1FE1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altLang="ko-KR" sz="1400" b="1" spc="-60" dirty="0">
                <a:solidFill>
                  <a:srgbClr val="2D1FE1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MAS contract : unit-price framework contracts for commercial products established by PPS.</a:t>
            </a:r>
          </a:p>
          <a:p>
            <a:pPr marL="1282700" indent="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spc="-60" dirty="0">
                <a:solidFill>
                  <a:srgbClr val="2D1FE1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All public entities may place orders against MAS contracts</a:t>
            </a:r>
            <a:r>
              <a:rPr kumimoji="0" lang="en-US" altLang="ko-KR" sz="1600" b="1" spc="-60" dirty="0">
                <a:solidFill>
                  <a:srgbClr val="2D1FE1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ko-KR" altLang="en-US" sz="1600" b="1" spc="-60" dirty="0">
              <a:solidFill>
                <a:srgbClr val="2D1FE1"/>
              </a:solidFill>
              <a:effectLst>
                <a:outerShdw blurRad="63500" dist="25400" dir="2700000" algn="tl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모서리가 둥근 직사각형 60"/>
          <p:cNvSpPr/>
          <p:nvPr/>
        </p:nvSpPr>
        <p:spPr bwMode="auto">
          <a:xfrm>
            <a:off x="233250" y="1628800"/>
            <a:ext cx="2088928" cy="3024336"/>
          </a:xfrm>
          <a:prstGeom prst="roundRect">
            <a:avLst>
              <a:gd name="adj" fmla="val 6636"/>
            </a:avLst>
          </a:prstGeom>
          <a:gradFill>
            <a:gsLst>
              <a:gs pos="0">
                <a:srgbClr val="71B44C"/>
              </a:gs>
              <a:gs pos="88000">
                <a:srgbClr val="508321"/>
              </a:gs>
              <a:gs pos="100000">
                <a:srgbClr val="8EBE5E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>
              <a:bevelT w="1270"/>
              <a:contourClr>
                <a:srgbClr val="33622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Centralized &amp; Decentralized Procurement</a:t>
            </a:r>
          </a:p>
        </p:txBody>
      </p: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2539"/>
              </p:ext>
            </p:extLst>
          </p:nvPr>
        </p:nvGraphicFramePr>
        <p:xfrm>
          <a:off x="2696789" y="2443516"/>
          <a:ext cx="58356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826"/>
                <a:gridCol w="29178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Goods &amp; Services</a:t>
                      </a:r>
                      <a:endParaRPr lang="en-US" altLang="ko-KR" sz="1800" b="1" spc="-60" dirty="0">
                        <a:gradFill>
                          <a:gsLst>
                            <a:gs pos="2000">
                              <a:schemeClr val="tx1">
                                <a:lumMod val="97000"/>
                              </a:schemeClr>
                            </a:gs>
                            <a:gs pos="39000">
                              <a:schemeClr val="tx1">
                                <a:lumMod val="79000"/>
                                <a:lumOff val="21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>
                          <a:outerShdw blurRad="63500" dist="25400" dir="2700000" algn="tl" rotWithShape="0">
                            <a:prstClr val="black">
                              <a:alpha val="21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kern="1200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above 100,000 USD </a:t>
                      </a:r>
                      <a:endParaRPr lang="en-US" altLang="ko-KR" sz="1800" b="1" kern="1200" spc="-60" dirty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Construction Works</a:t>
                      </a:r>
                      <a:endParaRPr lang="en-US" altLang="ko-KR" sz="1800" b="1" spc="-60" dirty="0">
                        <a:gradFill>
                          <a:gsLst>
                            <a:gs pos="2000">
                              <a:schemeClr val="tx1">
                                <a:lumMod val="97000"/>
                              </a:schemeClr>
                            </a:gs>
                            <a:gs pos="39000">
                              <a:schemeClr val="tx1">
                                <a:lumMod val="79000"/>
                                <a:lumOff val="21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>
                          <a:outerShdw blurRad="63500" dist="25400" dir="2700000" algn="tl" rotWithShape="0">
                            <a:prstClr val="black">
                              <a:alpha val="21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kern="1200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above  $3,000,000 USD </a:t>
                      </a:r>
                      <a:endParaRPr lang="en-US" altLang="ko-KR" sz="1800" b="1" kern="1200" spc="-60" dirty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554116" y="4865270"/>
            <a:ext cx="8065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PPS’s procurement,  </a:t>
            </a:r>
            <a:r>
              <a:rPr kumimoji="0" lang="en-US" altLang="ko-KR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57.2%</a:t>
            </a:r>
            <a:r>
              <a:rPr kumimoji="0"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was upon mandatory procurement request and </a:t>
            </a:r>
            <a:r>
              <a:rPr kumimoji="0" lang="en-US" altLang="ko-KR" b="1" spc="-60" dirty="0" smtClean="0">
                <a:solidFill>
                  <a:srgbClr val="FF0000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42.8</a:t>
            </a:r>
            <a:r>
              <a:rPr kumimoji="0" lang="en-US" altLang="ko-KR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% </a:t>
            </a:r>
            <a:r>
              <a:rPr kumimoji="0"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was </a:t>
            </a:r>
            <a:r>
              <a:rPr kumimoji="0"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upon non-mandatory procurement request   </a:t>
            </a:r>
          </a:p>
        </p:txBody>
      </p:sp>
    </p:spTree>
    <p:extLst>
      <p:ext uri="{BB962C8B-B14F-4D97-AF65-F5344CB8AC3E}">
        <p14:creationId xmlns:p14="http://schemas.microsoft.com/office/powerpoint/2010/main" val="12728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1. Phased approach strategy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228184" y="3627848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견명조" pitchFamily="18" charset="-127"/>
                <a:ea typeface="HY견명조" pitchFamily="18" charset="-127"/>
              </a:rPr>
              <a:t>GOAL</a:t>
            </a:r>
            <a:endParaRPr lang="ko-KR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643114" y="4365104"/>
            <a:ext cx="5665190" cy="2185507"/>
            <a:chOff x="1331640" y="3661218"/>
            <a:chExt cx="5665190" cy="2889393"/>
          </a:xfrm>
        </p:grpSpPr>
        <p:sp>
          <p:nvSpPr>
            <p:cNvPr id="30" name="직사각형 29"/>
            <p:cNvSpPr/>
            <p:nvPr/>
          </p:nvSpPr>
          <p:spPr>
            <a:xfrm>
              <a:off x="1344594" y="4789922"/>
              <a:ext cx="5557408" cy="1751163"/>
            </a:xfrm>
            <a:custGeom>
              <a:avLst/>
              <a:gdLst>
                <a:gd name="connsiteX0" fmla="*/ 0 w 3385708"/>
                <a:gd name="connsiteY0" fmla="*/ 0 h 284313"/>
                <a:gd name="connsiteX1" fmla="*/ 3385708 w 3385708"/>
                <a:gd name="connsiteY1" fmla="*/ 0 h 284313"/>
                <a:gd name="connsiteX2" fmla="*/ 3385708 w 3385708"/>
                <a:gd name="connsiteY2" fmla="*/ 284313 h 284313"/>
                <a:gd name="connsiteX3" fmla="*/ 0 w 3385708"/>
                <a:gd name="connsiteY3" fmla="*/ 284313 h 284313"/>
                <a:gd name="connsiteX4" fmla="*/ 0 w 3385708"/>
                <a:gd name="connsiteY4" fmla="*/ 0 h 284313"/>
                <a:gd name="connsiteX0" fmla="*/ 0 w 6290833"/>
                <a:gd name="connsiteY0" fmla="*/ 704850 h 989163"/>
                <a:gd name="connsiteX1" fmla="*/ 6290833 w 6290833"/>
                <a:gd name="connsiteY1" fmla="*/ 0 h 989163"/>
                <a:gd name="connsiteX2" fmla="*/ 3385708 w 6290833"/>
                <a:gd name="connsiteY2" fmla="*/ 989163 h 989163"/>
                <a:gd name="connsiteX3" fmla="*/ 0 w 6290833"/>
                <a:gd name="connsiteY3" fmla="*/ 989163 h 989163"/>
                <a:gd name="connsiteX4" fmla="*/ 0 w 6290833"/>
                <a:gd name="connsiteY4" fmla="*/ 704850 h 989163"/>
                <a:gd name="connsiteX0" fmla="*/ 0 w 6471808"/>
                <a:gd name="connsiteY0" fmla="*/ 704850 h 989163"/>
                <a:gd name="connsiteX1" fmla="*/ 6290833 w 6471808"/>
                <a:gd name="connsiteY1" fmla="*/ 0 h 989163"/>
                <a:gd name="connsiteX2" fmla="*/ 6471808 w 6471808"/>
                <a:gd name="connsiteY2" fmla="*/ 84288 h 989163"/>
                <a:gd name="connsiteX3" fmla="*/ 0 w 6471808"/>
                <a:gd name="connsiteY3" fmla="*/ 989163 h 989163"/>
                <a:gd name="connsiteX4" fmla="*/ 0 w 6471808"/>
                <a:gd name="connsiteY4" fmla="*/ 704850 h 989163"/>
                <a:gd name="connsiteX0" fmla="*/ 0 w 6471808"/>
                <a:gd name="connsiteY0" fmla="*/ 704850 h 2332188"/>
                <a:gd name="connsiteX1" fmla="*/ 6290833 w 6471808"/>
                <a:gd name="connsiteY1" fmla="*/ 0 h 2332188"/>
                <a:gd name="connsiteX2" fmla="*/ 6471808 w 6471808"/>
                <a:gd name="connsiteY2" fmla="*/ 84288 h 2332188"/>
                <a:gd name="connsiteX3" fmla="*/ 4143375 w 6471808"/>
                <a:gd name="connsiteY3" fmla="*/ 2332188 h 2332188"/>
                <a:gd name="connsiteX4" fmla="*/ 0 w 6471808"/>
                <a:gd name="connsiteY4" fmla="*/ 704850 h 2332188"/>
                <a:gd name="connsiteX0" fmla="*/ 0 w 2442733"/>
                <a:gd name="connsiteY0" fmla="*/ 2257425 h 2332188"/>
                <a:gd name="connsiteX1" fmla="*/ 2261758 w 2442733"/>
                <a:gd name="connsiteY1" fmla="*/ 0 h 2332188"/>
                <a:gd name="connsiteX2" fmla="*/ 2442733 w 2442733"/>
                <a:gd name="connsiteY2" fmla="*/ 84288 h 2332188"/>
                <a:gd name="connsiteX3" fmla="*/ 114300 w 2442733"/>
                <a:gd name="connsiteY3" fmla="*/ 2332188 h 2332188"/>
                <a:gd name="connsiteX4" fmla="*/ 0 w 2442733"/>
                <a:gd name="connsiteY4" fmla="*/ 2257425 h 2332188"/>
                <a:gd name="connsiteX0" fmla="*/ 0 w 4357258"/>
                <a:gd name="connsiteY0" fmla="*/ 2257425 h 2332188"/>
                <a:gd name="connsiteX1" fmla="*/ 2261758 w 4357258"/>
                <a:gd name="connsiteY1" fmla="*/ 0 h 2332188"/>
                <a:gd name="connsiteX2" fmla="*/ 4357258 w 4357258"/>
                <a:gd name="connsiteY2" fmla="*/ 798663 h 2332188"/>
                <a:gd name="connsiteX3" fmla="*/ 114300 w 4357258"/>
                <a:gd name="connsiteY3" fmla="*/ 2332188 h 2332188"/>
                <a:gd name="connsiteX4" fmla="*/ 0 w 4357258"/>
                <a:gd name="connsiteY4" fmla="*/ 2257425 h 2332188"/>
                <a:gd name="connsiteX0" fmla="*/ 0 w 4357258"/>
                <a:gd name="connsiteY0" fmla="*/ 1676400 h 1751163"/>
                <a:gd name="connsiteX1" fmla="*/ 4357258 w 4357258"/>
                <a:gd name="connsiteY1" fmla="*/ 0 h 1751163"/>
                <a:gd name="connsiteX2" fmla="*/ 4357258 w 4357258"/>
                <a:gd name="connsiteY2" fmla="*/ 217638 h 1751163"/>
                <a:gd name="connsiteX3" fmla="*/ 114300 w 4357258"/>
                <a:gd name="connsiteY3" fmla="*/ 1751163 h 1751163"/>
                <a:gd name="connsiteX4" fmla="*/ 0 w 4357258"/>
                <a:gd name="connsiteY4" fmla="*/ 1676400 h 1751163"/>
                <a:gd name="connsiteX0" fmla="*/ 0 w 5557408"/>
                <a:gd name="connsiteY0" fmla="*/ 276225 h 1751163"/>
                <a:gd name="connsiteX1" fmla="*/ 5557408 w 5557408"/>
                <a:gd name="connsiteY1" fmla="*/ 0 h 1751163"/>
                <a:gd name="connsiteX2" fmla="*/ 5557408 w 5557408"/>
                <a:gd name="connsiteY2" fmla="*/ 217638 h 1751163"/>
                <a:gd name="connsiteX3" fmla="*/ 1314450 w 5557408"/>
                <a:gd name="connsiteY3" fmla="*/ 1751163 h 1751163"/>
                <a:gd name="connsiteX4" fmla="*/ 0 w 5557408"/>
                <a:gd name="connsiteY4" fmla="*/ 276225 h 175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7408" h="1751163">
                  <a:moveTo>
                    <a:pt x="0" y="276225"/>
                  </a:moveTo>
                  <a:lnTo>
                    <a:pt x="5557408" y="0"/>
                  </a:lnTo>
                  <a:lnTo>
                    <a:pt x="5557408" y="217638"/>
                  </a:lnTo>
                  <a:lnTo>
                    <a:pt x="1314450" y="1751163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331640" y="4933071"/>
              <a:ext cx="2424830" cy="1598488"/>
              <a:chOff x="1691680" y="5589240"/>
              <a:chExt cx="1324577" cy="780287"/>
            </a:xfrm>
          </p:grpSpPr>
          <p:sp>
            <p:nvSpPr>
              <p:cNvPr id="24" name="직사각형 9"/>
              <p:cNvSpPr/>
              <p:nvPr/>
            </p:nvSpPr>
            <p:spPr>
              <a:xfrm>
                <a:off x="1691680" y="5589240"/>
                <a:ext cx="722744" cy="780287"/>
              </a:xfrm>
              <a:custGeom>
                <a:avLst/>
                <a:gdLst>
                  <a:gd name="connsiteX0" fmla="*/ 0 w 1152128"/>
                  <a:gd name="connsiteY0" fmla="*/ 0 h 292849"/>
                  <a:gd name="connsiteX1" fmla="*/ 1152128 w 1152128"/>
                  <a:gd name="connsiteY1" fmla="*/ 0 h 292849"/>
                  <a:gd name="connsiteX2" fmla="*/ 1152128 w 1152128"/>
                  <a:gd name="connsiteY2" fmla="*/ 292849 h 292849"/>
                  <a:gd name="connsiteX3" fmla="*/ 0 w 1152128"/>
                  <a:gd name="connsiteY3" fmla="*/ 292849 h 292849"/>
                  <a:gd name="connsiteX4" fmla="*/ 0 w 1152128"/>
                  <a:gd name="connsiteY4" fmla="*/ 0 h 292849"/>
                  <a:gd name="connsiteX0" fmla="*/ 0 w 1176405"/>
                  <a:gd name="connsiteY0" fmla="*/ 105196 h 292849"/>
                  <a:gd name="connsiteX1" fmla="*/ 1176405 w 1176405"/>
                  <a:gd name="connsiteY1" fmla="*/ 0 h 292849"/>
                  <a:gd name="connsiteX2" fmla="*/ 1176405 w 1176405"/>
                  <a:gd name="connsiteY2" fmla="*/ 292849 h 292849"/>
                  <a:gd name="connsiteX3" fmla="*/ 24277 w 1176405"/>
                  <a:gd name="connsiteY3" fmla="*/ 292849 h 292849"/>
                  <a:gd name="connsiteX4" fmla="*/ 0 w 1176405"/>
                  <a:gd name="connsiteY4" fmla="*/ 105196 h 292849"/>
                  <a:gd name="connsiteX0" fmla="*/ 0 w 1176405"/>
                  <a:gd name="connsiteY0" fmla="*/ 105196 h 826923"/>
                  <a:gd name="connsiteX1" fmla="*/ 1176405 w 1176405"/>
                  <a:gd name="connsiteY1" fmla="*/ 0 h 826923"/>
                  <a:gd name="connsiteX2" fmla="*/ 682790 w 1176405"/>
                  <a:gd name="connsiteY2" fmla="*/ 826923 h 826923"/>
                  <a:gd name="connsiteX3" fmla="*/ 24277 w 1176405"/>
                  <a:gd name="connsiteY3" fmla="*/ 292849 h 826923"/>
                  <a:gd name="connsiteX4" fmla="*/ 0 w 1176405"/>
                  <a:gd name="connsiteY4" fmla="*/ 105196 h 826923"/>
                  <a:gd name="connsiteX0" fmla="*/ 0 w 707066"/>
                  <a:gd name="connsiteY0" fmla="*/ 0 h 721727"/>
                  <a:gd name="connsiteX1" fmla="*/ 707066 w 707066"/>
                  <a:gd name="connsiteY1" fmla="*/ 550259 h 721727"/>
                  <a:gd name="connsiteX2" fmla="*/ 682790 w 707066"/>
                  <a:gd name="connsiteY2" fmla="*/ 721727 h 721727"/>
                  <a:gd name="connsiteX3" fmla="*/ 24277 w 707066"/>
                  <a:gd name="connsiteY3" fmla="*/ 187653 h 721727"/>
                  <a:gd name="connsiteX4" fmla="*/ 0 w 707066"/>
                  <a:gd name="connsiteY4" fmla="*/ 0 h 721727"/>
                  <a:gd name="connsiteX0" fmla="*/ 0 w 682790"/>
                  <a:gd name="connsiteY0" fmla="*/ 0 h 721727"/>
                  <a:gd name="connsiteX1" fmla="*/ 666605 w 682790"/>
                  <a:gd name="connsiteY1" fmla="*/ 517891 h 721727"/>
                  <a:gd name="connsiteX2" fmla="*/ 682790 w 682790"/>
                  <a:gd name="connsiteY2" fmla="*/ 721727 h 721727"/>
                  <a:gd name="connsiteX3" fmla="*/ 24277 w 682790"/>
                  <a:gd name="connsiteY3" fmla="*/ 187653 h 721727"/>
                  <a:gd name="connsiteX4" fmla="*/ 0 w 682790"/>
                  <a:gd name="connsiteY4" fmla="*/ 0 h 721727"/>
                  <a:gd name="connsiteX0" fmla="*/ 0 w 692315"/>
                  <a:gd name="connsiteY0" fmla="*/ 0 h 736015"/>
                  <a:gd name="connsiteX1" fmla="*/ 676130 w 692315"/>
                  <a:gd name="connsiteY1" fmla="*/ 532179 h 736015"/>
                  <a:gd name="connsiteX2" fmla="*/ 692315 w 692315"/>
                  <a:gd name="connsiteY2" fmla="*/ 736015 h 736015"/>
                  <a:gd name="connsiteX3" fmla="*/ 33802 w 692315"/>
                  <a:gd name="connsiteY3" fmla="*/ 201941 h 736015"/>
                  <a:gd name="connsiteX4" fmla="*/ 0 w 692315"/>
                  <a:gd name="connsiteY4" fmla="*/ 0 h 736015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36183 w 694696"/>
                  <a:gd name="connsiteY3" fmla="*/ 209085 h 743159"/>
                  <a:gd name="connsiteX4" fmla="*/ 0 w 694696"/>
                  <a:gd name="connsiteY4" fmla="*/ 0 h 743159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14752 w 694696"/>
                  <a:gd name="connsiteY3" fmla="*/ 194797 h 743159"/>
                  <a:gd name="connsiteX4" fmla="*/ 0 w 694696"/>
                  <a:gd name="connsiteY4" fmla="*/ 0 h 743159"/>
                  <a:gd name="connsiteX0" fmla="*/ 0 w 697077"/>
                  <a:gd name="connsiteY0" fmla="*/ 0 h 745540"/>
                  <a:gd name="connsiteX1" fmla="*/ 680892 w 697077"/>
                  <a:gd name="connsiteY1" fmla="*/ 541704 h 745540"/>
                  <a:gd name="connsiteX2" fmla="*/ 697077 w 697077"/>
                  <a:gd name="connsiteY2" fmla="*/ 745540 h 745540"/>
                  <a:gd name="connsiteX3" fmla="*/ 17133 w 697077"/>
                  <a:gd name="connsiteY3" fmla="*/ 197178 h 745540"/>
                  <a:gd name="connsiteX4" fmla="*/ 0 w 697077"/>
                  <a:gd name="connsiteY4" fmla="*/ 0 h 745540"/>
                  <a:gd name="connsiteX0" fmla="*/ 0 w 701840"/>
                  <a:gd name="connsiteY0" fmla="*/ 0 h 736015"/>
                  <a:gd name="connsiteX1" fmla="*/ 685655 w 701840"/>
                  <a:gd name="connsiteY1" fmla="*/ 532179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95180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13746"/>
                  <a:gd name="connsiteY0" fmla="*/ 0 h 738397"/>
                  <a:gd name="connsiteX1" fmla="*/ 707086 w 713746"/>
                  <a:gd name="connsiteY1" fmla="*/ 544086 h 738397"/>
                  <a:gd name="connsiteX2" fmla="*/ 713746 w 713746"/>
                  <a:gd name="connsiteY2" fmla="*/ 738397 h 738397"/>
                  <a:gd name="connsiteX3" fmla="*/ 12371 w 713746"/>
                  <a:gd name="connsiteY3" fmla="*/ 187654 h 738397"/>
                  <a:gd name="connsiteX4" fmla="*/ 0 w 713746"/>
                  <a:gd name="connsiteY4" fmla="*/ 0 h 738397"/>
                  <a:gd name="connsiteX0" fmla="*/ 4298 w 718044"/>
                  <a:gd name="connsiteY0" fmla="*/ 0 h 738397"/>
                  <a:gd name="connsiteX1" fmla="*/ 711384 w 718044"/>
                  <a:gd name="connsiteY1" fmla="*/ 544086 h 738397"/>
                  <a:gd name="connsiteX2" fmla="*/ 718044 w 718044"/>
                  <a:gd name="connsiteY2" fmla="*/ 738397 h 738397"/>
                  <a:gd name="connsiteX3" fmla="*/ 0 w 718044"/>
                  <a:gd name="connsiteY3" fmla="*/ 187654 h 738397"/>
                  <a:gd name="connsiteX4" fmla="*/ 4298 w 718044"/>
                  <a:gd name="connsiteY4" fmla="*/ 0 h 738397"/>
                  <a:gd name="connsiteX0" fmla="*/ 233 w 713979"/>
                  <a:gd name="connsiteY0" fmla="*/ 0 h 738397"/>
                  <a:gd name="connsiteX1" fmla="*/ 707319 w 713979"/>
                  <a:gd name="connsiteY1" fmla="*/ 544086 h 738397"/>
                  <a:gd name="connsiteX2" fmla="*/ 713979 w 713979"/>
                  <a:gd name="connsiteY2" fmla="*/ 738397 h 738397"/>
                  <a:gd name="connsiteX3" fmla="*/ 3079 w 713979"/>
                  <a:gd name="connsiteY3" fmla="*/ 192416 h 738397"/>
                  <a:gd name="connsiteX4" fmla="*/ 233 w 713979"/>
                  <a:gd name="connsiteY4" fmla="*/ 0 h 738397"/>
                  <a:gd name="connsiteX0" fmla="*/ 4297 w 718043"/>
                  <a:gd name="connsiteY0" fmla="*/ 0 h 738397"/>
                  <a:gd name="connsiteX1" fmla="*/ 711383 w 718043"/>
                  <a:gd name="connsiteY1" fmla="*/ 544086 h 738397"/>
                  <a:gd name="connsiteX2" fmla="*/ 718043 w 718043"/>
                  <a:gd name="connsiteY2" fmla="*/ 738397 h 738397"/>
                  <a:gd name="connsiteX3" fmla="*/ 0 w 718043"/>
                  <a:gd name="connsiteY3" fmla="*/ 197179 h 738397"/>
                  <a:gd name="connsiteX4" fmla="*/ 4297 w 718043"/>
                  <a:gd name="connsiteY4" fmla="*/ 0 h 738397"/>
                  <a:gd name="connsiteX0" fmla="*/ 366 w 718874"/>
                  <a:gd name="connsiteY0" fmla="*/ 0 h 740779"/>
                  <a:gd name="connsiteX1" fmla="*/ 712214 w 718874"/>
                  <a:gd name="connsiteY1" fmla="*/ 546468 h 740779"/>
                  <a:gd name="connsiteX2" fmla="*/ 718874 w 718874"/>
                  <a:gd name="connsiteY2" fmla="*/ 740779 h 740779"/>
                  <a:gd name="connsiteX3" fmla="*/ 831 w 718874"/>
                  <a:gd name="connsiteY3" fmla="*/ 199561 h 740779"/>
                  <a:gd name="connsiteX4" fmla="*/ 366 w 718874"/>
                  <a:gd name="connsiteY4" fmla="*/ 0 h 740779"/>
                  <a:gd name="connsiteX0" fmla="*/ 366 w 721739"/>
                  <a:gd name="connsiteY0" fmla="*/ 0 h 740779"/>
                  <a:gd name="connsiteX1" fmla="*/ 721739 w 721739"/>
                  <a:gd name="connsiteY1" fmla="*/ 546468 h 740779"/>
                  <a:gd name="connsiteX2" fmla="*/ 718874 w 721739"/>
                  <a:gd name="connsiteY2" fmla="*/ 740779 h 740779"/>
                  <a:gd name="connsiteX3" fmla="*/ 831 w 721739"/>
                  <a:gd name="connsiteY3" fmla="*/ 199561 h 740779"/>
                  <a:gd name="connsiteX4" fmla="*/ 366 w 721739"/>
                  <a:gd name="connsiteY4" fmla="*/ 0 h 74077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199561 h 759829"/>
                  <a:gd name="connsiteX4" fmla="*/ 366 w 721739"/>
                  <a:gd name="connsiteY4" fmla="*/ 0 h 75982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218611 h 759829"/>
                  <a:gd name="connsiteX4" fmla="*/ 366 w 721739"/>
                  <a:gd name="connsiteY4" fmla="*/ 0 h 7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739" h="759829">
                    <a:moveTo>
                      <a:pt x="366" y="0"/>
                    </a:moveTo>
                    <a:lnTo>
                      <a:pt x="721739" y="546468"/>
                    </a:lnTo>
                    <a:lnTo>
                      <a:pt x="718874" y="759829"/>
                    </a:lnTo>
                    <a:lnTo>
                      <a:pt x="831" y="218611"/>
                    </a:lnTo>
                    <a:cubicBezTo>
                      <a:pt x="2264" y="156060"/>
                      <a:pt x="-1067" y="62551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692432" y="5595980"/>
                <a:ext cx="1323825" cy="561975"/>
              </a:xfrm>
              <a:custGeom>
                <a:avLst/>
                <a:gdLst>
                  <a:gd name="connsiteX0" fmla="*/ 0 w 864096"/>
                  <a:gd name="connsiteY0" fmla="*/ 0 h 216024"/>
                  <a:gd name="connsiteX1" fmla="*/ 864096 w 864096"/>
                  <a:gd name="connsiteY1" fmla="*/ 0 h 216024"/>
                  <a:gd name="connsiteX2" fmla="*/ 864096 w 864096"/>
                  <a:gd name="connsiteY2" fmla="*/ 216024 h 216024"/>
                  <a:gd name="connsiteX3" fmla="*/ 0 w 864096"/>
                  <a:gd name="connsiteY3" fmla="*/ 216024 h 216024"/>
                  <a:gd name="connsiteX4" fmla="*/ 0 w 864096"/>
                  <a:gd name="connsiteY4" fmla="*/ 0 h 216024"/>
                  <a:gd name="connsiteX0" fmla="*/ 0 w 864096"/>
                  <a:gd name="connsiteY0" fmla="*/ 0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0 w 864096"/>
                  <a:gd name="connsiteY4" fmla="*/ 0 h 777999"/>
                  <a:gd name="connsiteX0" fmla="*/ 216694 w 864096"/>
                  <a:gd name="connsiteY0" fmla="*/ 230981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216694 w 864096"/>
                  <a:gd name="connsiteY4" fmla="*/ 230981 h 777999"/>
                  <a:gd name="connsiteX0" fmla="*/ 216694 w 909340"/>
                  <a:gd name="connsiteY0" fmla="*/ 14957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6694 w 909340"/>
                  <a:gd name="connsiteY4" fmla="*/ 14957 h 561975"/>
                  <a:gd name="connsiteX0" fmla="*/ 211931 w 909340"/>
                  <a:gd name="connsiteY0" fmla="*/ 3051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1931 w 909340"/>
                  <a:gd name="connsiteY4" fmla="*/ 3051 h 561975"/>
                  <a:gd name="connsiteX0" fmla="*/ 211931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211931 w 928390"/>
                  <a:gd name="connsiteY4" fmla="*/ 3051 h 561975"/>
                  <a:gd name="connsiteX0" fmla="*/ 581350 w 928390"/>
                  <a:gd name="connsiteY0" fmla="*/ 12350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12350 h 561975"/>
                  <a:gd name="connsiteX0" fmla="*/ 581350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41666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60264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23825"/>
                  <a:gd name="connsiteY0" fmla="*/ 3051 h 561975"/>
                  <a:gd name="connsiteX1" fmla="*/ 1323825 w 1323825"/>
                  <a:gd name="connsiteY1" fmla="*/ 560264 h 561975"/>
                  <a:gd name="connsiteX2" fmla="*/ 723603 w 1323825"/>
                  <a:gd name="connsiteY2" fmla="*/ 561975 h 561975"/>
                  <a:gd name="connsiteX3" fmla="*/ 0 w 1323825"/>
                  <a:gd name="connsiteY3" fmla="*/ 0 h 561975"/>
                  <a:gd name="connsiteX4" fmla="*/ 581350 w 1323825"/>
                  <a:gd name="connsiteY4" fmla="*/ 305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25" h="561975">
                    <a:moveTo>
                      <a:pt x="581350" y="3051"/>
                    </a:moveTo>
                    <a:lnTo>
                      <a:pt x="1323825" y="560264"/>
                    </a:lnTo>
                    <a:lnTo>
                      <a:pt x="723603" y="561975"/>
                    </a:lnTo>
                    <a:lnTo>
                      <a:pt x="0" y="0"/>
                    </a:lnTo>
                    <a:lnTo>
                      <a:pt x="581350" y="305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3" name="이등변 삼각형 22"/>
            <p:cNvSpPr/>
            <p:nvPr/>
          </p:nvSpPr>
          <p:spPr>
            <a:xfrm>
              <a:off x="2627113" y="4827310"/>
              <a:ext cx="4334770" cy="1723301"/>
            </a:xfrm>
            <a:custGeom>
              <a:avLst/>
              <a:gdLst>
                <a:gd name="connsiteX0" fmla="*/ 0 w 3820420"/>
                <a:gd name="connsiteY0" fmla="*/ 2399576 h 2399576"/>
                <a:gd name="connsiteX1" fmla="*/ 1910210 w 3820420"/>
                <a:gd name="connsiteY1" fmla="*/ 0 h 2399576"/>
                <a:gd name="connsiteX2" fmla="*/ 3820420 w 3820420"/>
                <a:gd name="connsiteY2" fmla="*/ 2399576 h 2399576"/>
                <a:gd name="connsiteX3" fmla="*/ 0 w 3820420"/>
                <a:gd name="connsiteY3" fmla="*/ 2399576 h 2399576"/>
                <a:gd name="connsiteX0" fmla="*/ 0 w 3977135"/>
                <a:gd name="connsiteY0" fmla="*/ 2361476 h 2361476"/>
                <a:gd name="connsiteX1" fmla="*/ 3977135 w 3977135"/>
                <a:gd name="connsiteY1" fmla="*/ 0 h 2361476"/>
                <a:gd name="connsiteX2" fmla="*/ 3820420 w 3977135"/>
                <a:gd name="connsiteY2" fmla="*/ 2361476 h 2361476"/>
                <a:gd name="connsiteX3" fmla="*/ 0 w 3977135"/>
                <a:gd name="connsiteY3" fmla="*/ 2361476 h 2361476"/>
                <a:gd name="connsiteX0" fmla="*/ 0 w 3977135"/>
                <a:gd name="connsiteY0" fmla="*/ 2361476 h 2361476"/>
                <a:gd name="connsiteX1" fmla="*/ 3977135 w 3977135"/>
                <a:gd name="connsiteY1" fmla="*/ 0 h 2361476"/>
                <a:gd name="connsiteX2" fmla="*/ 3896620 w 3977135"/>
                <a:gd name="connsiteY2" fmla="*/ 2361476 h 2361476"/>
                <a:gd name="connsiteX3" fmla="*/ 0 w 3977135"/>
                <a:gd name="connsiteY3" fmla="*/ 2361476 h 2361476"/>
                <a:gd name="connsiteX0" fmla="*/ 0 w 3005585"/>
                <a:gd name="connsiteY0" fmla="*/ 2371001 h 2371001"/>
                <a:gd name="connsiteX1" fmla="*/ 3005585 w 3005585"/>
                <a:gd name="connsiteY1" fmla="*/ 0 h 2371001"/>
                <a:gd name="connsiteX2" fmla="*/ 2925070 w 3005585"/>
                <a:gd name="connsiteY2" fmla="*/ 2361476 h 2371001"/>
                <a:gd name="connsiteX3" fmla="*/ 0 w 3005585"/>
                <a:gd name="connsiteY3" fmla="*/ 2371001 h 2371001"/>
                <a:gd name="connsiteX0" fmla="*/ 0 w 2519810"/>
                <a:gd name="connsiteY0" fmla="*/ 2351951 h 2361476"/>
                <a:gd name="connsiteX1" fmla="*/ 2519810 w 2519810"/>
                <a:gd name="connsiteY1" fmla="*/ 0 h 2361476"/>
                <a:gd name="connsiteX2" fmla="*/ 2439295 w 2519810"/>
                <a:gd name="connsiteY2" fmla="*/ 2361476 h 2361476"/>
                <a:gd name="connsiteX3" fmla="*/ 0 w 2519810"/>
                <a:gd name="connsiteY3" fmla="*/ 2351951 h 2361476"/>
                <a:gd name="connsiteX0" fmla="*/ 0 w 2424560"/>
                <a:gd name="connsiteY0" fmla="*/ 2371001 h 2371001"/>
                <a:gd name="connsiteX1" fmla="*/ 2424560 w 2424560"/>
                <a:gd name="connsiteY1" fmla="*/ 0 h 2371001"/>
                <a:gd name="connsiteX2" fmla="*/ 2344045 w 2424560"/>
                <a:gd name="connsiteY2" fmla="*/ 2361476 h 2371001"/>
                <a:gd name="connsiteX3" fmla="*/ 0 w 2424560"/>
                <a:gd name="connsiteY3" fmla="*/ 2371001 h 2371001"/>
                <a:gd name="connsiteX0" fmla="*/ 0 w 2424560"/>
                <a:gd name="connsiteY0" fmla="*/ 2371001 h 2371001"/>
                <a:gd name="connsiteX1" fmla="*/ 2424560 w 2424560"/>
                <a:gd name="connsiteY1" fmla="*/ 0 h 2371001"/>
                <a:gd name="connsiteX2" fmla="*/ 2344045 w 2424560"/>
                <a:gd name="connsiteY2" fmla="*/ 2361476 h 2371001"/>
                <a:gd name="connsiteX3" fmla="*/ 0 w 2424560"/>
                <a:gd name="connsiteY3" fmla="*/ 2371001 h 2371001"/>
                <a:gd name="connsiteX0" fmla="*/ 0 w 2357885"/>
                <a:gd name="connsiteY0" fmla="*/ 2332901 h 2361476"/>
                <a:gd name="connsiteX1" fmla="*/ 2357885 w 2357885"/>
                <a:gd name="connsiteY1" fmla="*/ 0 h 2361476"/>
                <a:gd name="connsiteX2" fmla="*/ 2277370 w 2357885"/>
                <a:gd name="connsiteY2" fmla="*/ 2361476 h 2361476"/>
                <a:gd name="connsiteX3" fmla="*/ 0 w 2357885"/>
                <a:gd name="connsiteY3" fmla="*/ 2332901 h 2361476"/>
                <a:gd name="connsiteX0" fmla="*/ 0 w 2357885"/>
                <a:gd name="connsiteY0" fmla="*/ 2332901 h 2332901"/>
                <a:gd name="connsiteX1" fmla="*/ 2357885 w 2357885"/>
                <a:gd name="connsiteY1" fmla="*/ 0 h 2332901"/>
                <a:gd name="connsiteX2" fmla="*/ 2229745 w 2357885"/>
                <a:gd name="connsiteY2" fmla="*/ 2304326 h 2332901"/>
                <a:gd name="connsiteX3" fmla="*/ 0 w 2357885"/>
                <a:gd name="connsiteY3" fmla="*/ 2332901 h 2332901"/>
                <a:gd name="connsiteX0" fmla="*/ 0 w 2357885"/>
                <a:gd name="connsiteY0" fmla="*/ 2332901 h 2332901"/>
                <a:gd name="connsiteX1" fmla="*/ 2357885 w 2357885"/>
                <a:gd name="connsiteY1" fmla="*/ 0 h 2332901"/>
                <a:gd name="connsiteX2" fmla="*/ 2324995 w 2357885"/>
                <a:gd name="connsiteY2" fmla="*/ 2285276 h 2332901"/>
                <a:gd name="connsiteX3" fmla="*/ 0 w 2357885"/>
                <a:gd name="connsiteY3" fmla="*/ 2332901 h 2332901"/>
                <a:gd name="connsiteX0" fmla="*/ 0 w 2357885"/>
                <a:gd name="connsiteY0" fmla="*/ 2332901 h 2332901"/>
                <a:gd name="connsiteX1" fmla="*/ 2357885 w 2357885"/>
                <a:gd name="connsiteY1" fmla="*/ 0 h 2332901"/>
                <a:gd name="connsiteX2" fmla="*/ 2334520 w 2357885"/>
                <a:gd name="connsiteY2" fmla="*/ 2323376 h 2332901"/>
                <a:gd name="connsiteX3" fmla="*/ 0 w 2357885"/>
                <a:gd name="connsiteY3" fmla="*/ 2332901 h 2332901"/>
                <a:gd name="connsiteX0" fmla="*/ 0 w 4382395"/>
                <a:gd name="connsiteY0" fmla="*/ 2332901 h 2342426"/>
                <a:gd name="connsiteX1" fmla="*/ 2357885 w 4382395"/>
                <a:gd name="connsiteY1" fmla="*/ 0 h 2342426"/>
                <a:gd name="connsiteX2" fmla="*/ 4382395 w 4382395"/>
                <a:gd name="connsiteY2" fmla="*/ 2342426 h 2342426"/>
                <a:gd name="connsiteX3" fmla="*/ 0 w 4382395"/>
                <a:gd name="connsiteY3" fmla="*/ 2332901 h 2342426"/>
                <a:gd name="connsiteX0" fmla="*/ 0 w 4382395"/>
                <a:gd name="connsiteY0" fmla="*/ 2323376 h 2332901"/>
                <a:gd name="connsiteX1" fmla="*/ 2338835 w 4382395"/>
                <a:gd name="connsiteY1" fmla="*/ 0 h 2332901"/>
                <a:gd name="connsiteX2" fmla="*/ 4382395 w 4382395"/>
                <a:gd name="connsiteY2" fmla="*/ 2332901 h 2332901"/>
                <a:gd name="connsiteX3" fmla="*/ 0 w 4382395"/>
                <a:gd name="connsiteY3" fmla="*/ 2323376 h 2332901"/>
                <a:gd name="connsiteX0" fmla="*/ 0 w 4382395"/>
                <a:gd name="connsiteY0" fmla="*/ 2342426 h 2351951"/>
                <a:gd name="connsiteX1" fmla="*/ 2367410 w 4382395"/>
                <a:gd name="connsiteY1" fmla="*/ 0 h 2351951"/>
                <a:gd name="connsiteX2" fmla="*/ 4382395 w 4382395"/>
                <a:gd name="connsiteY2" fmla="*/ 2351951 h 2351951"/>
                <a:gd name="connsiteX3" fmla="*/ 0 w 4382395"/>
                <a:gd name="connsiteY3" fmla="*/ 2342426 h 2351951"/>
                <a:gd name="connsiteX0" fmla="*/ 0 w 4382395"/>
                <a:gd name="connsiteY0" fmla="*/ 1751876 h 1761401"/>
                <a:gd name="connsiteX1" fmla="*/ 4291460 w 4382395"/>
                <a:gd name="connsiteY1" fmla="*/ 0 h 1761401"/>
                <a:gd name="connsiteX2" fmla="*/ 4382395 w 4382395"/>
                <a:gd name="connsiteY2" fmla="*/ 1761401 h 1761401"/>
                <a:gd name="connsiteX3" fmla="*/ 0 w 4382395"/>
                <a:gd name="connsiteY3" fmla="*/ 1751876 h 1761401"/>
                <a:gd name="connsiteX0" fmla="*/ 0 w 4382395"/>
                <a:gd name="connsiteY0" fmla="*/ 1723301 h 1732826"/>
                <a:gd name="connsiteX1" fmla="*/ 4272410 w 4382395"/>
                <a:gd name="connsiteY1" fmla="*/ 0 h 1732826"/>
                <a:gd name="connsiteX2" fmla="*/ 4382395 w 4382395"/>
                <a:gd name="connsiteY2" fmla="*/ 1732826 h 1732826"/>
                <a:gd name="connsiteX3" fmla="*/ 0 w 4382395"/>
                <a:gd name="connsiteY3" fmla="*/ 1723301 h 1732826"/>
                <a:gd name="connsiteX0" fmla="*/ 0 w 4382395"/>
                <a:gd name="connsiteY0" fmla="*/ 1723301 h 1732826"/>
                <a:gd name="connsiteX1" fmla="*/ 4272410 w 4382395"/>
                <a:gd name="connsiteY1" fmla="*/ 0 h 1732826"/>
                <a:gd name="connsiteX2" fmla="*/ 4382395 w 4382395"/>
                <a:gd name="connsiteY2" fmla="*/ 1732826 h 1732826"/>
                <a:gd name="connsiteX3" fmla="*/ 0 w 4382395"/>
                <a:gd name="connsiteY3" fmla="*/ 1723301 h 1732826"/>
                <a:gd name="connsiteX0" fmla="*/ 0 w 4272410"/>
                <a:gd name="connsiteY0" fmla="*/ 1723301 h 1723301"/>
                <a:gd name="connsiteX1" fmla="*/ 4272410 w 4272410"/>
                <a:gd name="connsiteY1" fmla="*/ 0 h 1723301"/>
                <a:gd name="connsiteX2" fmla="*/ 4220470 w 4272410"/>
                <a:gd name="connsiteY2" fmla="*/ 1713776 h 1723301"/>
                <a:gd name="connsiteX3" fmla="*/ 0 w 4272410"/>
                <a:gd name="connsiteY3" fmla="*/ 1723301 h 1723301"/>
                <a:gd name="connsiteX0" fmla="*/ 0 w 4277620"/>
                <a:gd name="connsiteY0" fmla="*/ 1723301 h 1723301"/>
                <a:gd name="connsiteX1" fmla="*/ 4272410 w 4277620"/>
                <a:gd name="connsiteY1" fmla="*/ 0 h 1723301"/>
                <a:gd name="connsiteX2" fmla="*/ 4277620 w 4277620"/>
                <a:gd name="connsiteY2" fmla="*/ 1685201 h 1723301"/>
                <a:gd name="connsiteX3" fmla="*/ 0 w 4277620"/>
                <a:gd name="connsiteY3" fmla="*/ 1723301 h 1723301"/>
                <a:gd name="connsiteX0" fmla="*/ 0 w 4291582"/>
                <a:gd name="connsiteY0" fmla="*/ 1713776 h 1713776"/>
                <a:gd name="connsiteX1" fmla="*/ 4291460 w 4291582"/>
                <a:gd name="connsiteY1" fmla="*/ 0 h 1713776"/>
                <a:gd name="connsiteX2" fmla="*/ 4277620 w 4291582"/>
                <a:gd name="connsiteY2" fmla="*/ 1675676 h 1713776"/>
                <a:gd name="connsiteX3" fmla="*/ 0 w 4291582"/>
                <a:gd name="connsiteY3" fmla="*/ 1713776 h 1713776"/>
                <a:gd name="connsiteX0" fmla="*/ 0 w 4291714"/>
                <a:gd name="connsiteY0" fmla="*/ 1713776 h 1713776"/>
                <a:gd name="connsiteX1" fmla="*/ 4291460 w 4291714"/>
                <a:gd name="connsiteY1" fmla="*/ 0 h 1713776"/>
                <a:gd name="connsiteX2" fmla="*/ 4287145 w 4291714"/>
                <a:gd name="connsiteY2" fmla="*/ 1675676 h 1713776"/>
                <a:gd name="connsiteX3" fmla="*/ 0 w 4291714"/>
                <a:gd name="connsiteY3" fmla="*/ 1713776 h 1713776"/>
                <a:gd name="connsiteX0" fmla="*/ 0 w 4329814"/>
                <a:gd name="connsiteY0" fmla="*/ 1723301 h 1723301"/>
                <a:gd name="connsiteX1" fmla="*/ 4329560 w 4329814"/>
                <a:gd name="connsiteY1" fmla="*/ 0 h 1723301"/>
                <a:gd name="connsiteX2" fmla="*/ 4325245 w 4329814"/>
                <a:gd name="connsiteY2" fmla="*/ 1675676 h 1723301"/>
                <a:gd name="connsiteX3" fmla="*/ 0 w 4329814"/>
                <a:gd name="connsiteY3" fmla="*/ 1723301 h 1723301"/>
                <a:gd name="connsiteX0" fmla="*/ 0 w 4329814"/>
                <a:gd name="connsiteY0" fmla="*/ 1723301 h 1723301"/>
                <a:gd name="connsiteX1" fmla="*/ 4329560 w 4329814"/>
                <a:gd name="connsiteY1" fmla="*/ 0 h 1723301"/>
                <a:gd name="connsiteX2" fmla="*/ 4325245 w 4329814"/>
                <a:gd name="connsiteY2" fmla="*/ 1675676 h 1723301"/>
                <a:gd name="connsiteX3" fmla="*/ 0 w 4329814"/>
                <a:gd name="connsiteY3" fmla="*/ 1723301 h 1723301"/>
                <a:gd name="connsiteX0" fmla="*/ 0 w 4334770"/>
                <a:gd name="connsiteY0" fmla="*/ 1723301 h 1723301"/>
                <a:gd name="connsiteX1" fmla="*/ 4329560 w 4334770"/>
                <a:gd name="connsiteY1" fmla="*/ 0 h 1723301"/>
                <a:gd name="connsiteX2" fmla="*/ 4334770 w 4334770"/>
                <a:gd name="connsiteY2" fmla="*/ 1704251 h 1723301"/>
                <a:gd name="connsiteX3" fmla="*/ 0 w 4334770"/>
                <a:gd name="connsiteY3" fmla="*/ 1723301 h 172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4770" h="1723301">
                  <a:moveTo>
                    <a:pt x="0" y="1723301"/>
                  </a:moveTo>
                  <a:cubicBezTo>
                    <a:pt x="1341587" y="1218717"/>
                    <a:pt x="54273" y="1723784"/>
                    <a:pt x="4329560" y="0"/>
                  </a:cubicBezTo>
                  <a:cubicBezTo>
                    <a:pt x="4331297" y="561734"/>
                    <a:pt x="4333033" y="1142517"/>
                    <a:pt x="4334770" y="1704251"/>
                  </a:cubicBezTo>
                  <a:lnTo>
                    <a:pt x="0" y="172330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2411760" y="4509120"/>
              <a:ext cx="2424830" cy="1598488"/>
              <a:chOff x="1691680" y="5589240"/>
              <a:chExt cx="1324577" cy="780287"/>
            </a:xfrm>
          </p:grpSpPr>
          <p:sp>
            <p:nvSpPr>
              <p:cNvPr id="75" name="직사각형 9"/>
              <p:cNvSpPr/>
              <p:nvPr/>
            </p:nvSpPr>
            <p:spPr>
              <a:xfrm>
                <a:off x="1691680" y="5589240"/>
                <a:ext cx="722744" cy="780287"/>
              </a:xfrm>
              <a:custGeom>
                <a:avLst/>
                <a:gdLst>
                  <a:gd name="connsiteX0" fmla="*/ 0 w 1152128"/>
                  <a:gd name="connsiteY0" fmla="*/ 0 h 292849"/>
                  <a:gd name="connsiteX1" fmla="*/ 1152128 w 1152128"/>
                  <a:gd name="connsiteY1" fmla="*/ 0 h 292849"/>
                  <a:gd name="connsiteX2" fmla="*/ 1152128 w 1152128"/>
                  <a:gd name="connsiteY2" fmla="*/ 292849 h 292849"/>
                  <a:gd name="connsiteX3" fmla="*/ 0 w 1152128"/>
                  <a:gd name="connsiteY3" fmla="*/ 292849 h 292849"/>
                  <a:gd name="connsiteX4" fmla="*/ 0 w 1152128"/>
                  <a:gd name="connsiteY4" fmla="*/ 0 h 292849"/>
                  <a:gd name="connsiteX0" fmla="*/ 0 w 1176405"/>
                  <a:gd name="connsiteY0" fmla="*/ 105196 h 292849"/>
                  <a:gd name="connsiteX1" fmla="*/ 1176405 w 1176405"/>
                  <a:gd name="connsiteY1" fmla="*/ 0 h 292849"/>
                  <a:gd name="connsiteX2" fmla="*/ 1176405 w 1176405"/>
                  <a:gd name="connsiteY2" fmla="*/ 292849 h 292849"/>
                  <a:gd name="connsiteX3" fmla="*/ 24277 w 1176405"/>
                  <a:gd name="connsiteY3" fmla="*/ 292849 h 292849"/>
                  <a:gd name="connsiteX4" fmla="*/ 0 w 1176405"/>
                  <a:gd name="connsiteY4" fmla="*/ 105196 h 292849"/>
                  <a:gd name="connsiteX0" fmla="*/ 0 w 1176405"/>
                  <a:gd name="connsiteY0" fmla="*/ 105196 h 826923"/>
                  <a:gd name="connsiteX1" fmla="*/ 1176405 w 1176405"/>
                  <a:gd name="connsiteY1" fmla="*/ 0 h 826923"/>
                  <a:gd name="connsiteX2" fmla="*/ 682790 w 1176405"/>
                  <a:gd name="connsiteY2" fmla="*/ 826923 h 826923"/>
                  <a:gd name="connsiteX3" fmla="*/ 24277 w 1176405"/>
                  <a:gd name="connsiteY3" fmla="*/ 292849 h 826923"/>
                  <a:gd name="connsiteX4" fmla="*/ 0 w 1176405"/>
                  <a:gd name="connsiteY4" fmla="*/ 105196 h 826923"/>
                  <a:gd name="connsiteX0" fmla="*/ 0 w 707066"/>
                  <a:gd name="connsiteY0" fmla="*/ 0 h 721727"/>
                  <a:gd name="connsiteX1" fmla="*/ 707066 w 707066"/>
                  <a:gd name="connsiteY1" fmla="*/ 550259 h 721727"/>
                  <a:gd name="connsiteX2" fmla="*/ 682790 w 707066"/>
                  <a:gd name="connsiteY2" fmla="*/ 721727 h 721727"/>
                  <a:gd name="connsiteX3" fmla="*/ 24277 w 707066"/>
                  <a:gd name="connsiteY3" fmla="*/ 187653 h 721727"/>
                  <a:gd name="connsiteX4" fmla="*/ 0 w 707066"/>
                  <a:gd name="connsiteY4" fmla="*/ 0 h 721727"/>
                  <a:gd name="connsiteX0" fmla="*/ 0 w 682790"/>
                  <a:gd name="connsiteY0" fmla="*/ 0 h 721727"/>
                  <a:gd name="connsiteX1" fmla="*/ 666605 w 682790"/>
                  <a:gd name="connsiteY1" fmla="*/ 517891 h 721727"/>
                  <a:gd name="connsiteX2" fmla="*/ 682790 w 682790"/>
                  <a:gd name="connsiteY2" fmla="*/ 721727 h 721727"/>
                  <a:gd name="connsiteX3" fmla="*/ 24277 w 682790"/>
                  <a:gd name="connsiteY3" fmla="*/ 187653 h 721727"/>
                  <a:gd name="connsiteX4" fmla="*/ 0 w 682790"/>
                  <a:gd name="connsiteY4" fmla="*/ 0 h 721727"/>
                  <a:gd name="connsiteX0" fmla="*/ 0 w 692315"/>
                  <a:gd name="connsiteY0" fmla="*/ 0 h 736015"/>
                  <a:gd name="connsiteX1" fmla="*/ 676130 w 692315"/>
                  <a:gd name="connsiteY1" fmla="*/ 532179 h 736015"/>
                  <a:gd name="connsiteX2" fmla="*/ 692315 w 692315"/>
                  <a:gd name="connsiteY2" fmla="*/ 736015 h 736015"/>
                  <a:gd name="connsiteX3" fmla="*/ 33802 w 692315"/>
                  <a:gd name="connsiteY3" fmla="*/ 201941 h 736015"/>
                  <a:gd name="connsiteX4" fmla="*/ 0 w 692315"/>
                  <a:gd name="connsiteY4" fmla="*/ 0 h 736015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36183 w 694696"/>
                  <a:gd name="connsiteY3" fmla="*/ 209085 h 743159"/>
                  <a:gd name="connsiteX4" fmla="*/ 0 w 694696"/>
                  <a:gd name="connsiteY4" fmla="*/ 0 h 743159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14752 w 694696"/>
                  <a:gd name="connsiteY3" fmla="*/ 194797 h 743159"/>
                  <a:gd name="connsiteX4" fmla="*/ 0 w 694696"/>
                  <a:gd name="connsiteY4" fmla="*/ 0 h 743159"/>
                  <a:gd name="connsiteX0" fmla="*/ 0 w 697077"/>
                  <a:gd name="connsiteY0" fmla="*/ 0 h 745540"/>
                  <a:gd name="connsiteX1" fmla="*/ 680892 w 697077"/>
                  <a:gd name="connsiteY1" fmla="*/ 541704 h 745540"/>
                  <a:gd name="connsiteX2" fmla="*/ 697077 w 697077"/>
                  <a:gd name="connsiteY2" fmla="*/ 745540 h 745540"/>
                  <a:gd name="connsiteX3" fmla="*/ 17133 w 697077"/>
                  <a:gd name="connsiteY3" fmla="*/ 197178 h 745540"/>
                  <a:gd name="connsiteX4" fmla="*/ 0 w 697077"/>
                  <a:gd name="connsiteY4" fmla="*/ 0 h 745540"/>
                  <a:gd name="connsiteX0" fmla="*/ 0 w 701840"/>
                  <a:gd name="connsiteY0" fmla="*/ 0 h 736015"/>
                  <a:gd name="connsiteX1" fmla="*/ 685655 w 701840"/>
                  <a:gd name="connsiteY1" fmla="*/ 532179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95180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13746"/>
                  <a:gd name="connsiteY0" fmla="*/ 0 h 738397"/>
                  <a:gd name="connsiteX1" fmla="*/ 707086 w 713746"/>
                  <a:gd name="connsiteY1" fmla="*/ 544086 h 738397"/>
                  <a:gd name="connsiteX2" fmla="*/ 713746 w 713746"/>
                  <a:gd name="connsiteY2" fmla="*/ 738397 h 738397"/>
                  <a:gd name="connsiteX3" fmla="*/ 12371 w 713746"/>
                  <a:gd name="connsiteY3" fmla="*/ 187654 h 738397"/>
                  <a:gd name="connsiteX4" fmla="*/ 0 w 713746"/>
                  <a:gd name="connsiteY4" fmla="*/ 0 h 738397"/>
                  <a:gd name="connsiteX0" fmla="*/ 4298 w 718044"/>
                  <a:gd name="connsiteY0" fmla="*/ 0 h 738397"/>
                  <a:gd name="connsiteX1" fmla="*/ 711384 w 718044"/>
                  <a:gd name="connsiteY1" fmla="*/ 544086 h 738397"/>
                  <a:gd name="connsiteX2" fmla="*/ 718044 w 718044"/>
                  <a:gd name="connsiteY2" fmla="*/ 738397 h 738397"/>
                  <a:gd name="connsiteX3" fmla="*/ 0 w 718044"/>
                  <a:gd name="connsiteY3" fmla="*/ 187654 h 738397"/>
                  <a:gd name="connsiteX4" fmla="*/ 4298 w 718044"/>
                  <a:gd name="connsiteY4" fmla="*/ 0 h 738397"/>
                  <a:gd name="connsiteX0" fmla="*/ 233 w 713979"/>
                  <a:gd name="connsiteY0" fmla="*/ 0 h 738397"/>
                  <a:gd name="connsiteX1" fmla="*/ 707319 w 713979"/>
                  <a:gd name="connsiteY1" fmla="*/ 544086 h 738397"/>
                  <a:gd name="connsiteX2" fmla="*/ 713979 w 713979"/>
                  <a:gd name="connsiteY2" fmla="*/ 738397 h 738397"/>
                  <a:gd name="connsiteX3" fmla="*/ 3079 w 713979"/>
                  <a:gd name="connsiteY3" fmla="*/ 192416 h 738397"/>
                  <a:gd name="connsiteX4" fmla="*/ 233 w 713979"/>
                  <a:gd name="connsiteY4" fmla="*/ 0 h 738397"/>
                  <a:gd name="connsiteX0" fmla="*/ 4297 w 718043"/>
                  <a:gd name="connsiteY0" fmla="*/ 0 h 738397"/>
                  <a:gd name="connsiteX1" fmla="*/ 711383 w 718043"/>
                  <a:gd name="connsiteY1" fmla="*/ 544086 h 738397"/>
                  <a:gd name="connsiteX2" fmla="*/ 718043 w 718043"/>
                  <a:gd name="connsiteY2" fmla="*/ 738397 h 738397"/>
                  <a:gd name="connsiteX3" fmla="*/ 0 w 718043"/>
                  <a:gd name="connsiteY3" fmla="*/ 197179 h 738397"/>
                  <a:gd name="connsiteX4" fmla="*/ 4297 w 718043"/>
                  <a:gd name="connsiteY4" fmla="*/ 0 h 738397"/>
                  <a:gd name="connsiteX0" fmla="*/ 366 w 718874"/>
                  <a:gd name="connsiteY0" fmla="*/ 0 h 740779"/>
                  <a:gd name="connsiteX1" fmla="*/ 712214 w 718874"/>
                  <a:gd name="connsiteY1" fmla="*/ 546468 h 740779"/>
                  <a:gd name="connsiteX2" fmla="*/ 718874 w 718874"/>
                  <a:gd name="connsiteY2" fmla="*/ 740779 h 740779"/>
                  <a:gd name="connsiteX3" fmla="*/ 831 w 718874"/>
                  <a:gd name="connsiteY3" fmla="*/ 199561 h 740779"/>
                  <a:gd name="connsiteX4" fmla="*/ 366 w 718874"/>
                  <a:gd name="connsiteY4" fmla="*/ 0 h 740779"/>
                  <a:gd name="connsiteX0" fmla="*/ 366 w 721739"/>
                  <a:gd name="connsiteY0" fmla="*/ 0 h 740779"/>
                  <a:gd name="connsiteX1" fmla="*/ 721739 w 721739"/>
                  <a:gd name="connsiteY1" fmla="*/ 546468 h 740779"/>
                  <a:gd name="connsiteX2" fmla="*/ 718874 w 721739"/>
                  <a:gd name="connsiteY2" fmla="*/ 740779 h 740779"/>
                  <a:gd name="connsiteX3" fmla="*/ 831 w 721739"/>
                  <a:gd name="connsiteY3" fmla="*/ 199561 h 740779"/>
                  <a:gd name="connsiteX4" fmla="*/ 366 w 721739"/>
                  <a:gd name="connsiteY4" fmla="*/ 0 h 74077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199561 h 759829"/>
                  <a:gd name="connsiteX4" fmla="*/ 366 w 721739"/>
                  <a:gd name="connsiteY4" fmla="*/ 0 h 75982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218611 h 759829"/>
                  <a:gd name="connsiteX4" fmla="*/ 366 w 721739"/>
                  <a:gd name="connsiteY4" fmla="*/ 0 h 7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739" h="759829">
                    <a:moveTo>
                      <a:pt x="366" y="0"/>
                    </a:moveTo>
                    <a:lnTo>
                      <a:pt x="721739" y="546468"/>
                    </a:lnTo>
                    <a:lnTo>
                      <a:pt x="718874" y="759829"/>
                    </a:lnTo>
                    <a:lnTo>
                      <a:pt x="831" y="218611"/>
                    </a:lnTo>
                    <a:cubicBezTo>
                      <a:pt x="2264" y="156060"/>
                      <a:pt x="-1067" y="62551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직사각형 14"/>
              <p:cNvSpPr/>
              <p:nvPr/>
            </p:nvSpPr>
            <p:spPr>
              <a:xfrm>
                <a:off x="1692432" y="5595980"/>
                <a:ext cx="1323825" cy="561975"/>
              </a:xfrm>
              <a:custGeom>
                <a:avLst/>
                <a:gdLst>
                  <a:gd name="connsiteX0" fmla="*/ 0 w 864096"/>
                  <a:gd name="connsiteY0" fmla="*/ 0 h 216024"/>
                  <a:gd name="connsiteX1" fmla="*/ 864096 w 864096"/>
                  <a:gd name="connsiteY1" fmla="*/ 0 h 216024"/>
                  <a:gd name="connsiteX2" fmla="*/ 864096 w 864096"/>
                  <a:gd name="connsiteY2" fmla="*/ 216024 h 216024"/>
                  <a:gd name="connsiteX3" fmla="*/ 0 w 864096"/>
                  <a:gd name="connsiteY3" fmla="*/ 216024 h 216024"/>
                  <a:gd name="connsiteX4" fmla="*/ 0 w 864096"/>
                  <a:gd name="connsiteY4" fmla="*/ 0 h 216024"/>
                  <a:gd name="connsiteX0" fmla="*/ 0 w 864096"/>
                  <a:gd name="connsiteY0" fmla="*/ 0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0 w 864096"/>
                  <a:gd name="connsiteY4" fmla="*/ 0 h 777999"/>
                  <a:gd name="connsiteX0" fmla="*/ 216694 w 864096"/>
                  <a:gd name="connsiteY0" fmla="*/ 230981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216694 w 864096"/>
                  <a:gd name="connsiteY4" fmla="*/ 230981 h 777999"/>
                  <a:gd name="connsiteX0" fmla="*/ 216694 w 909340"/>
                  <a:gd name="connsiteY0" fmla="*/ 14957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6694 w 909340"/>
                  <a:gd name="connsiteY4" fmla="*/ 14957 h 561975"/>
                  <a:gd name="connsiteX0" fmla="*/ 211931 w 909340"/>
                  <a:gd name="connsiteY0" fmla="*/ 3051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1931 w 909340"/>
                  <a:gd name="connsiteY4" fmla="*/ 3051 h 561975"/>
                  <a:gd name="connsiteX0" fmla="*/ 211931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211931 w 928390"/>
                  <a:gd name="connsiteY4" fmla="*/ 3051 h 561975"/>
                  <a:gd name="connsiteX0" fmla="*/ 581350 w 928390"/>
                  <a:gd name="connsiteY0" fmla="*/ 12350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12350 h 561975"/>
                  <a:gd name="connsiteX0" fmla="*/ 581350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41666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60264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23825"/>
                  <a:gd name="connsiteY0" fmla="*/ 3051 h 561975"/>
                  <a:gd name="connsiteX1" fmla="*/ 1323825 w 1323825"/>
                  <a:gd name="connsiteY1" fmla="*/ 560264 h 561975"/>
                  <a:gd name="connsiteX2" fmla="*/ 723603 w 1323825"/>
                  <a:gd name="connsiteY2" fmla="*/ 561975 h 561975"/>
                  <a:gd name="connsiteX3" fmla="*/ 0 w 1323825"/>
                  <a:gd name="connsiteY3" fmla="*/ 0 h 561975"/>
                  <a:gd name="connsiteX4" fmla="*/ 581350 w 1323825"/>
                  <a:gd name="connsiteY4" fmla="*/ 305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25" h="561975">
                    <a:moveTo>
                      <a:pt x="581350" y="3051"/>
                    </a:moveTo>
                    <a:lnTo>
                      <a:pt x="1323825" y="560264"/>
                    </a:lnTo>
                    <a:lnTo>
                      <a:pt x="723603" y="561975"/>
                    </a:lnTo>
                    <a:lnTo>
                      <a:pt x="0" y="0"/>
                    </a:lnTo>
                    <a:lnTo>
                      <a:pt x="581350" y="305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7" name="그룹 76"/>
            <p:cNvGrpSpPr/>
            <p:nvPr/>
          </p:nvGrpSpPr>
          <p:grpSpPr>
            <a:xfrm>
              <a:off x="3491880" y="4085169"/>
              <a:ext cx="2424830" cy="1598488"/>
              <a:chOff x="1691680" y="5589240"/>
              <a:chExt cx="1324577" cy="780287"/>
            </a:xfrm>
          </p:grpSpPr>
          <p:sp>
            <p:nvSpPr>
              <p:cNvPr id="78" name="직사각형 9"/>
              <p:cNvSpPr/>
              <p:nvPr/>
            </p:nvSpPr>
            <p:spPr>
              <a:xfrm>
                <a:off x="1691680" y="5589240"/>
                <a:ext cx="722744" cy="780287"/>
              </a:xfrm>
              <a:custGeom>
                <a:avLst/>
                <a:gdLst>
                  <a:gd name="connsiteX0" fmla="*/ 0 w 1152128"/>
                  <a:gd name="connsiteY0" fmla="*/ 0 h 292849"/>
                  <a:gd name="connsiteX1" fmla="*/ 1152128 w 1152128"/>
                  <a:gd name="connsiteY1" fmla="*/ 0 h 292849"/>
                  <a:gd name="connsiteX2" fmla="*/ 1152128 w 1152128"/>
                  <a:gd name="connsiteY2" fmla="*/ 292849 h 292849"/>
                  <a:gd name="connsiteX3" fmla="*/ 0 w 1152128"/>
                  <a:gd name="connsiteY3" fmla="*/ 292849 h 292849"/>
                  <a:gd name="connsiteX4" fmla="*/ 0 w 1152128"/>
                  <a:gd name="connsiteY4" fmla="*/ 0 h 292849"/>
                  <a:gd name="connsiteX0" fmla="*/ 0 w 1176405"/>
                  <a:gd name="connsiteY0" fmla="*/ 105196 h 292849"/>
                  <a:gd name="connsiteX1" fmla="*/ 1176405 w 1176405"/>
                  <a:gd name="connsiteY1" fmla="*/ 0 h 292849"/>
                  <a:gd name="connsiteX2" fmla="*/ 1176405 w 1176405"/>
                  <a:gd name="connsiteY2" fmla="*/ 292849 h 292849"/>
                  <a:gd name="connsiteX3" fmla="*/ 24277 w 1176405"/>
                  <a:gd name="connsiteY3" fmla="*/ 292849 h 292849"/>
                  <a:gd name="connsiteX4" fmla="*/ 0 w 1176405"/>
                  <a:gd name="connsiteY4" fmla="*/ 105196 h 292849"/>
                  <a:gd name="connsiteX0" fmla="*/ 0 w 1176405"/>
                  <a:gd name="connsiteY0" fmla="*/ 105196 h 826923"/>
                  <a:gd name="connsiteX1" fmla="*/ 1176405 w 1176405"/>
                  <a:gd name="connsiteY1" fmla="*/ 0 h 826923"/>
                  <a:gd name="connsiteX2" fmla="*/ 682790 w 1176405"/>
                  <a:gd name="connsiteY2" fmla="*/ 826923 h 826923"/>
                  <a:gd name="connsiteX3" fmla="*/ 24277 w 1176405"/>
                  <a:gd name="connsiteY3" fmla="*/ 292849 h 826923"/>
                  <a:gd name="connsiteX4" fmla="*/ 0 w 1176405"/>
                  <a:gd name="connsiteY4" fmla="*/ 105196 h 826923"/>
                  <a:gd name="connsiteX0" fmla="*/ 0 w 707066"/>
                  <a:gd name="connsiteY0" fmla="*/ 0 h 721727"/>
                  <a:gd name="connsiteX1" fmla="*/ 707066 w 707066"/>
                  <a:gd name="connsiteY1" fmla="*/ 550259 h 721727"/>
                  <a:gd name="connsiteX2" fmla="*/ 682790 w 707066"/>
                  <a:gd name="connsiteY2" fmla="*/ 721727 h 721727"/>
                  <a:gd name="connsiteX3" fmla="*/ 24277 w 707066"/>
                  <a:gd name="connsiteY3" fmla="*/ 187653 h 721727"/>
                  <a:gd name="connsiteX4" fmla="*/ 0 w 707066"/>
                  <a:gd name="connsiteY4" fmla="*/ 0 h 721727"/>
                  <a:gd name="connsiteX0" fmla="*/ 0 w 682790"/>
                  <a:gd name="connsiteY0" fmla="*/ 0 h 721727"/>
                  <a:gd name="connsiteX1" fmla="*/ 666605 w 682790"/>
                  <a:gd name="connsiteY1" fmla="*/ 517891 h 721727"/>
                  <a:gd name="connsiteX2" fmla="*/ 682790 w 682790"/>
                  <a:gd name="connsiteY2" fmla="*/ 721727 h 721727"/>
                  <a:gd name="connsiteX3" fmla="*/ 24277 w 682790"/>
                  <a:gd name="connsiteY3" fmla="*/ 187653 h 721727"/>
                  <a:gd name="connsiteX4" fmla="*/ 0 w 682790"/>
                  <a:gd name="connsiteY4" fmla="*/ 0 h 721727"/>
                  <a:gd name="connsiteX0" fmla="*/ 0 w 692315"/>
                  <a:gd name="connsiteY0" fmla="*/ 0 h 736015"/>
                  <a:gd name="connsiteX1" fmla="*/ 676130 w 692315"/>
                  <a:gd name="connsiteY1" fmla="*/ 532179 h 736015"/>
                  <a:gd name="connsiteX2" fmla="*/ 692315 w 692315"/>
                  <a:gd name="connsiteY2" fmla="*/ 736015 h 736015"/>
                  <a:gd name="connsiteX3" fmla="*/ 33802 w 692315"/>
                  <a:gd name="connsiteY3" fmla="*/ 201941 h 736015"/>
                  <a:gd name="connsiteX4" fmla="*/ 0 w 692315"/>
                  <a:gd name="connsiteY4" fmla="*/ 0 h 736015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36183 w 694696"/>
                  <a:gd name="connsiteY3" fmla="*/ 209085 h 743159"/>
                  <a:gd name="connsiteX4" fmla="*/ 0 w 694696"/>
                  <a:gd name="connsiteY4" fmla="*/ 0 h 743159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14752 w 694696"/>
                  <a:gd name="connsiteY3" fmla="*/ 194797 h 743159"/>
                  <a:gd name="connsiteX4" fmla="*/ 0 w 694696"/>
                  <a:gd name="connsiteY4" fmla="*/ 0 h 743159"/>
                  <a:gd name="connsiteX0" fmla="*/ 0 w 697077"/>
                  <a:gd name="connsiteY0" fmla="*/ 0 h 745540"/>
                  <a:gd name="connsiteX1" fmla="*/ 680892 w 697077"/>
                  <a:gd name="connsiteY1" fmla="*/ 541704 h 745540"/>
                  <a:gd name="connsiteX2" fmla="*/ 697077 w 697077"/>
                  <a:gd name="connsiteY2" fmla="*/ 745540 h 745540"/>
                  <a:gd name="connsiteX3" fmla="*/ 17133 w 697077"/>
                  <a:gd name="connsiteY3" fmla="*/ 197178 h 745540"/>
                  <a:gd name="connsiteX4" fmla="*/ 0 w 697077"/>
                  <a:gd name="connsiteY4" fmla="*/ 0 h 745540"/>
                  <a:gd name="connsiteX0" fmla="*/ 0 w 701840"/>
                  <a:gd name="connsiteY0" fmla="*/ 0 h 736015"/>
                  <a:gd name="connsiteX1" fmla="*/ 685655 w 701840"/>
                  <a:gd name="connsiteY1" fmla="*/ 532179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95180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13746"/>
                  <a:gd name="connsiteY0" fmla="*/ 0 h 738397"/>
                  <a:gd name="connsiteX1" fmla="*/ 707086 w 713746"/>
                  <a:gd name="connsiteY1" fmla="*/ 544086 h 738397"/>
                  <a:gd name="connsiteX2" fmla="*/ 713746 w 713746"/>
                  <a:gd name="connsiteY2" fmla="*/ 738397 h 738397"/>
                  <a:gd name="connsiteX3" fmla="*/ 12371 w 713746"/>
                  <a:gd name="connsiteY3" fmla="*/ 187654 h 738397"/>
                  <a:gd name="connsiteX4" fmla="*/ 0 w 713746"/>
                  <a:gd name="connsiteY4" fmla="*/ 0 h 738397"/>
                  <a:gd name="connsiteX0" fmla="*/ 4298 w 718044"/>
                  <a:gd name="connsiteY0" fmla="*/ 0 h 738397"/>
                  <a:gd name="connsiteX1" fmla="*/ 711384 w 718044"/>
                  <a:gd name="connsiteY1" fmla="*/ 544086 h 738397"/>
                  <a:gd name="connsiteX2" fmla="*/ 718044 w 718044"/>
                  <a:gd name="connsiteY2" fmla="*/ 738397 h 738397"/>
                  <a:gd name="connsiteX3" fmla="*/ 0 w 718044"/>
                  <a:gd name="connsiteY3" fmla="*/ 187654 h 738397"/>
                  <a:gd name="connsiteX4" fmla="*/ 4298 w 718044"/>
                  <a:gd name="connsiteY4" fmla="*/ 0 h 738397"/>
                  <a:gd name="connsiteX0" fmla="*/ 233 w 713979"/>
                  <a:gd name="connsiteY0" fmla="*/ 0 h 738397"/>
                  <a:gd name="connsiteX1" fmla="*/ 707319 w 713979"/>
                  <a:gd name="connsiteY1" fmla="*/ 544086 h 738397"/>
                  <a:gd name="connsiteX2" fmla="*/ 713979 w 713979"/>
                  <a:gd name="connsiteY2" fmla="*/ 738397 h 738397"/>
                  <a:gd name="connsiteX3" fmla="*/ 3079 w 713979"/>
                  <a:gd name="connsiteY3" fmla="*/ 192416 h 738397"/>
                  <a:gd name="connsiteX4" fmla="*/ 233 w 713979"/>
                  <a:gd name="connsiteY4" fmla="*/ 0 h 738397"/>
                  <a:gd name="connsiteX0" fmla="*/ 4297 w 718043"/>
                  <a:gd name="connsiteY0" fmla="*/ 0 h 738397"/>
                  <a:gd name="connsiteX1" fmla="*/ 711383 w 718043"/>
                  <a:gd name="connsiteY1" fmla="*/ 544086 h 738397"/>
                  <a:gd name="connsiteX2" fmla="*/ 718043 w 718043"/>
                  <a:gd name="connsiteY2" fmla="*/ 738397 h 738397"/>
                  <a:gd name="connsiteX3" fmla="*/ 0 w 718043"/>
                  <a:gd name="connsiteY3" fmla="*/ 197179 h 738397"/>
                  <a:gd name="connsiteX4" fmla="*/ 4297 w 718043"/>
                  <a:gd name="connsiteY4" fmla="*/ 0 h 738397"/>
                  <a:gd name="connsiteX0" fmla="*/ 366 w 718874"/>
                  <a:gd name="connsiteY0" fmla="*/ 0 h 740779"/>
                  <a:gd name="connsiteX1" fmla="*/ 712214 w 718874"/>
                  <a:gd name="connsiteY1" fmla="*/ 546468 h 740779"/>
                  <a:gd name="connsiteX2" fmla="*/ 718874 w 718874"/>
                  <a:gd name="connsiteY2" fmla="*/ 740779 h 740779"/>
                  <a:gd name="connsiteX3" fmla="*/ 831 w 718874"/>
                  <a:gd name="connsiteY3" fmla="*/ 199561 h 740779"/>
                  <a:gd name="connsiteX4" fmla="*/ 366 w 718874"/>
                  <a:gd name="connsiteY4" fmla="*/ 0 h 740779"/>
                  <a:gd name="connsiteX0" fmla="*/ 366 w 721739"/>
                  <a:gd name="connsiteY0" fmla="*/ 0 h 740779"/>
                  <a:gd name="connsiteX1" fmla="*/ 721739 w 721739"/>
                  <a:gd name="connsiteY1" fmla="*/ 546468 h 740779"/>
                  <a:gd name="connsiteX2" fmla="*/ 718874 w 721739"/>
                  <a:gd name="connsiteY2" fmla="*/ 740779 h 740779"/>
                  <a:gd name="connsiteX3" fmla="*/ 831 w 721739"/>
                  <a:gd name="connsiteY3" fmla="*/ 199561 h 740779"/>
                  <a:gd name="connsiteX4" fmla="*/ 366 w 721739"/>
                  <a:gd name="connsiteY4" fmla="*/ 0 h 74077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199561 h 759829"/>
                  <a:gd name="connsiteX4" fmla="*/ 366 w 721739"/>
                  <a:gd name="connsiteY4" fmla="*/ 0 h 75982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218611 h 759829"/>
                  <a:gd name="connsiteX4" fmla="*/ 366 w 721739"/>
                  <a:gd name="connsiteY4" fmla="*/ 0 h 7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739" h="759829">
                    <a:moveTo>
                      <a:pt x="366" y="0"/>
                    </a:moveTo>
                    <a:lnTo>
                      <a:pt x="721739" y="546468"/>
                    </a:lnTo>
                    <a:lnTo>
                      <a:pt x="718874" y="759829"/>
                    </a:lnTo>
                    <a:lnTo>
                      <a:pt x="831" y="218611"/>
                    </a:lnTo>
                    <a:cubicBezTo>
                      <a:pt x="2264" y="156060"/>
                      <a:pt x="-1067" y="62551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" name="직사각형 14"/>
              <p:cNvSpPr/>
              <p:nvPr/>
            </p:nvSpPr>
            <p:spPr>
              <a:xfrm>
                <a:off x="1692432" y="5595980"/>
                <a:ext cx="1323825" cy="561975"/>
              </a:xfrm>
              <a:custGeom>
                <a:avLst/>
                <a:gdLst>
                  <a:gd name="connsiteX0" fmla="*/ 0 w 864096"/>
                  <a:gd name="connsiteY0" fmla="*/ 0 h 216024"/>
                  <a:gd name="connsiteX1" fmla="*/ 864096 w 864096"/>
                  <a:gd name="connsiteY1" fmla="*/ 0 h 216024"/>
                  <a:gd name="connsiteX2" fmla="*/ 864096 w 864096"/>
                  <a:gd name="connsiteY2" fmla="*/ 216024 h 216024"/>
                  <a:gd name="connsiteX3" fmla="*/ 0 w 864096"/>
                  <a:gd name="connsiteY3" fmla="*/ 216024 h 216024"/>
                  <a:gd name="connsiteX4" fmla="*/ 0 w 864096"/>
                  <a:gd name="connsiteY4" fmla="*/ 0 h 216024"/>
                  <a:gd name="connsiteX0" fmla="*/ 0 w 864096"/>
                  <a:gd name="connsiteY0" fmla="*/ 0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0 w 864096"/>
                  <a:gd name="connsiteY4" fmla="*/ 0 h 777999"/>
                  <a:gd name="connsiteX0" fmla="*/ 216694 w 864096"/>
                  <a:gd name="connsiteY0" fmla="*/ 230981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216694 w 864096"/>
                  <a:gd name="connsiteY4" fmla="*/ 230981 h 777999"/>
                  <a:gd name="connsiteX0" fmla="*/ 216694 w 909340"/>
                  <a:gd name="connsiteY0" fmla="*/ 14957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6694 w 909340"/>
                  <a:gd name="connsiteY4" fmla="*/ 14957 h 561975"/>
                  <a:gd name="connsiteX0" fmla="*/ 211931 w 909340"/>
                  <a:gd name="connsiteY0" fmla="*/ 3051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1931 w 909340"/>
                  <a:gd name="connsiteY4" fmla="*/ 3051 h 561975"/>
                  <a:gd name="connsiteX0" fmla="*/ 211931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211931 w 928390"/>
                  <a:gd name="connsiteY4" fmla="*/ 3051 h 561975"/>
                  <a:gd name="connsiteX0" fmla="*/ 581350 w 928390"/>
                  <a:gd name="connsiteY0" fmla="*/ 12350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12350 h 561975"/>
                  <a:gd name="connsiteX0" fmla="*/ 581350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41666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60264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23825"/>
                  <a:gd name="connsiteY0" fmla="*/ 3051 h 561975"/>
                  <a:gd name="connsiteX1" fmla="*/ 1323825 w 1323825"/>
                  <a:gd name="connsiteY1" fmla="*/ 560264 h 561975"/>
                  <a:gd name="connsiteX2" fmla="*/ 723603 w 1323825"/>
                  <a:gd name="connsiteY2" fmla="*/ 561975 h 561975"/>
                  <a:gd name="connsiteX3" fmla="*/ 0 w 1323825"/>
                  <a:gd name="connsiteY3" fmla="*/ 0 h 561975"/>
                  <a:gd name="connsiteX4" fmla="*/ 581350 w 1323825"/>
                  <a:gd name="connsiteY4" fmla="*/ 305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25" h="561975">
                    <a:moveTo>
                      <a:pt x="581350" y="3051"/>
                    </a:moveTo>
                    <a:lnTo>
                      <a:pt x="1323825" y="560264"/>
                    </a:lnTo>
                    <a:lnTo>
                      <a:pt x="723603" y="561975"/>
                    </a:lnTo>
                    <a:lnTo>
                      <a:pt x="0" y="0"/>
                    </a:lnTo>
                    <a:lnTo>
                      <a:pt x="581350" y="305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4572000" y="3661218"/>
              <a:ext cx="2424830" cy="1598488"/>
              <a:chOff x="1691680" y="5589240"/>
              <a:chExt cx="1324577" cy="780287"/>
            </a:xfrm>
          </p:grpSpPr>
          <p:sp>
            <p:nvSpPr>
              <p:cNvPr id="81" name="직사각형 9"/>
              <p:cNvSpPr/>
              <p:nvPr/>
            </p:nvSpPr>
            <p:spPr>
              <a:xfrm>
                <a:off x="1691680" y="5589240"/>
                <a:ext cx="722744" cy="780287"/>
              </a:xfrm>
              <a:custGeom>
                <a:avLst/>
                <a:gdLst>
                  <a:gd name="connsiteX0" fmla="*/ 0 w 1152128"/>
                  <a:gd name="connsiteY0" fmla="*/ 0 h 292849"/>
                  <a:gd name="connsiteX1" fmla="*/ 1152128 w 1152128"/>
                  <a:gd name="connsiteY1" fmla="*/ 0 h 292849"/>
                  <a:gd name="connsiteX2" fmla="*/ 1152128 w 1152128"/>
                  <a:gd name="connsiteY2" fmla="*/ 292849 h 292849"/>
                  <a:gd name="connsiteX3" fmla="*/ 0 w 1152128"/>
                  <a:gd name="connsiteY3" fmla="*/ 292849 h 292849"/>
                  <a:gd name="connsiteX4" fmla="*/ 0 w 1152128"/>
                  <a:gd name="connsiteY4" fmla="*/ 0 h 292849"/>
                  <a:gd name="connsiteX0" fmla="*/ 0 w 1176405"/>
                  <a:gd name="connsiteY0" fmla="*/ 105196 h 292849"/>
                  <a:gd name="connsiteX1" fmla="*/ 1176405 w 1176405"/>
                  <a:gd name="connsiteY1" fmla="*/ 0 h 292849"/>
                  <a:gd name="connsiteX2" fmla="*/ 1176405 w 1176405"/>
                  <a:gd name="connsiteY2" fmla="*/ 292849 h 292849"/>
                  <a:gd name="connsiteX3" fmla="*/ 24277 w 1176405"/>
                  <a:gd name="connsiteY3" fmla="*/ 292849 h 292849"/>
                  <a:gd name="connsiteX4" fmla="*/ 0 w 1176405"/>
                  <a:gd name="connsiteY4" fmla="*/ 105196 h 292849"/>
                  <a:gd name="connsiteX0" fmla="*/ 0 w 1176405"/>
                  <a:gd name="connsiteY0" fmla="*/ 105196 h 826923"/>
                  <a:gd name="connsiteX1" fmla="*/ 1176405 w 1176405"/>
                  <a:gd name="connsiteY1" fmla="*/ 0 h 826923"/>
                  <a:gd name="connsiteX2" fmla="*/ 682790 w 1176405"/>
                  <a:gd name="connsiteY2" fmla="*/ 826923 h 826923"/>
                  <a:gd name="connsiteX3" fmla="*/ 24277 w 1176405"/>
                  <a:gd name="connsiteY3" fmla="*/ 292849 h 826923"/>
                  <a:gd name="connsiteX4" fmla="*/ 0 w 1176405"/>
                  <a:gd name="connsiteY4" fmla="*/ 105196 h 826923"/>
                  <a:gd name="connsiteX0" fmla="*/ 0 w 707066"/>
                  <a:gd name="connsiteY0" fmla="*/ 0 h 721727"/>
                  <a:gd name="connsiteX1" fmla="*/ 707066 w 707066"/>
                  <a:gd name="connsiteY1" fmla="*/ 550259 h 721727"/>
                  <a:gd name="connsiteX2" fmla="*/ 682790 w 707066"/>
                  <a:gd name="connsiteY2" fmla="*/ 721727 h 721727"/>
                  <a:gd name="connsiteX3" fmla="*/ 24277 w 707066"/>
                  <a:gd name="connsiteY3" fmla="*/ 187653 h 721727"/>
                  <a:gd name="connsiteX4" fmla="*/ 0 w 707066"/>
                  <a:gd name="connsiteY4" fmla="*/ 0 h 721727"/>
                  <a:gd name="connsiteX0" fmla="*/ 0 w 682790"/>
                  <a:gd name="connsiteY0" fmla="*/ 0 h 721727"/>
                  <a:gd name="connsiteX1" fmla="*/ 666605 w 682790"/>
                  <a:gd name="connsiteY1" fmla="*/ 517891 h 721727"/>
                  <a:gd name="connsiteX2" fmla="*/ 682790 w 682790"/>
                  <a:gd name="connsiteY2" fmla="*/ 721727 h 721727"/>
                  <a:gd name="connsiteX3" fmla="*/ 24277 w 682790"/>
                  <a:gd name="connsiteY3" fmla="*/ 187653 h 721727"/>
                  <a:gd name="connsiteX4" fmla="*/ 0 w 682790"/>
                  <a:gd name="connsiteY4" fmla="*/ 0 h 721727"/>
                  <a:gd name="connsiteX0" fmla="*/ 0 w 692315"/>
                  <a:gd name="connsiteY0" fmla="*/ 0 h 736015"/>
                  <a:gd name="connsiteX1" fmla="*/ 676130 w 692315"/>
                  <a:gd name="connsiteY1" fmla="*/ 532179 h 736015"/>
                  <a:gd name="connsiteX2" fmla="*/ 692315 w 692315"/>
                  <a:gd name="connsiteY2" fmla="*/ 736015 h 736015"/>
                  <a:gd name="connsiteX3" fmla="*/ 33802 w 692315"/>
                  <a:gd name="connsiteY3" fmla="*/ 201941 h 736015"/>
                  <a:gd name="connsiteX4" fmla="*/ 0 w 692315"/>
                  <a:gd name="connsiteY4" fmla="*/ 0 h 736015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36183 w 694696"/>
                  <a:gd name="connsiteY3" fmla="*/ 209085 h 743159"/>
                  <a:gd name="connsiteX4" fmla="*/ 0 w 694696"/>
                  <a:gd name="connsiteY4" fmla="*/ 0 h 743159"/>
                  <a:gd name="connsiteX0" fmla="*/ 0 w 694696"/>
                  <a:gd name="connsiteY0" fmla="*/ 0 h 743159"/>
                  <a:gd name="connsiteX1" fmla="*/ 678511 w 694696"/>
                  <a:gd name="connsiteY1" fmla="*/ 539323 h 743159"/>
                  <a:gd name="connsiteX2" fmla="*/ 694696 w 694696"/>
                  <a:gd name="connsiteY2" fmla="*/ 743159 h 743159"/>
                  <a:gd name="connsiteX3" fmla="*/ 14752 w 694696"/>
                  <a:gd name="connsiteY3" fmla="*/ 194797 h 743159"/>
                  <a:gd name="connsiteX4" fmla="*/ 0 w 694696"/>
                  <a:gd name="connsiteY4" fmla="*/ 0 h 743159"/>
                  <a:gd name="connsiteX0" fmla="*/ 0 w 697077"/>
                  <a:gd name="connsiteY0" fmla="*/ 0 h 745540"/>
                  <a:gd name="connsiteX1" fmla="*/ 680892 w 697077"/>
                  <a:gd name="connsiteY1" fmla="*/ 541704 h 745540"/>
                  <a:gd name="connsiteX2" fmla="*/ 697077 w 697077"/>
                  <a:gd name="connsiteY2" fmla="*/ 745540 h 745540"/>
                  <a:gd name="connsiteX3" fmla="*/ 17133 w 697077"/>
                  <a:gd name="connsiteY3" fmla="*/ 197178 h 745540"/>
                  <a:gd name="connsiteX4" fmla="*/ 0 w 697077"/>
                  <a:gd name="connsiteY4" fmla="*/ 0 h 745540"/>
                  <a:gd name="connsiteX0" fmla="*/ 0 w 701840"/>
                  <a:gd name="connsiteY0" fmla="*/ 0 h 736015"/>
                  <a:gd name="connsiteX1" fmla="*/ 685655 w 701840"/>
                  <a:gd name="connsiteY1" fmla="*/ 532179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21896 w 701840"/>
                  <a:gd name="connsiteY3" fmla="*/ 187653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85655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01840"/>
                  <a:gd name="connsiteY0" fmla="*/ 0 h 736015"/>
                  <a:gd name="connsiteX1" fmla="*/ 695180 w 701840"/>
                  <a:gd name="connsiteY1" fmla="*/ 541704 h 736015"/>
                  <a:gd name="connsiteX2" fmla="*/ 701840 w 701840"/>
                  <a:gd name="connsiteY2" fmla="*/ 736015 h 736015"/>
                  <a:gd name="connsiteX3" fmla="*/ 465 w 701840"/>
                  <a:gd name="connsiteY3" fmla="*/ 185272 h 736015"/>
                  <a:gd name="connsiteX4" fmla="*/ 0 w 701840"/>
                  <a:gd name="connsiteY4" fmla="*/ 0 h 736015"/>
                  <a:gd name="connsiteX0" fmla="*/ 0 w 713746"/>
                  <a:gd name="connsiteY0" fmla="*/ 0 h 738397"/>
                  <a:gd name="connsiteX1" fmla="*/ 707086 w 713746"/>
                  <a:gd name="connsiteY1" fmla="*/ 544086 h 738397"/>
                  <a:gd name="connsiteX2" fmla="*/ 713746 w 713746"/>
                  <a:gd name="connsiteY2" fmla="*/ 738397 h 738397"/>
                  <a:gd name="connsiteX3" fmla="*/ 12371 w 713746"/>
                  <a:gd name="connsiteY3" fmla="*/ 187654 h 738397"/>
                  <a:gd name="connsiteX4" fmla="*/ 0 w 713746"/>
                  <a:gd name="connsiteY4" fmla="*/ 0 h 738397"/>
                  <a:gd name="connsiteX0" fmla="*/ 4298 w 718044"/>
                  <a:gd name="connsiteY0" fmla="*/ 0 h 738397"/>
                  <a:gd name="connsiteX1" fmla="*/ 711384 w 718044"/>
                  <a:gd name="connsiteY1" fmla="*/ 544086 h 738397"/>
                  <a:gd name="connsiteX2" fmla="*/ 718044 w 718044"/>
                  <a:gd name="connsiteY2" fmla="*/ 738397 h 738397"/>
                  <a:gd name="connsiteX3" fmla="*/ 0 w 718044"/>
                  <a:gd name="connsiteY3" fmla="*/ 187654 h 738397"/>
                  <a:gd name="connsiteX4" fmla="*/ 4298 w 718044"/>
                  <a:gd name="connsiteY4" fmla="*/ 0 h 738397"/>
                  <a:gd name="connsiteX0" fmla="*/ 233 w 713979"/>
                  <a:gd name="connsiteY0" fmla="*/ 0 h 738397"/>
                  <a:gd name="connsiteX1" fmla="*/ 707319 w 713979"/>
                  <a:gd name="connsiteY1" fmla="*/ 544086 h 738397"/>
                  <a:gd name="connsiteX2" fmla="*/ 713979 w 713979"/>
                  <a:gd name="connsiteY2" fmla="*/ 738397 h 738397"/>
                  <a:gd name="connsiteX3" fmla="*/ 3079 w 713979"/>
                  <a:gd name="connsiteY3" fmla="*/ 192416 h 738397"/>
                  <a:gd name="connsiteX4" fmla="*/ 233 w 713979"/>
                  <a:gd name="connsiteY4" fmla="*/ 0 h 738397"/>
                  <a:gd name="connsiteX0" fmla="*/ 4297 w 718043"/>
                  <a:gd name="connsiteY0" fmla="*/ 0 h 738397"/>
                  <a:gd name="connsiteX1" fmla="*/ 711383 w 718043"/>
                  <a:gd name="connsiteY1" fmla="*/ 544086 h 738397"/>
                  <a:gd name="connsiteX2" fmla="*/ 718043 w 718043"/>
                  <a:gd name="connsiteY2" fmla="*/ 738397 h 738397"/>
                  <a:gd name="connsiteX3" fmla="*/ 0 w 718043"/>
                  <a:gd name="connsiteY3" fmla="*/ 197179 h 738397"/>
                  <a:gd name="connsiteX4" fmla="*/ 4297 w 718043"/>
                  <a:gd name="connsiteY4" fmla="*/ 0 h 738397"/>
                  <a:gd name="connsiteX0" fmla="*/ 366 w 718874"/>
                  <a:gd name="connsiteY0" fmla="*/ 0 h 740779"/>
                  <a:gd name="connsiteX1" fmla="*/ 712214 w 718874"/>
                  <a:gd name="connsiteY1" fmla="*/ 546468 h 740779"/>
                  <a:gd name="connsiteX2" fmla="*/ 718874 w 718874"/>
                  <a:gd name="connsiteY2" fmla="*/ 740779 h 740779"/>
                  <a:gd name="connsiteX3" fmla="*/ 831 w 718874"/>
                  <a:gd name="connsiteY3" fmla="*/ 199561 h 740779"/>
                  <a:gd name="connsiteX4" fmla="*/ 366 w 718874"/>
                  <a:gd name="connsiteY4" fmla="*/ 0 h 740779"/>
                  <a:gd name="connsiteX0" fmla="*/ 366 w 721739"/>
                  <a:gd name="connsiteY0" fmla="*/ 0 h 740779"/>
                  <a:gd name="connsiteX1" fmla="*/ 721739 w 721739"/>
                  <a:gd name="connsiteY1" fmla="*/ 546468 h 740779"/>
                  <a:gd name="connsiteX2" fmla="*/ 718874 w 721739"/>
                  <a:gd name="connsiteY2" fmla="*/ 740779 h 740779"/>
                  <a:gd name="connsiteX3" fmla="*/ 831 w 721739"/>
                  <a:gd name="connsiteY3" fmla="*/ 199561 h 740779"/>
                  <a:gd name="connsiteX4" fmla="*/ 366 w 721739"/>
                  <a:gd name="connsiteY4" fmla="*/ 0 h 74077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199561 h 759829"/>
                  <a:gd name="connsiteX4" fmla="*/ 366 w 721739"/>
                  <a:gd name="connsiteY4" fmla="*/ 0 h 759829"/>
                  <a:gd name="connsiteX0" fmla="*/ 366 w 721739"/>
                  <a:gd name="connsiteY0" fmla="*/ 0 h 759829"/>
                  <a:gd name="connsiteX1" fmla="*/ 721739 w 721739"/>
                  <a:gd name="connsiteY1" fmla="*/ 546468 h 759829"/>
                  <a:gd name="connsiteX2" fmla="*/ 718874 w 721739"/>
                  <a:gd name="connsiteY2" fmla="*/ 759829 h 759829"/>
                  <a:gd name="connsiteX3" fmla="*/ 831 w 721739"/>
                  <a:gd name="connsiteY3" fmla="*/ 218611 h 759829"/>
                  <a:gd name="connsiteX4" fmla="*/ 366 w 721739"/>
                  <a:gd name="connsiteY4" fmla="*/ 0 h 7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739" h="759829">
                    <a:moveTo>
                      <a:pt x="366" y="0"/>
                    </a:moveTo>
                    <a:lnTo>
                      <a:pt x="721739" y="546468"/>
                    </a:lnTo>
                    <a:lnTo>
                      <a:pt x="718874" y="759829"/>
                    </a:lnTo>
                    <a:lnTo>
                      <a:pt x="831" y="218611"/>
                    </a:lnTo>
                    <a:cubicBezTo>
                      <a:pt x="2264" y="156060"/>
                      <a:pt x="-1067" y="62551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" name="직사각형 14"/>
              <p:cNvSpPr/>
              <p:nvPr/>
            </p:nvSpPr>
            <p:spPr>
              <a:xfrm>
                <a:off x="1692432" y="5595980"/>
                <a:ext cx="1323825" cy="561975"/>
              </a:xfrm>
              <a:custGeom>
                <a:avLst/>
                <a:gdLst>
                  <a:gd name="connsiteX0" fmla="*/ 0 w 864096"/>
                  <a:gd name="connsiteY0" fmla="*/ 0 h 216024"/>
                  <a:gd name="connsiteX1" fmla="*/ 864096 w 864096"/>
                  <a:gd name="connsiteY1" fmla="*/ 0 h 216024"/>
                  <a:gd name="connsiteX2" fmla="*/ 864096 w 864096"/>
                  <a:gd name="connsiteY2" fmla="*/ 216024 h 216024"/>
                  <a:gd name="connsiteX3" fmla="*/ 0 w 864096"/>
                  <a:gd name="connsiteY3" fmla="*/ 216024 h 216024"/>
                  <a:gd name="connsiteX4" fmla="*/ 0 w 864096"/>
                  <a:gd name="connsiteY4" fmla="*/ 0 h 216024"/>
                  <a:gd name="connsiteX0" fmla="*/ 0 w 864096"/>
                  <a:gd name="connsiteY0" fmla="*/ 0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0 w 864096"/>
                  <a:gd name="connsiteY4" fmla="*/ 0 h 777999"/>
                  <a:gd name="connsiteX0" fmla="*/ 216694 w 864096"/>
                  <a:gd name="connsiteY0" fmla="*/ 230981 h 777999"/>
                  <a:gd name="connsiteX1" fmla="*/ 864096 w 864096"/>
                  <a:gd name="connsiteY1" fmla="*/ 0 h 777999"/>
                  <a:gd name="connsiteX2" fmla="*/ 723603 w 864096"/>
                  <a:gd name="connsiteY2" fmla="*/ 777999 h 777999"/>
                  <a:gd name="connsiteX3" fmla="*/ 0 w 864096"/>
                  <a:gd name="connsiteY3" fmla="*/ 216024 h 777999"/>
                  <a:gd name="connsiteX4" fmla="*/ 216694 w 864096"/>
                  <a:gd name="connsiteY4" fmla="*/ 230981 h 777999"/>
                  <a:gd name="connsiteX0" fmla="*/ 216694 w 909340"/>
                  <a:gd name="connsiteY0" fmla="*/ 14957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6694 w 909340"/>
                  <a:gd name="connsiteY4" fmla="*/ 14957 h 561975"/>
                  <a:gd name="connsiteX0" fmla="*/ 211931 w 909340"/>
                  <a:gd name="connsiteY0" fmla="*/ 3051 h 561975"/>
                  <a:gd name="connsiteX1" fmla="*/ 909340 w 909340"/>
                  <a:gd name="connsiteY1" fmla="*/ 560264 h 561975"/>
                  <a:gd name="connsiteX2" fmla="*/ 723603 w 909340"/>
                  <a:gd name="connsiteY2" fmla="*/ 561975 h 561975"/>
                  <a:gd name="connsiteX3" fmla="*/ 0 w 909340"/>
                  <a:gd name="connsiteY3" fmla="*/ 0 h 561975"/>
                  <a:gd name="connsiteX4" fmla="*/ 211931 w 909340"/>
                  <a:gd name="connsiteY4" fmla="*/ 3051 h 561975"/>
                  <a:gd name="connsiteX0" fmla="*/ 211931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211931 w 928390"/>
                  <a:gd name="connsiteY4" fmla="*/ 3051 h 561975"/>
                  <a:gd name="connsiteX0" fmla="*/ 581350 w 928390"/>
                  <a:gd name="connsiteY0" fmla="*/ 12350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12350 h 561975"/>
                  <a:gd name="connsiteX0" fmla="*/ 581350 w 928390"/>
                  <a:gd name="connsiteY0" fmla="*/ 3051 h 561975"/>
                  <a:gd name="connsiteX1" fmla="*/ 928390 w 928390"/>
                  <a:gd name="connsiteY1" fmla="*/ 560264 h 561975"/>
                  <a:gd name="connsiteX2" fmla="*/ 723603 w 928390"/>
                  <a:gd name="connsiteY2" fmla="*/ 561975 h 561975"/>
                  <a:gd name="connsiteX3" fmla="*/ 0 w 928390"/>
                  <a:gd name="connsiteY3" fmla="*/ 0 h 561975"/>
                  <a:gd name="connsiteX4" fmla="*/ 581350 w 92839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41666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49840"/>
                  <a:gd name="connsiteY0" fmla="*/ 3051 h 561975"/>
                  <a:gd name="connsiteX1" fmla="*/ 1349840 w 1349840"/>
                  <a:gd name="connsiteY1" fmla="*/ 560264 h 561975"/>
                  <a:gd name="connsiteX2" fmla="*/ 723603 w 1349840"/>
                  <a:gd name="connsiteY2" fmla="*/ 561975 h 561975"/>
                  <a:gd name="connsiteX3" fmla="*/ 0 w 1349840"/>
                  <a:gd name="connsiteY3" fmla="*/ 0 h 561975"/>
                  <a:gd name="connsiteX4" fmla="*/ 581350 w 1349840"/>
                  <a:gd name="connsiteY4" fmla="*/ 3051 h 561975"/>
                  <a:gd name="connsiteX0" fmla="*/ 581350 w 1323825"/>
                  <a:gd name="connsiteY0" fmla="*/ 3051 h 561975"/>
                  <a:gd name="connsiteX1" fmla="*/ 1323825 w 1323825"/>
                  <a:gd name="connsiteY1" fmla="*/ 560264 h 561975"/>
                  <a:gd name="connsiteX2" fmla="*/ 723603 w 1323825"/>
                  <a:gd name="connsiteY2" fmla="*/ 561975 h 561975"/>
                  <a:gd name="connsiteX3" fmla="*/ 0 w 1323825"/>
                  <a:gd name="connsiteY3" fmla="*/ 0 h 561975"/>
                  <a:gd name="connsiteX4" fmla="*/ 581350 w 1323825"/>
                  <a:gd name="connsiteY4" fmla="*/ 305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25" h="561975">
                    <a:moveTo>
                      <a:pt x="581350" y="3051"/>
                    </a:moveTo>
                    <a:lnTo>
                      <a:pt x="1323825" y="560264"/>
                    </a:lnTo>
                    <a:lnTo>
                      <a:pt x="723603" y="561975"/>
                    </a:lnTo>
                    <a:lnTo>
                      <a:pt x="0" y="0"/>
                    </a:lnTo>
                    <a:lnTo>
                      <a:pt x="581350" y="305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4" name="직사각형 83"/>
          <p:cNvSpPr/>
          <p:nvPr/>
        </p:nvSpPr>
        <p:spPr>
          <a:xfrm>
            <a:off x="330200" y="1299989"/>
            <a:ext cx="80847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Prepare phased approach strategy for the ultimate goal</a:t>
            </a:r>
          </a:p>
          <a:p>
            <a:pPr marL="285750" indent="-19050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To minimize problems and side effect that may be resulted radical changes</a:t>
            </a:r>
            <a:endParaRPr lang="en-US" altLang="ko-KR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Each step-by-step goal should reflect entire environment</a:t>
            </a:r>
          </a:p>
          <a:p>
            <a:pPr marL="542925" indent="-276225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ICT environment, Business environment, laws and regulations. Etc. </a:t>
            </a:r>
            <a:endParaRPr lang="en-US" altLang="ko-KR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Set target agency and process for momentum of the initial stage</a:t>
            </a:r>
          </a:p>
          <a:p>
            <a:pPr marL="542925" indent="-276225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 smtClean="0">
                <a:latin typeface="Arial" pitchFamily="34" charset="0"/>
                <a:cs typeface="Arial" pitchFamily="34" charset="0"/>
              </a:rPr>
              <a:t>Powerful agency, simple and repetitive process </a:t>
            </a:r>
            <a:endParaRPr lang="en-US" altLang="ko-KR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defRPr/>
            </a:pPr>
            <a:endParaRPr lang="en-US" altLang="ko-KR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4" b="51596" l="843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43" b="48569"/>
          <a:stretch/>
        </p:blipFill>
        <p:spPr>
          <a:xfrm flipH="1">
            <a:off x="2494495" y="4458845"/>
            <a:ext cx="890283" cy="1576558"/>
          </a:xfrm>
          <a:prstGeom prst="rect">
            <a:avLst/>
          </a:prstGeom>
        </p:spPr>
      </p:pic>
      <p:pic>
        <p:nvPicPr>
          <p:cNvPr id="13" name="Picture 2" descr="화살표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45" y="3717032"/>
            <a:ext cx="4022055" cy="20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Ⅶ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5181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altLang="en-US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Law and Regulations for e-Procurement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23529" y="1556792"/>
            <a:ext cx="8496944" cy="1465263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512805" y="1772816"/>
            <a:ext cx="1857375" cy="100463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ko-KR" sz="1600" b="1" dirty="0" smtClean="0">
              <a:latin typeface="Arial" charset="0"/>
              <a:ea typeface="맑은 고딕" pitchFamily="50" charset="-127"/>
              <a:cs typeface="Arial" charset="0"/>
            </a:endParaRPr>
          </a:p>
          <a:p>
            <a:r>
              <a:rPr lang="en-US" altLang="ko-KR" sz="1600" b="1" dirty="0" smtClean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Electronic</a:t>
            </a:r>
            <a:r>
              <a:rPr lang="en-US" altLang="ko-KR" sz="1600" b="1" dirty="0" smtClean="0">
                <a:latin typeface="Arial" charset="0"/>
                <a:ea typeface="맑은 고딕" pitchFamily="50" charset="-127"/>
                <a:cs typeface="Arial" charset="0"/>
              </a:rPr>
              <a:t> 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Government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Act</a:t>
            </a:r>
            <a:endParaRPr lang="ko-KR" altLang="en-US" sz="1400" b="1" dirty="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r>
              <a:rPr lang="en-US" altLang="ko-KR" sz="1600" b="1" dirty="0" smtClean="0">
                <a:latin typeface="Arial" charset="0"/>
                <a:ea typeface="맑은 고딕" pitchFamily="50" charset="-127"/>
                <a:cs typeface="Arial" charset="0"/>
              </a:rPr>
              <a:t> </a:t>
            </a:r>
            <a:endParaRPr lang="ko-KR" alt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82083" y="1700808"/>
            <a:ext cx="623839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Government should use their information in cooperation </a:t>
            </a:r>
            <a:endParaRPr lang="en-US" altLang="ko-KR" dirty="0" smtClean="0">
              <a:solidFill>
                <a:srgbClr val="4D4D4D"/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 latinLnBrk="0">
              <a:spcBef>
                <a:spcPct val="30000"/>
              </a:spcBef>
            </a:pPr>
            <a:r>
              <a:rPr lang="en-US" altLang="ko-KR" dirty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 with </a:t>
            </a:r>
            <a:r>
              <a:rPr lang="en-US" altLang="ko-KR" dirty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other institutes 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Government must not collect the same information which can be provide from other </a:t>
            </a: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institutes</a:t>
            </a:r>
            <a:endParaRPr lang="en-US" altLang="ko-KR" dirty="0">
              <a:solidFill>
                <a:srgbClr val="4D4D4D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323528" y="3212976"/>
            <a:ext cx="8496945" cy="3091126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36175" y="3469848"/>
            <a:ext cx="6312290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spcBef>
                <a:spcPct val="30000"/>
              </a:spcBef>
            </a:pP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PPS can request for information or data related procurement</a:t>
            </a:r>
            <a:endParaRPr lang="en-US" altLang="ko-KR" dirty="0">
              <a:solidFill>
                <a:srgbClr val="4D4D4D"/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Related cost estimation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Related </a:t>
            </a: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qualification for bid participation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Related pre-qualification of bidding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Related verification of contract perform capacity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Performed contract, delivery information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r>
              <a:rPr lang="en-US" altLang="ko-KR" dirty="0" smtClean="0">
                <a:solidFill>
                  <a:srgbClr val="4D4D4D"/>
                </a:solidFill>
                <a:latin typeface="Arial" charset="0"/>
                <a:ea typeface="맑은 고딕" pitchFamily="50" charset="-127"/>
                <a:cs typeface="Arial" charset="0"/>
              </a:rPr>
              <a:t>Closing, lay off, suspension of business information etc.  </a:t>
            </a:r>
          </a:p>
          <a:p>
            <a:pPr marL="114300" indent="-114300" latinLnBrk="0">
              <a:spcBef>
                <a:spcPct val="30000"/>
              </a:spcBef>
              <a:buFont typeface="Arial" charset="0"/>
              <a:buChar char="•"/>
            </a:pPr>
            <a:endParaRPr lang="en-US" altLang="ko-KR" dirty="0">
              <a:solidFill>
                <a:srgbClr val="4D4D4D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27" name="AutoShape 52"/>
          <p:cNvSpPr>
            <a:spLocks noChangeArrowheads="1"/>
          </p:cNvSpPr>
          <p:nvPr/>
        </p:nvSpPr>
        <p:spPr bwMode="auto">
          <a:xfrm>
            <a:off x="452903" y="4057766"/>
            <a:ext cx="1857375" cy="14015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r>
              <a:rPr lang="en-US" altLang="ko-KR" sz="1600" b="1" dirty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Act on </a:t>
            </a:r>
            <a:endParaRPr lang="en-US" altLang="ko-KR" sz="1600" b="1" dirty="0" smtClean="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 latinLnBrk="0"/>
            <a:r>
              <a:rPr lang="en-US" altLang="ko-KR" sz="1600" b="1" dirty="0" smtClean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Utilization and</a:t>
            </a:r>
          </a:p>
          <a:p>
            <a:pPr latinLnBrk="0"/>
            <a:r>
              <a:rPr lang="en-US" altLang="ko-KR" sz="1600" b="1" dirty="0" smtClean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Promotion of</a:t>
            </a:r>
          </a:p>
          <a:p>
            <a:pPr latinLnBrk="0"/>
            <a:r>
              <a:rPr lang="en-US" altLang="ko-KR" sz="1600" b="1" dirty="0" smtClean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e-Procurement</a:t>
            </a:r>
            <a:endParaRPr lang="ko-KR" altLang="en-US" sz="1400" b="1" dirty="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Ⅶ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9051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모서리가 둥근 직사각형 89"/>
          <p:cNvSpPr/>
          <p:nvPr/>
        </p:nvSpPr>
        <p:spPr>
          <a:xfrm>
            <a:off x="580725" y="2276872"/>
            <a:ext cx="8318500" cy="4392488"/>
          </a:xfrm>
          <a:prstGeom prst="roundRect">
            <a:avLst>
              <a:gd name="adj" fmla="val 1728"/>
            </a:avLst>
          </a:prstGeom>
          <a:gradFill>
            <a:gsLst>
              <a:gs pos="0">
                <a:schemeClr val="bg1"/>
              </a:gs>
              <a:gs pos="61000">
                <a:srgbClr val="FFFFFF">
                  <a:alpha val="8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508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330200" y="1299989"/>
            <a:ext cx="8084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Partnership terms must be explicitly 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specified </a:t>
            </a:r>
            <a:r>
              <a:rPr lang="en-US" altLang="ko-KR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through 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MOU</a:t>
            </a:r>
            <a:endParaRPr lang="en-US" altLang="ko-KR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For PPS, maintain partnership through </a:t>
            </a:r>
            <a:r>
              <a:rPr lang="en-US" altLang="ko-KR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MOU</a:t>
            </a:r>
            <a:endParaRPr lang="en-US" altLang="ko-KR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101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Declare R&amp;R with partners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+mj-ea"/>
                  <a:ea typeface="+mj-ea"/>
                </a:rPr>
                <a:t> 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62" name="Picture 4" descr="D:\시우컴퍼니\2013.09.10_조달청\IMAGE\trd014tg094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0870"/>
          <a:stretch/>
        </p:blipFill>
        <p:spPr bwMode="auto">
          <a:xfrm>
            <a:off x="5707455" y="2531672"/>
            <a:ext cx="3033980" cy="42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모서리가 둥근 직사각형 66"/>
          <p:cNvSpPr/>
          <p:nvPr/>
        </p:nvSpPr>
        <p:spPr>
          <a:xfrm>
            <a:off x="2295362" y="2898025"/>
            <a:ext cx="1429111" cy="819007"/>
          </a:xfrm>
          <a:prstGeom prst="roundRect">
            <a:avLst>
              <a:gd name="adj" fmla="val 5398"/>
            </a:avLst>
          </a:prstGeom>
          <a:gradFill flip="none" rotWithShape="1">
            <a:gsLst>
              <a:gs pos="83000">
                <a:schemeClr val="accent5">
                  <a:lumMod val="75000"/>
                </a:schemeClr>
              </a:gs>
              <a:gs pos="0">
                <a:srgbClr val="56A0B5"/>
              </a:gs>
              <a:gs pos="48000">
                <a:srgbClr val="296F83"/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pc="-30" dirty="0" smtClean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Surety</a:t>
            </a:r>
            <a:endParaRPr lang="en-US" altLang="ko-KR" spc="-30" dirty="0">
              <a:gradFill>
                <a:gsLst>
                  <a:gs pos="53000">
                    <a:srgbClr val="FFC000"/>
                  </a:gs>
                  <a:gs pos="29000">
                    <a:srgbClr val="FFFF00"/>
                  </a:gs>
                  <a:gs pos="81000">
                    <a:srgbClr val="FFFF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NeueLTpro-Bdcn" pitchFamily="34" charset="0"/>
            </a:endParaRPr>
          </a:p>
          <a:p>
            <a:pPr algn="ctr" fontAlgn="base"/>
            <a:r>
              <a: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Companies</a:t>
            </a:r>
          </a:p>
        </p:txBody>
      </p:sp>
      <p:sp>
        <p:nvSpPr>
          <p:cNvPr id="70" name="모서리가 둥근 직사각형 69"/>
          <p:cNvSpPr/>
          <p:nvPr/>
        </p:nvSpPr>
        <p:spPr>
          <a:xfrm>
            <a:off x="3840772" y="2898025"/>
            <a:ext cx="1429111" cy="819007"/>
          </a:xfrm>
          <a:prstGeom prst="roundRect">
            <a:avLst>
              <a:gd name="adj" fmla="val 5398"/>
            </a:avLst>
          </a:prstGeom>
          <a:gradFill flip="none" rotWithShape="1">
            <a:gsLst>
              <a:gs pos="83000">
                <a:schemeClr val="accent5">
                  <a:lumMod val="75000"/>
                </a:schemeClr>
              </a:gs>
              <a:gs pos="0">
                <a:srgbClr val="56A0B5"/>
              </a:gs>
              <a:gs pos="48000">
                <a:srgbClr val="296F83"/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Banks</a:t>
            </a:r>
          </a:p>
        </p:txBody>
      </p:sp>
      <p:sp>
        <p:nvSpPr>
          <p:cNvPr id="71" name="모서리가 둥근 직사각형 70"/>
          <p:cNvSpPr/>
          <p:nvPr/>
        </p:nvSpPr>
        <p:spPr>
          <a:xfrm>
            <a:off x="5386182" y="2898025"/>
            <a:ext cx="1429111" cy="819007"/>
          </a:xfrm>
          <a:prstGeom prst="roundRect">
            <a:avLst>
              <a:gd name="adj" fmla="val 5398"/>
            </a:avLst>
          </a:prstGeom>
          <a:gradFill flip="none" rotWithShape="1">
            <a:gsLst>
              <a:gs pos="83000">
                <a:schemeClr val="accent5">
                  <a:lumMod val="75000"/>
                </a:schemeClr>
              </a:gs>
              <a:gs pos="0">
                <a:srgbClr val="56A0B5"/>
              </a:gs>
              <a:gs pos="48000">
                <a:srgbClr val="296F83"/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pc="-5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Related</a:t>
            </a:r>
          </a:p>
          <a:p>
            <a:pPr algn="ctr" fontAlgn="base"/>
            <a:r>
              <a:rPr lang="en-US" altLang="ko-KR" spc="-5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Associations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6931591" y="2898025"/>
            <a:ext cx="1429111" cy="819007"/>
          </a:xfrm>
          <a:prstGeom prst="roundRect">
            <a:avLst>
              <a:gd name="adj" fmla="val 5398"/>
            </a:avLst>
          </a:prstGeom>
          <a:gradFill flip="none" rotWithShape="1">
            <a:gsLst>
              <a:gs pos="83000">
                <a:schemeClr val="accent5">
                  <a:lumMod val="75000"/>
                </a:schemeClr>
              </a:gs>
              <a:gs pos="0">
                <a:srgbClr val="56A0B5"/>
              </a:gs>
              <a:gs pos="48000">
                <a:srgbClr val="296F83"/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Credit-rating</a:t>
            </a:r>
          </a:p>
          <a:p>
            <a:pPr algn="ctr" fontAlgn="base"/>
            <a:r>
              <a: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Agencies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60977" y="3742598"/>
            <a:ext cx="705136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Applicable scope of Agreement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Starting and Ending point of Agreement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Information security of linked data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Role 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and responsibilities of each party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Utilization and restricted scope of linked data 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Alternative plan for System failure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7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Documents send and receive rule and definition of transfer time 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Dispute of settlement process</a:t>
            </a:r>
          </a:p>
          <a:p>
            <a:pPr marL="285750" indent="-285750" eaLnBrk="0" latinLnBrk="0" hangingPunct="0">
              <a:spcAft>
                <a:spcPts val="400"/>
              </a:spcAft>
              <a:buFont typeface="Wingdings" pitchFamily="2" charset="2"/>
              <a:buChar char="v"/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Change and closing process of Agreement</a:t>
            </a:r>
          </a:p>
        </p:txBody>
      </p:sp>
      <p:sp>
        <p:nvSpPr>
          <p:cNvPr id="85" name="모서리가 둥근 직사각형 84"/>
          <p:cNvSpPr/>
          <p:nvPr/>
        </p:nvSpPr>
        <p:spPr>
          <a:xfrm>
            <a:off x="749952" y="2923591"/>
            <a:ext cx="1429111" cy="819007"/>
          </a:xfrm>
          <a:prstGeom prst="roundRect">
            <a:avLst>
              <a:gd name="adj" fmla="val 5398"/>
            </a:avLst>
          </a:prstGeom>
          <a:gradFill flip="none" rotWithShape="1">
            <a:gsLst>
              <a:gs pos="83000">
                <a:schemeClr val="accent5">
                  <a:lumMod val="75000"/>
                </a:schemeClr>
              </a:gs>
              <a:gs pos="0">
                <a:srgbClr val="56A0B5"/>
              </a:gs>
              <a:gs pos="48000">
                <a:srgbClr val="296F83"/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Certificate</a:t>
            </a:r>
          </a:p>
          <a:p>
            <a:pPr algn="ctr" fontAlgn="base"/>
            <a:r>
              <a:rPr lang="en-US" altLang="ko-KR" spc="-30" dirty="0">
                <a:gradFill>
                  <a:gsLst>
                    <a:gs pos="53000">
                      <a:srgbClr val="FFC000"/>
                    </a:gs>
                    <a:gs pos="29000">
                      <a:srgbClr val="FFFF00"/>
                    </a:gs>
                    <a:gs pos="81000">
                      <a:srgbClr val="FFFF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NeueLTpro-Bdcn" pitchFamily="34" charset="0"/>
              </a:rPr>
              <a:t>Authorities</a:t>
            </a:r>
          </a:p>
        </p:txBody>
      </p:sp>
      <p:grpSp>
        <p:nvGrpSpPr>
          <p:cNvPr id="86" name="그룹 85"/>
          <p:cNvGrpSpPr/>
          <p:nvPr/>
        </p:nvGrpSpPr>
        <p:grpSpPr>
          <a:xfrm>
            <a:off x="467544" y="2392456"/>
            <a:ext cx="8436173" cy="505569"/>
            <a:chOff x="295077" y="1486948"/>
            <a:chExt cx="8436173" cy="505569"/>
          </a:xfrm>
        </p:grpSpPr>
        <p:sp>
          <p:nvSpPr>
            <p:cNvPr id="88" name="직사각형 87"/>
            <p:cNvSpPr/>
            <p:nvPr/>
          </p:nvSpPr>
          <p:spPr>
            <a:xfrm>
              <a:off x="556225" y="1551792"/>
              <a:ext cx="8175025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B0F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200" spc="-30" dirty="0" smtClean="0">
                  <a:gradFill>
                    <a:gsLst>
                      <a:gs pos="53000">
                        <a:schemeClr val="bg1">
                          <a:lumMod val="83000"/>
                        </a:schemeClr>
                      </a:gs>
                      <a:gs pos="29000">
                        <a:schemeClr val="bg1"/>
                      </a:gs>
                      <a:gs pos="81000">
                        <a:schemeClr val="bg1"/>
                      </a:gs>
                    </a:gsLst>
                    <a:lin ang="5400000" scaled="0"/>
                  </a:gradFill>
                  <a:effectLst>
                    <a:outerShdw blurRad="889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HelveticaNeueLTpro-Bdcn" pitchFamily="34" charset="0"/>
                </a:rPr>
                <a:t> </a:t>
              </a:r>
              <a:r>
                <a:rPr lang="en-US" altLang="ko-KR" sz="2000" spc="-30" dirty="0" smtClean="0">
                  <a:gradFill>
                    <a:gsLst>
                      <a:gs pos="53000">
                        <a:schemeClr val="bg1">
                          <a:lumMod val="83000"/>
                        </a:schemeClr>
                      </a:gs>
                      <a:gs pos="29000">
                        <a:schemeClr val="bg1"/>
                      </a:gs>
                      <a:gs pos="81000">
                        <a:schemeClr val="bg1"/>
                      </a:gs>
                    </a:gsLst>
                    <a:lin ang="5400000" scaled="0"/>
                  </a:gradFill>
                  <a:effectLst>
                    <a:outerShdw blurRad="889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HelveticaNeueLTpro-Bdcn" pitchFamily="34" charset="0"/>
                </a:rPr>
                <a:t>Agreements with Linkage Partners</a:t>
              </a:r>
              <a:endParaRPr lang="en-US" altLang="ko-KR" sz="2000" spc="-30" dirty="0">
                <a:gradFill>
                  <a:gsLst>
                    <a:gs pos="53000">
                      <a:schemeClr val="bg1">
                        <a:lumMod val="83000"/>
                      </a:schemeClr>
                    </a:gs>
                    <a:gs pos="29000">
                      <a:schemeClr val="bg1"/>
                    </a:gs>
                    <a:gs pos="81000">
                      <a:schemeClr val="bg1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prstClr val="black">
                      <a:alpha val="26000"/>
                    </a:prstClr>
                  </a:outerShdw>
                </a:effectLst>
                <a:latin typeface="HelveticaNeueLTpro-Bdcn" pitchFamily="34" charset="0"/>
              </a:endParaRPr>
            </a:p>
          </p:txBody>
        </p:sp>
        <p:pic>
          <p:nvPicPr>
            <p:cNvPr id="89" name="Picture 3" descr="C:\Users\Flapino\Desktop\2013.09.04_조달청_회의ppt\이미지\CI\가로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69"/>
            <a:stretch/>
          </p:blipFill>
          <p:spPr bwMode="auto">
            <a:xfrm>
              <a:off x="295077" y="1486948"/>
              <a:ext cx="487383" cy="50556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직사각형 21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Ⅶ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2564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96794" y="5143512"/>
            <a:ext cx="45504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b="1" dirty="0" smtClean="0">
                <a:solidFill>
                  <a:srgbClr val="3F3D44"/>
                </a:solidFill>
                <a:latin typeface="Arial Black" pitchFamily="34" charset="0"/>
                <a:cs typeface="Arial" pitchFamily="34" charset="0"/>
              </a:rPr>
              <a:t>Thank you</a:t>
            </a:r>
            <a:endParaRPr lang="ko-KR" altLang="en-US" sz="6000" dirty="0">
              <a:solidFill>
                <a:srgbClr val="3F3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/>
          <p:cNvGrpSpPr/>
          <p:nvPr/>
        </p:nvGrpSpPr>
        <p:grpSpPr>
          <a:xfrm>
            <a:off x="246236" y="804962"/>
            <a:ext cx="8065591" cy="463846"/>
            <a:chOff x="250825" y="804962"/>
            <a:chExt cx="8065591" cy="463846"/>
          </a:xfrm>
        </p:grpSpPr>
        <p:sp>
          <p:nvSpPr>
            <p:cNvPr id="115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spc="-80" dirty="0" smtClean="0"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3.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Public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Procurement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system in Korea</a:t>
              </a: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2" name="직사각형 21"/>
          <p:cNvSpPr/>
          <p:nvPr/>
        </p:nvSpPr>
        <p:spPr>
          <a:xfrm>
            <a:off x="166812" y="169476"/>
            <a:ext cx="64214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>
                  <a:lumMod val="95000"/>
                </a:schemeClr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Ⅰ Public Procurement in Korea</a:t>
            </a:r>
            <a:endParaRPr lang="en-US" altLang="ko-KR" sz="3200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246235" y="5013176"/>
            <a:ext cx="8647635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ko-KR" sz="20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Other Procurement system in Korea(23)</a:t>
            </a:r>
          </a:p>
          <a:p>
            <a:pPr marL="361950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Central government: Defense Acquisition Program Administration</a:t>
            </a:r>
          </a:p>
          <a:p>
            <a:pPr marL="361950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enterprise(20): Korea Railroad corp. Korea Electronic Power Corporation etc.)</a:t>
            </a:r>
          </a:p>
          <a:p>
            <a:pPr marL="361950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bidding </a:t>
            </a:r>
            <a:r>
              <a:rPr lang="en-US" altLang="ko-KR" sz="1600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system </a:t>
            </a: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for special part(3): S2B, e-AT, k-apt  </a:t>
            </a:r>
            <a:endParaRPr kumimoji="0" lang="en-US" altLang="ko-KR" sz="16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700243" y="2379610"/>
            <a:ext cx="2031997" cy="1951661"/>
            <a:chOff x="8967634" y="2930330"/>
            <a:chExt cx="1579716" cy="1579712"/>
          </a:xfrm>
        </p:grpSpPr>
        <p:grpSp>
          <p:nvGrpSpPr>
            <p:cNvPr id="11" name="그룹 10"/>
            <p:cNvGrpSpPr/>
            <p:nvPr/>
          </p:nvGrpSpPr>
          <p:grpSpPr>
            <a:xfrm>
              <a:off x="8967634" y="2930330"/>
              <a:ext cx="1579716" cy="1579712"/>
              <a:chOff x="3548120" y="2492955"/>
              <a:chExt cx="2047759" cy="2047759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3548120" y="2492955"/>
                <a:ext cx="2047759" cy="2047759"/>
              </a:xfrm>
              <a:prstGeom prst="ellipse">
                <a:avLst/>
              </a:prstGeom>
              <a:noFill/>
              <a:ln w="66675">
                <a:gradFill flip="none" rotWithShape="1">
                  <a:gsLst>
                    <a:gs pos="0">
                      <a:srgbClr val="00B0F0"/>
                    </a:gs>
                    <a:gs pos="100000">
                      <a:srgbClr val="C9F1FF"/>
                    </a:gs>
                  </a:gsLst>
                  <a:lin ang="2700000" scaled="1"/>
                  <a:tileRect/>
                </a:gradFill>
              </a:ln>
              <a:effectLst>
                <a:outerShdw blurRad="50800" dist="25400" dir="5400000" algn="t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3657599" y="2634073"/>
                <a:ext cx="1828800" cy="1765523"/>
                <a:chOff x="3779912" y="1988841"/>
                <a:chExt cx="1828800" cy="1765523"/>
              </a:xfrm>
            </p:grpSpPr>
            <p:sp>
              <p:nvSpPr>
                <p:cNvPr id="15" name="타원 14"/>
                <p:cNvSpPr/>
                <p:nvPr/>
              </p:nvSpPr>
              <p:spPr>
                <a:xfrm>
                  <a:off x="3779912" y="1988841"/>
                  <a:ext cx="1828800" cy="1765523"/>
                </a:xfrm>
                <a:prstGeom prst="ellipse">
                  <a:avLst/>
                </a:prstGeom>
                <a:gradFill>
                  <a:gsLst>
                    <a:gs pos="95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ln>
                  <a:solidFill>
                    <a:srgbClr val="65C2F1"/>
                  </a:solidFill>
                </a:ln>
                <a:effectLst>
                  <a:outerShdw blurRad="50800" dist="25400" dir="5400000" algn="t" rotWithShape="0">
                    <a:prstClr val="black">
                      <a:alpha val="6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pc="-20" dirty="0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" name="그룹 16"/>
                <p:cNvGrpSpPr/>
                <p:nvPr/>
              </p:nvGrpSpPr>
              <p:grpSpPr>
                <a:xfrm>
                  <a:off x="3823309" y="2007837"/>
                  <a:ext cx="1780108" cy="1633567"/>
                  <a:chOff x="2808604" y="3751706"/>
                  <a:chExt cx="1750554" cy="1634330"/>
                </a:xfrm>
              </p:grpSpPr>
              <p:pic>
                <p:nvPicPr>
                  <p:cNvPr id="18" name="Picture 2" descr="D:\시우컴퍼니\2013.09.10_조달청\IMAGE\tds003tg0706_300dpi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colorTemperature colorTemp="4700"/>
                            </a14:imgEffect>
                            <a14:imgEffect>
                              <a14:brightnessContrast bright="17000" contrast="-7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08604" y="3751706"/>
                    <a:ext cx="1750554" cy="16343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" name="그림 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281" t="53738" r="38181" b="27945"/>
                  <a:stretch>
                    <a:fillRect/>
                  </a:stretch>
                </p:blipFill>
                <p:spPr bwMode="auto">
                  <a:xfrm>
                    <a:off x="2828642" y="3890284"/>
                    <a:ext cx="1671411" cy="97622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01600" sx="102000" sy="102000" algn="ctr" rotWithShape="0">
                      <a:schemeClr val="bg1">
                        <a:alpha val="87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2" name="TextBox 11"/>
            <p:cNvSpPr txBox="1"/>
            <p:nvPr/>
          </p:nvSpPr>
          <p:spPr>
            <a:xfrm>
              <a:off x="9075438" y="3736082"/>
              <a:ext cx="1402062" cy="42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Korea on-line e-procurement system</a:t>
              </a:r>
              <a:endParaRPr lang="en-US" altLang="ko-KR" sz="1400" spc="-2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AutoShape 69"/>
          <p:cNvSpPr>
            <a:spLocks noChangeArrowheads="1"/>
          </p:cNvSpPr>
          <p:nvPr/>
        </p:nvSpPr>
        <p:spPr bwMode="auto">
          <a:xfrm>
            <a:off x="7376864" y="2361676"/>
            <a:ext cx="137160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Supplier</a:t>
            </a:r>
            <a:endParaRPr lang="en-US" altLang="ko-KR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70"/>
          <p:cNvSpPr>
            <a:spLocks noChangeArrowheads="1"/>
          </p:cNvSpPr>
          <p:nvPr/>
        </p:nvSpPr>
        <p:spPr bwMode="auto">
          <a:xfrm>
            <a:off x="7376864" y="3052239"/>
            <a:ext cx="137160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Supplier</a:t>
            </a:r>
          </a:p>
        </p:txBody>
      </p:sp>
      <p:sp>
        <p:nvSpPr>
          <p:cNvPr id="23" name="AutoShape 71"/>
          <p:cNvSpPr>
            <a:spLocks noChangeArrowheads="1"/>
          </p:cNvSpPr>
          <p:nvPr/>
        </p:nvSpPr>
        <p:spPr bwMode="auto">
          <a:xfrm>
            <a:off x="7376864" y="3749151"/>
            <a:ext cx="137160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Supplier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804248" y="2931642"/>
            <a:ext cx="497160" cy="925212"/>
            <a:chOff x="6660232" y="2791760"/>
            <a:chExt cx="562678" cy="925212"/>
          </a:xfr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</p:grpSpPr>
        <p:sp>
          <p:nvSpPr>
            <p:cNvPr id="2" name="왼쪽 화살표 1"/>
            <p:cNvSpPr/>
            <p:nvPr/>
          </p:nvSpPr>
          <p:spPr>
            <a:xfrm>
              <a:off x="6660232" y="2791761"/>
              <a:ext cx="360040" cy="925211"/>
            </a:xfrm>
            <a:prstGeom prst="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왼쪽 화살표 25"/>
            <p:cNvSpPr/>
            <p:nvPr/>
          </p:nvSpPr>
          <p:spPr>
            <a:xfrm rot="10800000">
              <a:off x="6862870" y="2791760"/>
              <a:ext cx="360040" cy="925211"/>
            </a:xfrm>
            <a:prstGeom prst="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2635442" y="3783853"/>
            <a:ext cx="1800200" cy="10888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B764">
                  <a:gamma/>
                  <a:shade val="46275"/>
                  <a:invGamma/>
                </a:srgbClr>
              </a:gs>
              <a:gs pos="50000">
                <a:srgbClr val="EAB764"/>
              </a:gs>
              <a:gs pos="100000">
                <a:srgbClr val="EAB764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 altLang="ko-KR" b="1" spc="-60" dirty="0">
              <a:solidFill>
                <a:schemeClr val="bg1"/>
              </a:soli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Times New Roman" pitchFamily="18" charset="0"/>
              <a:ea typeface="Arial Unicode MS" pitchFamily="50" charset="-127"/>
              <a:cs typeface="Times New Roman" pitchFamily="18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635442" y="1628800"/>
            <a:ext cx="1800200" cy="2028843"/>
            <a:chOff x="2268166" y="1670078"/>
            <a:chExt cx="1800200" cy="2028843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2268166" y="1670078"/>
              <a:ext cx="1800200" cy="20288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4807" y="1777237"/>
              <a:ext cx="138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spc="-60" dirty="0">
                  <a:solidFill>
                    <a:schemeClr val="bg1"/>
                  </a:soli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Arial Unicode MS" pitchFamily="50" charset="-127"/>
                  <a:cs typeface="Times New Roman" pitchFamily="18" charset="0"/>
                </a:rPr>
                <a:t>Centralized</a:t>
              </a:r>
            </a:p>
            <a:p>
              <a:pPr algn="ctr"/>
              <a:r>
                <a:rPr lang="en-US" altLang="ko-KR" b="1" spc="-60" dirty="0">
                  <a:solidFill>
                    <a:schemeClr val="bg1"/>
                  </a:soli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Arial Unicode MS" pitchFamily="50" charset="-127"/>
                  <a:cs typeface="Times New Roman" pitchFamily="18" charset="0"/>
                </a:rPr>
                <a:t>Procuremen</a:t>
              </a:r>
              <a:r>
                <a:rPr lang="en-US" altLang="ko-KR" b="1" spc="-60" dirty="0" smtClean="0">
                  <a:solidFill>
                    <a:schemeClr val="bg1"/>
                  </a:soli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Arial Unicode MS" pitchFamily="50" charset="-127"/>
                  <a:cs typeface="Times New Roman" pitchFamily="18" charset="0"/>
                </a:rPr>
                <a:t>t</a:t>
              </a:r>
            </a:p>
          </p:txBody>
        </p:sp>
        <p:pic>
          <p:nvPicPr>
            <p:cNvPr id="31" name="Picture 3" descr="C:\Users\mono\Desktop\2012.04.12_통계청\본격작업\이미지\208972 [Converted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853" y="2344612"/>
              <a:ext cx="877496" cy="1230942"/>
            </a:xfrm>
            <a:prstGeom prst="rect">
              <a:avLst/>
            </a:prstGeom>
            <a:noFill/>
            <a:effectLst>
              <a:outerShdw blurRad="76200" dist="50800" dir="5400000" sx="96000" sy="96000" algn="t" rotWithShape="0">
                <a:prstClr val="black">
                  <a:alpha val="8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85840" y="2817860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PPS</a:t>
              </a:r>
              <a:endParaRPr lang="ko-KR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395536" y="1875554"/>
            <a:ext cx="1499994" cy="1019815"/>
            <a:chOff x="1344" y="1680"/>
            <a:chExt cx="2928" cy="448"/>
          </a:xfrm>
        </p:grpSpPr>
        <p:sp>
          <p:nvSpPr>
            <p:cNvPr id="34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2DE78">
                    <a:gamma/>
                    <a:tint val="21176"/>
                    <a:invGamma/>
                  </a:srgbClr>
                </a:gs>
                <a:gs pos="100000">
                  <a:srgbClr val="F2DE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Central </a:t>
              </a:r>
            </a:p>
            <a:p>
              <a:pPr algn="ctr"/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Govt</a:t>
              </a:r>
              <a:r>
                <a:rPr lang="en-US" altLang="ko-KR" sz="2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ko-KR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왼쪽 화살표 7"/>
          <p:cNvSpPr/>
          <p:nvPr/>
        </p:nvSpPr>
        <p:spPr>
          <a:xfrm rot="10800000">
            <a:off x="1846350" y="2430638"/>
            <a:ext cx="1288779" cy="212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왼쪽 화살표 40"/>
          <p:cNvSpPr/>
          <p:nvPr/>
        </p:nvSpPr>
        <p:spPr>
          <a:xfrm rot="10800000">
            <a:off x="1699338" y="3963784"/>
            <a:ext cx="3160694" cy="222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07200" y="4109543"/>
            <a:ext cx="144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60" dirty="0" smtClean="0">
                <a:solidFill>
                  <a:schemeClr val="bg1"/>
                </a:soli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Decentralized</a:t>
            </a:r>
            <a:endParaRPr lang="en-US" altLang="ko-KR" b="1" spc="-60" dirty="0">
              <a:solidFill>
                <a:schemeClr val="bg1"/>
              </a:soli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Times New Roman" pitchFamily="18" charset="0"/>
              <a:ea typeface="Arial Unicode MS" pitchFamily="50" charset="-127"/>
              <a:cs typeface="Times New Roman" pitchFamily="18" charset="0"/>
            </a:endParaRPr>
          </a:p>
          <a:p>
            <a:pPr algn="ctr"/>
            <a:r>
              <a:rPr lang="en-US" altLang="ko-KR" b="1" spc="-60" dirty="0">
                <a:solidFill>
                  <a:schemeClr val="bg1"/>
                </a:soli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Procuremen</a:t>
            </a:r>
            <a:r>
              <a:rPr lang="en-US" altLang="ko-KR" b="1" spc="-60" dirty="0" smtClean="0">
                <a:solidFill>
                  <a:schemeClr val="bg1"/>
                </a:soli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t</a:t>
            </a:r>
          </a:p>
        </p:txBody>
      </p:sp>
      <p:sp>
        <p:nvSpPr>
          <p:cNvPr id="43" name="왼쪽 화살표 42"/>
          <p:cNvSpPr/>
          <p:nvPr/>
        </p:nvSpPr>
        <p:spPr>
          <a:xfrm rot="9029154">
            <a:off x="1744610" y="3283904"/>
            <a:ext cx="1511610" cy="2145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95536" y="3315714"/>
            <a:ext cx="1499994" cy="1481438"/>
            <a:chOff x="395536" y="3315714"/>
            <a:chExt cx="1499994" cy="1481438"/>
          </a:xfrm>
        </p:grpSpPr>
        <p:sp>
          <p:nvSpPr>
            <p:cNvPr id="37" name="Freeform 19"/>
            <p:cNvSpPr>
              <a:spLocks/>
            </p:cNvSpPr>
            <p:nvPr/>
          </p:nvSpPr>
          <p:spPr bwMode="gray">
            <a:xfrm>
              <a:off x="444716" y="4156275"/>
              <a:ext cx="1401634" cy="640877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gray">
            <a:xfrm>
              <a:off x="395536" y="3315714"/>
              <a:ext cx="1499994" cy="1325603"/>
            </a:xfrm>
            <a:prstGeom prst="rect">
              <a:avLst/>
            </a:prstGeom>
            <a:gradFill rotWithShape="1">
              <a:gsLst>
                <a:gs pos="0">
                  <a:srgbClr val="F2DE78">
                    <a:gamma/>
                    <a:tint val="21176"/>
                    <a:invGamma/>
                  </a:srgbClr>
                </a:gs>
                <a:gs pos="100000">
                  <a:srgbClr val="F2DE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Local </a:t>
              </a:r>
            </a:p>
            <a:p>
              <a:pPr algn="ctr"/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Govt</a:t>
              </a:r>
              <a:r>
                <a:rPr lang="en-US" altLang="ko-KR" sz="2000" dirty="0" smtClean="0">
                  <a:latin typeface="Times New Roman" pitchFamily="18" charset="0"/>
                  <a:cs typeface="Times New Roman" pitchFamily="18" charset="0"/>
                </a:rPr>
                <a:t>. &amp;</a:t>
              </a:r>
            </a:p>
            <a:p>
              <a:pPr algn="ctr"/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Public</a:t>
              </a:r>
            </a:p>
            <a:p>
              <a:pPr algn="ctr"/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Enterprises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왼쪽 화살표 43"/>
          <p:cNvSpPr/>
          <p:nvPr/>
        </p:nvSpPr>
        <p:spPr>
          <a:xfrm rot="10800000">
            <a:off x="4037802" y="2847276"/>
            <a:ext cx="650312" cy="2458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9338" y="1978213"/>
            <a:ext cx="1316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PR</a:t>
            </a:r>
          </a:p>
          <a:p>
            <a:pPr algn="ctr">
              <a:lnSpc>
                <a:spcPts val="1800"/>
              </a:lnSpc>
            </a:pP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(Mandatory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691304" y="3424517"/>
            <a:ext cx="1726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PR</a:t>
            </a:r>
          </a:p>
          <a:p>
            <a:pPr algn="ctr">
              <a:lnSpc>
                <a:spcPts val="1800"/>
              </a:lnSpc>
            </a:pP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(Non-</a:t>
            </a:r>
            <a:r>
              <a:rPr lang="en-US" altLang="ko-KR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andatory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46060" r="18887"/>
          <a:stretch>
            <a:fillRect/>
          </a:stretch>
        </p:blipFill>
        <p:spPr bwMode="auto">
          <a:xfrm>
            <a:off x="1619672" y="3042493"/>
            <a:ext cx="571658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03848" y="4564836"/>
            <a:ext cx="19442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pc="-1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Centralized(PPS)</a:t>
            </a:r>
          </a:p>
          <a:p>
            <a:pPr algn="ctr">
              <a:defRPr/>
            </a:pPr>
            <a:r>
              <a:rPr lang="en-US" altLang="ko-KR" sz="2400" b="1" spc="-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31B USD</a:t>
            </a:r>
            <a:endParaRPr lang="ko-KR" altLang="en-US" sz="2400" b="1" spc="-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8108" y="3538998"/>
            <a:ext cx="23050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pc="-1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Decentralized</a:t>
            </a:r>
          </a:p>
          <a:p>
            <a:pPr algn="ctr">
              <a:defRPr/>
            </a:pPr>
            <a:r>
              <a:rPr lang="en-US" altLang="ko-KR" sz="2400" b="1" spc="-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32B </a:t>
            </a:r>
            <a:r>
              <a:rPr lang="en-US" altLang="ko-KR" sz="2400" b="1" spc="-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USD</a:t>
            </a:r>
            <a:endParaRPr lang="ko-KR" altLang="en-US" sz="2400" b="1" spc="-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spc="-15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2507" y="3483000"/>
            <a:ext cx="17281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pc="-1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Other </a:t>
            </a:r>
            <a:r>
              <a:rPr lang="en-US" altLang="ko-KR" b="1" spc="-15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Systems</a:t>
            </a:r>
          </a:p>
          <a:p>
            <a:pPr algn="ctr">
              <a:defRPr/>
            </a:pPr>
            <a:r>
              <a:rPr lang="en-US" altLang="ko-KR" sz="2400" b="1" spc="-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45 B USD</a:t>
            </a:r>
            <a:endParaRPr lang="ko-KR" altLang="en-US" sz="2400" b="1" spc="-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59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t="32188" r="74950" b="62021"/>
          <a:stretch>
            <a:fillRect/>
          </a:stretch>
        </p:blipFill>
        <p:spPr bwMode="auto">
          <a:xfrm>
            <a:off x="2195736" y="2135461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555776" y="2060848"/>
            <a:ext cx="40878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-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 KONEPS</a:t>
            </a:r>
            <a:r>
              <a:rPr kumimoji="0" lang="ko-KR" altLang="en-US" sz="2400" b="1" spc="-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2400" b="1" spc="-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en-US" altLang="ko-KR" sz="2400" b="1" spc="-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63B USD(‘15)</a:t>
            </a:r>
            <a:endParaRPr kumimoji="0" lang="ko-KR" altLang="en-US" sz="2400" b="1" spc="-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52738" y="2483123"/>
            <a:ext cx="40878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Centralized(PPS) </a:t>
            </a:r>
            <a:r>
              <a:rPr kumimoji="0" lang="en-US" altLang="ko-KR" sz="2000" b="1" spc="-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kumimoji="0" lang="en-US" altLang="ko-KR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31B USD</a:t>
            </a:r>
            <a:endParaRPr kumimoji="0" lang="ko-KR" altLang="en-US" sz="2000" b="1" spc="-1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Dec</a:t>
            </a:r>
            <a:r>
              <a:rPr lang="en-US" altLang="ko-KR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entralized</a:t>
            </a:r>
            <a:r>
              <a:rPr kumimoji="0" lang="en-US" altLang="ko-KR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2000" b="1" spc="-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kumimoji="0" lang="en-US" altLang="ko-KR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32N USD</a:t>
            </a:r>
            <a:endParaRPr kumimoji="0" lang="ko-KR" altLang="en-US" sz="2000" b="1" spc="-1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66812" y="169476"/>
            <a:ext cx="64214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>
                  <a:lumMod val="95000"/>
                </a:schemeClr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Ⅰ Public Procurement in Korea</a:t>
            </a:r>
            <a:endParaRPr lang="en-US" altLang="ko-KR" sz="3200" b="1" spc="-70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46236" y="804962"/>
            <a:ext cx="8065591" cy="463846"/>
            <a:chOff x="250825" y="804962"/>
            <a:chExt cx="8065591" cy="463846"/>
          </a:xfrm>
        </p:grpSpPr>
        <p:sp>
          <p:nvSpPr>
            <p:cNvPr id="24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spc="-80" dirty="0" smtClean="0"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Scale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of Public Procurement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267392" y="1449934"/>
            <a:ext cx="6601629" cy="711200"/>
            <a:chOff x="1344" y="1680"/>
            <a:chExt cx="2928" cy="448"/>
          </a:xfrm>
        </p:grpSpPr>
        <p:sp>
          <p:nvSpPr>
            <p:cNvPr id="29" name="Freeform 2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67393" y="1484784"/>
            <a:ext cx="6601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sz="3200" b="1" spc="-2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Total amount   </a:t>
            </a:r>
            <a:r>
              <a:rPr lang="en-US" altLang="ko-KR" sz="3200" b="1" spc="-25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108 billion USD(‘15)</a:t>
            </a:r>
            <a:endParaRPr kumimoji="0" lang="ko-KR" altLang="en-US" sz="3200" b="1" spc="-25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810355" y="1268760"/>
            <a:ext cx="7216344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3600" b="1" spc="-70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</a:t>
            </a:r>
            <a:r>
              <a:rPr lang="en-US" altLang="ko-KR" sz="36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KONEPS Implementation 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2880000" y="2852936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3114949" y="3136338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Basic concept of KONEPS</a:t>
            </a:r>
          </a:p>
        </p:txBody>
      </p:sp>
      <p:sp>
        <p:nvSpPr>
          <p:cNvPr id="8" name="Text Box 124"/>
          <p:cNvSpPr txBox="1">
            <a:spLocks noChangeArrowheads="1"/>
          </p:cNvSpPr>
          <p:nvPr/>
        </p:nvSpPr>
        <p:spPr bwMode="auto">
          <a:xfrm>
            <a:off x="3114951" y="3961973"/>
            <a:ext cx="5688630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Launch the KONEPS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 Box 124"/>
          <p:cNvSpPr txBox="1">
            <a:spLocks noChangeArrowheads="1"/>
          </p:cNvSpPr>
          <p:nvPr/>
        </p:nvSpPr>
        <p:spPr bwMode="auto">
          <a:xfrm>
            <a:off x="3114949" y="2327535"/>
            <a:ext cx="6488988" cy="52540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2800" b="1" dirty="0" smtClean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Goal of KONEPS Implementation </a:t>
            </a:r>
            <a:endParaRPr lang="en-US" altLang="ko-KR" sz="2800" b="1" dirty="0">
              <a:gradFill>
                <a:gsLst>
                  <a:gs pos="0">
                    <a:schemeClr val="tx2">
                      <a:lumMod val="6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880000" y="3666369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880000" y="4530465"/>
            <a:ext cx="629578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chemeClr val="bg1">
                    <a:lumMod val="65000"/>
                  </a:schemeClr>
                </a:gs>
                <a:gs pos="2900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ysDot"/>
          </a:ln>
          <a:effectLst>
            <a:outerShdw blurRad="63500" sx="103000" sy="103000" algn="ctr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2" b="6396"/>
          <a:stretch>
            <a:fillRect/>
          </a:stretch>
        </p:blipFill>
        <p:spPr bwMode="auto">
          <a:xfrm>
            <a:off x="26987" y="111856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914749" y="2204864"/>
            <a:ext cx="3673475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Transparency</a:t>
            </a:r>
          </a:p>
          <a:p>
            <a:pPr marL="285750" indent="-28575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Decrease face-to-face  contact</a:t>
            </a:r>
            <a:endParaRPr lang="ko-KR" altLang="en-US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  <a:p>
            <a:pPr marL="285750" indent="-28575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Provide real-time information</a:t>
            </a:r>
            <a:endParaRPr lang="ko-KR" altLang="en-US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080" y="4198729"/>
            <a:ext cx="3671888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Efficiency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Ø"/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Electronic and automatic process</a:t>
            </a:r>
            <a:br>
              <a:rPr lang="en-US" altLang="ko-KR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</a:br>
            <a:r>
              <a:rPr lang="en-US" altLang="ko-KR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of entire procurement</a:t>
            </a:r>
            <a:endParaRPr lang="ko-KR" altLang="en-US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569" y="4149080"/>
            <a:ext cx="3671887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Saving budget</a:t>
            </a:r>
          </a:p>
          <a:p>
            <a:pPr marL="285750" indent="-28575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Commonage system for public enterprise</a:t>
            </a:r>
            <a:endParaRPr lang="ko-KR" altLang="en-US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51520" y="798970"/>
            <a:ext cx="8065591" cy="463846"/>
            <a:chOff x="250825" y="804962"/>
            <a:chExt cx="8065591" cy="463846"/>
          </a:xfrm>
        </p:grpSpPr>
        <p:sp>
          <p:nvSpPr>
            <p:cNvPr id="14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1. Goal of </a:t>
              </a:r>
              <a:r>
                <a:rPr lang="en-US" altLang="ko-KR" sz="2400" b="1" dirty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KONEPS Implementation </a:t>
              </a: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직사각형 17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Ⅱ KONEPS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912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표지_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목차_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본문_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15611</TotalTime>
  <Words>7199</Words>
  <Application>Microsoft Office PowerPoint</Application>
  <PresentationFormat>Presentación en pantalla (4:3)</PresentationFormat>
  <Paragraphs>1757</Paragraphs>
  <Slides>54</Slides>
  <Notes>52</Notes>
  <HiddenSlides>0</HiddenSlides>
  <MMClips>2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59" baseType="lpstr">
      <vt:lpstr>표지_마스터</vt:lpstr>
      <vt:lpstr>목차_마스터</vt:lpstr>
      <vt:lpstr>본문_마스터</vt:lpstr>
      <vt:lpstr>클립</vt:lpstr>
      <vt:lpstr>Clip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mono</dc:creator>
  <cp:lastModifiedBy>Carolina Pian</cp:lastModifiedBy>
  <cp:revision>508</cp:revision>
  <cp:lastPrinted>2014-02-23T01:00:29Z</cp:lastPrinted>
  <dcterms:created xsi:type="dcterms:W3CDTF">2012-06-08T06:02:22Z</dcterms:created>
  <dcterms:modified xsi:type="dcterms:W3CDTF">2016-11-30T13:22:35Z</dcterms:modified>
</cp:coreProperties>
</file>