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1"/>
  </p:sldMasterIdLst>
  <p:notesMasterIdLst>
    <p:notesMasterId r:id="rId17"/>
  </p:notesMasterIdLst>
  <p:sldIdLst>
    <p:sldId id="256" r:id="rId2"/>
    <p:sldId id="260" r:id="rId3"/>
    <p:sldId id="284" r:id="rId4"/>
    <p:sldId id="283" r:id="rId5"/>
    <p:sldId id="272" r:id="rId6"/>
    <p:sldId id="280" r:id="rId7"/>
    <p:sldId id="270" r:id="rId8"/>
    <p:sldId id="274" r:id="rId9"/>
    <p:sldId id="275" r:id="rId10"/>
    <p:sldId id="277" r:id="rId11"/>
    <p:sldId id="278" r:id="rId12"/>
    <p:sldId id="279" r:id="rId13"/>
    <p:sldId id="281" r:id="rId14"/>
    <p:sldId id="266" r:id="rId15"/>
    <p:sldId id="267" r:id="rId16"/>
  </p:sldIdLst>
  <p:sldSz cx="9144000" cy="5143500" type="screen16x9"/>
  <p:notesSz cx="6858000" cy="9144000"/>
  <p:embeddedFontLst>
    <p:embeddedFont>
      <p:font typeface="Manrope" panose="020B0604020202020204" charset="0"/>
      <p:regular r:id="rId18"/>
      <p:bold r:id="rId19"/>
    </p:embeddedFont>
    <p:embeddedFont>
      <p:font typeface="Manrope SemiBold" panose="020B0604020202020204" charset="0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324">
          <p15:clr>
            <a:srgbClr val="747775"/>
          </p15:clr>
        </p15:guide>
        <p15:guide id="2" pos="2381">
          <p15:clr>
            <a:srgbClr val="747775"/>
          </p15:clr>
        </p15:guide>
        <p15:guide id="3" pos="300">
          <p15:clr>
            <a:srgbClr val="747775"/>
          </p15:clr>
        </p15:guide>
        <p15:guide id="4" orient="horz" pos="243">
          <p15:clr>
            <a:srgbClr val="747775"/>
          </p15:clr>
        </p15:guide>
        <p15:guide id="5" orient="horz" pos="30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CC"/>
    <a:srgbClr val="F7E2BB"/>
    <a:srgbClr val="2B3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29" autoAdjust="0"/>
  </p:normalViewPr>
  <p:slideViewPr>
    <p:cSldViewPr snapToGrid="0">
      <p:cViewPr varScale="1">
        <p:scale>
          <a:sx n="130" d="100"/>
          <a:sy n="130" d="100"/>
        </p:scale>
        <p:origin x="1074" y="96"/>
      </p:cViewPr>
      <p:guideLst>
        <p:guide pos="2324"/>
        <p:guide pos="2381"/>
        <p:guide pos="300"/>
        <p:guide orient="horz" pos="243"/>
        <p:guide orient="horz" pos="30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a8d6d6f45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a8d6d6f45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447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1412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a9265ebfa7_0_4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2a9265ebfa7_0_4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2a8de9856d4_5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2a8de9856d4_5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64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8687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2066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el artículo 3º se fija un</a:t>
            </a:r>
            <a:r>
              <a:rPr lang="es-ES" baseline="0" dirty="0"/>
              <a:t> 15% de la participación de los municipios en la “masa de Fondos coparticipables”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050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Art 4: La participación</a:t>
            </a:r>
            <a:r>
              <a:rPr lang="es-ES" baseline="0" dirty="0"/>
              <a:t> dispuesta en el Art. 3º será distribuida entre los municipios de acuerdo a los índices que se determinarán teniendo en cuenta los </a:t>
            </a:r>
            <a:r>
              <a:rPr lang="es-ES" baseline="0" dirty="0" err="1"/>
              <a:t>parámentros</a:t>
            </a:r>
            <a:r>
              <a:rPr lang="es-ES" baseline="0" dirty="0"/>
              <a:t> que se presentan en el gráfico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4903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16296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a9265ebfa7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a9265ebfa7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488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erre Provincia del Neuquén ">
  <p:cSld name="SECTION_HEADER_1">
    <p:bg>
      <p:bgPr>
        <a:solidFill>
          <a:srgbClr val="2B3E4C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pic>
        <p:nvPicPr>
          <p:cNvPr id="27" name="Google Shape;27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29475" y="2142350"/>
            <a:ext cx="2685049" cy="82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erre Gobierno del Neuquén">
  <p:cSld name="SECTION_HEADER_1_1">
    <p:bg>
      <p:bgPr>
        <a:solidFill>
          <a:srgbClr val="2B3E4C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91050" y="2000500"/>
            <a:ext cx="2561901" cy="1142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+ imagen 1">
  <p:cSld name="TITLE_AND_BODY_1">
    <p:bg>
      <p:bgPr>
        <a:solidFill>
          <a:srgbClr val="F4DFB9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oogle Shape;36;p8"/>
          <p:cNvGrpSpPr/>
          <p:nvPr/>
        </p:nvGrpSpPr>
        <p:grpSpPr>
          <a:xfrm>
            <a:off x="0" y="641025"/>
            <a:ext cx="2808575" cy="554700"/>
            <a:chOff x="25" y="814200"/>
            <a:chExt cx="2808575" cy="554700"/>
          </a:xfrm>
        </p:grpSpPr>
        <p:sp>
          <p:nvSpPr>
            <p:cNvPr id="37" name="Google Shape;37;p8"/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8"/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11700" y="641025"/>
            <a:ext cx="2344200" cy="5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300"/>
              <a:buNone/>
              <a:defRPr sz="1300">
                <a:solidFill>
                  <a:srgbClr val="F4DFB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311700" y="1383725"/>
            <a:ext cx="3878700" cy="28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grpSp>
        <p:nvGrpSpPr>
          <p:cNvPr id="42" name="Google Shape;42;p8"/>
          <p:cNvGrpSpPr/>
          <p:nvPr/>
        </p:nvGrpSpPr>
        <p:grpSpPr>
          <a:xfrm>
            <a:off x="25" y="4349750"/>
            <a:ext cx="9144000" cy="793800"/>
            <a:chOff x="25" y="4349750"/>
            <a:chExt cx="9144000" cy="793800"/>
          </a:xfrm>
        </p:grpSpPr>
        <p:sp>
          <p:nvSpPr>
            <p:cNvPr id="43" name="Google Shape;43;p8"/>
            <p:cNvSpPr/>
            <p:nvPr/>
          </p:nvSpPr>
          <p:spPr>
            <a:xfrm>
              <a:off x="25" y="4349750"/>
              <a:ext cx="9144000" cy="793800"/>
            </a:xfrm>
            <a:prstGeom prst="rect">
              <a:avLst/>
            </a:prstGeom>
            <a:solidFill>
              <a:srgbClr val="2B3E4C"/>
            </a:solidFill>
            <a:ln w="9525" cap="flat" cmpd="sng">
              <a:solidFill>
                <a:srgbClr val="2B3E4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44" name="Google Shape;44;p8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7421900" y="4469300"/>
              <a:ext cx="1243824" cy="554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" name="Google Shape;45;p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75699" y="4538437"/>
              <a:ext cx="1351876" cy="4164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+ imagen 1 1">
  <p:cSld name="TITLE_AND_BODY_1_2">
    <p:bg>
      <p:bgPr>
        <a:solidFill>
          <a:srgbClr val="F4DFB9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311700" y="641025"/>
            <a:ext cx="3556500" cy="5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None/>
              <a:defRPr sz="1600" b="1">
                <a:solidFill>
                  <a:srgbClr val="1D558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None/>
              <a:defRPr sz="2100" b="1">
                <a:solidFill>
                  <a:srgbClr val="1D558C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311700" y="1383725"/>
            <a:ext cx="3878700" cy="28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grpSp>
        <p:nvGrpSpPr>
          <p:cNvPr id="50" name="Google Shape;50;p9"/>
          <p:cNvGrpSpPr/>
          <p:nvPr/>
        </p:nvGrpSpPr>
        <p:grpSpPr>
          <a:xfrm>
            <a:off x="25" y="4349750"/>
            <a:ext cx="9144000" cy="793800"/>
            <a:chOff x="25" y="4349750"/>
            <a:chExt cx="9144000" cy="793800"/>
          </a:xfrm>
        </p:grpSpPr>
        <p:sp>
          <p:nvSpPr>
            <p:cNvPr id="51" name="Google Shape;51;p9"/>
            <p:cNvSpPr/>
            <p:nvPr/>
          </p:nvSpPr>
          <p:spPr>
            <a:xfrm>
              <a:off x="25" y="4349750"/>
              <a:ext cx="9144000" cy="793800"/>
            </a:xfrm>
            <a:prstGeom prst="rect">
              <a:avLst/>
            </a:prstGeom>
            <a:solidFill>
              <a:srgbClr val="2B3E4C"/>
            </a:solidFill>
            <a:ln w="9525" cap="flat" cmpd="sng">
              <a:solidFill>
                <a:srgbClr val="2B3E4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2" name="Google Shape;52;p9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7421900" y="4469300"/>
              <a:ext cx="1243824" cy="554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" name="Google Shape;53;p9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75699" y="4538437"/>
              <a:ext cx="1351876" cy="4164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+ imagen 2">
  <p:cSld name="TITLE_AND_BODY_1_1">
    <p:bg>
      <p:bgPr>
        <a:solidFill>
          <a:srgbClr val="87B867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0"/>
          <p:cNvGrpSpPr/>
          <p:nvPr/>
        </p:nvGrpSpPr>
        <p:grpSpPr>
          <a:xfrm>
            <a:off x="0" y="641025"/>
            <a:ext cx="2808575" cy="554700"/>
            <a:chOff x="25" y="814200"/>
            <a:chExt cx="2808575" cy="554700"/>
          </a:xfrm>
        </p:grpSpPr>
        <p:sp>
          <p:nvSpPr>
            <p:cNvPr id="56" name="Google Shape;56;p10"/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0"/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311700" y="641025"/>
            <a:ext cx="2344200" cy="5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300"/>
              <a:buNone/>
              <a:defRPr sz="1300">
                <a:solidFill>
                  <a:srgbClr val="F4DFB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None/>
              <a:defRPr sz="1800">
                <a:solidFill>
                  <a:srgbClr val="F4DFB9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1"/>
          </p:nvPr>
        </p:nvSpPr>
        <p:spPr>
          <a:xfrm>
            <a:off x="311700" y="1383725"/>
            <a:ext cx="3878700" cy="28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Char char="●"/>
              <a:defRPr>
                <a:solidFill>
                  <a:srgbClr val="F4DFB9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●"/>
              <a:defRPr>
                <a:solidFill>
                  <a:srgbClr val="F4DFB9"/>
                </a:solidFill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●"/>
              <a:defRPr>
                <a:solidFill>
                  <a:srgbClr val="F4DFB9"/>
                </a:solidFill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grpSp>
        <p:nvGrpSpPr>
          <p:cNvPr id="61" name="Google Shape;61;p10"/>
          <p:cNvGrpSpPr/>
          <p:nvPr/>
        </p:nvGrpSpPr>
        <p:grpSpPr>
          <a:xfrm>
            <a:off x="25" y="4349750"/>
            <a:ext cx="9144000" cy="793800"/>
            <a:chOff x="25" y="4349750"/>
            <a:chExt cx="9144000" cy="793800"/>
          </a:xfrm>
        </p:grpSpPr>
        <p:sp>
          <p:nvSpPr>
            <p:cNvPr id="62" name="Google Shape;62;p10"/>
            <p:cNvSpPr/>
            <p:nvPr/>
          </p:nvSpPr>
          <p:spPr>
            <a:xfrm>
              <a:off x="25" y="4349750"/>
              <a:ext cx="9144000" cy="793800"/>
            </a:xfrm>
            <a:prstGeom prst="rect">
              <a:avLst/>
            </a:prstGeom>
            <a:solidFill>
              <a:srgbClr val="2B3E4C"/>
            </a:solidFill>
            <a:ln w="9525" cap="flat" cmpd="sng">
              <a:solidFill>
                <a:srgbClr val="2B3E4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3" name="Google Shape;63;p10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7421900" y="4469300"/>
              <a:ext cx="1243824" cy="554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75699" y="4538437"/>
              <a:ext cx="1351876" cy="4164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+ imagen 2 1">
  <p:cSld name="TITLE_AND_BODY_1_1_1">
    <p:bg>
      <p:bgPr>
        <a:solidFill>
          <a:srgbClr val="87B867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311700" y="641025"/>
            <a:ext cx="3177900" cy="5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600"/>
              <a:buNone/>
              <a:defRPr sz="1600" b="1">
                <a:solidFill>
                  <a:srgbClr val="F4DFB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2000"/>
              <a:buNone/>
              <a:defRPr sz="2000" b="1">
                <a:solidFill>
                  <a:srgbClr val="F4DFB9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311700" y="1383725"/>
            <a:ext cx="3878700" cy="28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800"/>
              <a:buChar char="●"/>
              <a:defRPr>
                <a:solidFill>
                  <a:srgbClr val="F4DFB9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●"/>
              <a:defRPr>
                <a:solidFill>
                  <a:srgbClr val="F4DFB9"/>
                </a:solidFill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●"/>
              <a:defRPr>
                <a:solidFill>
                  <a:srgbClr val="F4DFB9"/>
                </a:solidFill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○"/>
              <a:defRPr>
                <a:solidFill>
                  <a:srgbClr val="F4DFB9"/>
                </a:solidFill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4DFB9"/>
              </a:buClr>
              <a:buSzPts val="1400"/>
              <a:buChar char="■"/>
              <a:defRPr>
                <a:solidFill>
                  <a:srgbClr val="F4DFB9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grpSp>
        <p:nvGrpSpPr>
          <p:cNvPr id="69" name="Google Shape;69;p11"/>
          <p:cNvGrpSpPr/>
          <p:nvPr/>
        </p:nvGrpSpPr>
        <p:grpSpPr>
          <a:xfrm>
            <a:off x="25" y="4349750"/>
            <a:ext cx="9144000" cy="793800"/>
            <a:chOff x="25" y="4349750"/>
            <a:chExt cx="9144000" cy="793800"/>
          </a:xfrm>
        </p:grpSpPr>
        <p:sp>
          <p:nvSpPr>
            <p:cNvPr id="70" name="Google Shape;70;p11"/>
            <p:cNvSpPr/>
            <p:nvPr/>
          </p:nvSpPr>
          <p:spPr>
            <a:xfrm>
              <a:off x="25" y="4349750"/>
              <a:ext cx="9144000" cy="793800"/>
            </a:xfrm>
            <a:prstGeom prst="rect">
              <a:avLst/>
            </a:prstGeom>
            <a:solidFill>
              <a:srgbClr val="2B3E4C"/>
            </a:solidFill>
            <a:ln w="9525" cap="flat" cmpd="sng">
              <a:solidFill>
                <a:srgbClr val="2B3E4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" name="Google Shape;71;p11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7421900" y="4469300"/>
              <a:ext cx="1243824" cy="554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75699" y="4538437"/>
              <a:ext cx="1351876" cy="4164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rope"/>
              <a:buChar char="●"/>
              <a:defRPr sz="18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economianqn.gob.ar/municipios/contenido/transferencias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/>
        </p:nvSpPr>
        <p:spPr>
          <a:xfrm>
            <a:off x="735496" y="1303862"/>
            <a:ext cx="840850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600" b="1" dirty="0">
                <a:solidFill>
                  <a:srgbClr val="F7E2BB"/>
                </a:solidFill>
                <a:latin typeface="Manrope"/>
                <a:ea typeface="Manrope"/>
                <a:cs typeface="Manrope"/>
                <a:sym typeface="Manrope"/>
              </a:rPr>
              <a:t>Relación Fiscal con los Municipios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600" b="1" dirty="0">
                <a:solidFill>
                  <a:srgbClr val="F7E2BB"/>
                </a:solidFill>
                <a:latin typeface="Manrope"/>
                <a:ea typeface="Manrope"/>
                <a:cs typeface="Manrope"/>
                <a:sym typeface="Manrope"/>
              </a:rPr>
              <a:t>Régimen de Coparticipación</a:t>
            </a:r>
            <a:endParaRPr sz="3200" b="1" dirty="0">
              <a:solidFill>
                <a:srgbClr val="F7E2BB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pic>
        <p:nvPicPr>
          <p:cNvPr id="113" name="Google Shape;113;p20"/>
          <p:cNvPicPr preferRelativeResize="0"/>
          <p:nvPr/>
        </p:nvPicPr>
        <p:blipFill rotWithShape="1">
          <a:blip r:embed="rId3">
            <a:alphaModFix/>
          </a:blip>
          <a:srcRect t="5035" b="5035"/>
          <a:stretch/>
        </p:blipFill>
        <p:spPr>
          <a:xfrm>
            <a:off x="1011429" y="2437358"/>
            <a:ext cx="1396150" cy="460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C180845-F46F-4C45-A9CB-F9707181AB3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630" b="11202"/>
          <a:stretch/>
        </p:blipFill>
        <p:spPr>
          <a:xfrm>
            <a:off x="3" y="4353338"/>
            <a:ext cx="9143997" cy="775252"/>
          </a:xfrm>
          <a:prstGeom prst="rect">
            <a:avLst/>
          </a:prstGeom>
        </p:spPr>
      </p:pic>
      <p:sp>
        <p:nvSpPr>
          <p:cNvPr id="6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-32114" y="4850716"/>
            <a:ext cx="3371663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  <a:endParaRPr sz="105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  <p:sp>
        <p:nvSpPr>
          <p:cNvPr id="8" name="Google Shape;107;p20"/>
          <p:cNvSpPr txBox="1"/>
          <p:nvPr/>
        </p:nvSpPr>
        <p:spPr>
          <a:xfrm>
            <a:off x="4810538" y="21403"/>
            <a:ext cx="433345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b="1" dirty="0">
                <a:solidFill>
                  <a:srgbClr val="F7E2BB"/>
                </a:solidFill>
                <a:latin typeface="Manrope"/>
                <a:ea typeface="Manrope"/>
                <a:cs typeface="Manrope"/>
                <a:sym typeface="Manrope"/>
              </a:rPr>
              <a:t>1er Taller de Capacitación sobre Introducción  a las Finanzas Municipales</a:t>
            </a:r>
            <a:endParaRPr sz="2000" b="1" dirty="0">
              <a:solidFill>
                <a:srgbClr val="F7E2BB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-32114" y="4419931"/>
            <a:ext cx="3339548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 Desarrollo Humano, Gobiernos Locales y Mujeres</a:t>
            </a:r>
            <a:endParaRPr sz="105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21FFF384-B8FE-40C8-A160-C44D1B124D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" y="4022670"/>
            <a:ext cx="9143997" cy="1120830"/>
          </a:xfrm>
          <a:prstGeom prst="rect">
            <a:avLst/>
          </a:prstGeom>
        </p:spPr>
      </p:pic>
      <p:sp>
        <p:nvSpPr>
          <p:cNvPr id="16" name="Google Shape;248;p27">
            <a:extLst>
              <a:ext uri="{FF2B5EF4-FFF2-40B4-BE49-F238E27FC236}">
                <a16:creationId xmlns:a16="http://schemas.microsoft.com/office/drawing/2014/main" id="{6E565510-24E4-4CCC-9EA5-5AD9C69D8442}"/>
              </a:ext>
            </a:extLst>
          </p:cNvPr>
          <p:cNvSpPr txBox="1"/>
          <p:nvPr/>
        </p:nvSpPr>
        <p:spPr>
          <a:xfrm>
            <a:off x="912103" y="4518812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FFFFFF"/>
              </a:buClr>
              <a:buSzPts val="1800"/>
            </a:pPr>
            <a:r>
              <a:rPr lang="es-ES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</a:p>
        </p:txBody>
      </p:sp>
      <p:sp>
        <p:nvSpPr>
          <p:cNvPr id="17" name="Google Shape;169;p24">
            <a:extLst>
              <a:ext uri="{FF2B5EF4-FFF2-40B4-BE49-F238E27FC236}">
                <a16:creationId xmlns:a16="http://schemas.microsoft.com/office/drawing/2014/main" id="{A9C5C715-833F-4037-8F50-5AD495DDA418}"/>
              </a:ext>
            </a:extLst>
          </p:cNvPr>
          <p:cNvSpPr txBox="1"/>
          <p:nvPr/>
        </p:nvSpPr>
        <p:spPr>
          <a:xfrm>
            <a:off x="361827" y="-101360"/>
            <a:ext cx="8224740" cy="872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spcBef>
                <a:spcPts val="1000"/>
              </a:spcBef>
            </a:pPr>
            <a:r>
              <a:rPr lang="es-419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  <a:sym typeface="Manrope"/>
              </a:rPr>
              <a:t>ARTÍCULO 4º</a:t>
            </a:r>
          </a:p>
          <a:p>
            <a:pPr>
              <a:spcBef>
                <a:spcPts val="1000"/>
              </a:spcBef>
            </a:pPr>
            <a:r>
              <a:rPr lang="es-419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  <a:sym typeface="Manrope"/>
              </a:rPr>
              <a:t>PORCENTAJE DE PARTICIPACIÓN DE MUNICIPIOS EN LA MASA COPARTICIPABLE</a:t>
            </a:r>
            <a:endParaRPr sz="1200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61827" y="3699504"/>
            <a:ext cx="8398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Fuente:  LEY 2148/95 - RÉGIMEN DE COPARTICIPACIÓN DE RECURSOS A MUNICIPIOS</a:t>
            </a:r>
          </a:p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Nota: El porcentaje fue establecido en el año 1995 en base a los datos de población del Censo del año 1991. No se actualizó desde esa fecha. </a:t>
            </a:r>
            <a:endParaRPr lang="es-AR" sz="800" dirty="0">
              <a:solidFill>
                <a:schemeClr val="tx1"/>
              </a:solidFill>
              <a:latin typeface="+mn-lt"/>
              <a:ea typeface="Manrope"/>
              <a:cs typeface="Manrope"/>
            </a:endParaRPr>
          </a:p>
          <a:p>
            <a:endParaRPr lang="es-ES" sz="1000" dirty="0">
              <a:solidFill>
                <a:schemeClr val="tx1"/>
              </a:solidFill>
              <a:latin typeface="+mn-lt"/>
            </a:endParaRPr>
          </a:p>
          <a:p>
            <a:r>
              <a:rPr lang="es-ES" dirty="0"/>
              <a:t> </a:t>
            </a:r>
            <a:endParaRPr lang="es-AR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07311"/>
              </p:ext>
            </p:extLst>
          </p:nvPr>
        </p:nvGraphicFramePr>
        <p:xfrm>
          <a:off x="251218" y="900145"/>
          <a:ext cx="2727960" cy="26670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592516">
                  <a:extLst>
                    <a:ext uri="{9D8B030D-6E8A-4147-A177-3AD203B41FA5}">
                      <a16:colId xmlns:a16="http://schemas.microsoft.com/office/drawing/2014/main" val="2701650483"/>
                    </a:ext>
                  </a:extLst>
                </a:gridCol>
                <a:gridCol w="1135444">
                  <a:extLst>
                    <a:ext uri="{9D8B030D-6E8A-4147-A177-3AD203B41FA5}">
                      <a16:colId xmlns:a16="http://schemas.microsoft.com/office/drawing/2014/main" val="3136113434"/>
                    </a:ext>
                  </a:extLst>
                </a:gridCol>
              </a:tblGrid>
              <a:tr h="253447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1" u="none" strike="noStrike" cap="none" dirty="0">
                          <a:sym typeface="Arial"/>
                        </a:rPr>
                        <a:t>Municipios de 1º Categoría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1" u="none" strike="noStrike" cap="none" dirty="0">
                          <a:sym typeface="Arial"/>
                        </a:rPr>
                        <a:t>Distribuidor en</a:t>
                      </a:r>
                      <a:r>
                        <a:rPr lang="es-AR" sz="1000" b="1" u="none" strike="noStrike" cap="none" baseline="0" dirty="0">
                          <a:sym typeface="Arial"/>
                        </a:rPr>
                        <a:t> %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14178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Centenario 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6,91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629243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Chos</a:t>
                      </a:r>
                      <a:r>
                        <a:rPr lang="es-AR" sz="1000" u="none" strike="noStrike" cap="none" dirty="0">
                          <a:sym typeface="Arial"/>
                        </a:rPr>
                        <a:t> </a:t>
                      </a:r>
                      <a:r>
                        <a:rPr lang="es-AR" sz="1000" u="none" strike="noStrike" cap="none" dirty="0" err="1">
                          <a:sym typeface="Arial"/>
                        </a:rPr>
                        <a:t>Malal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2,76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511308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Cutral Co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9,35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2345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Junín de los Andes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2,99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713489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Neuquén 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35,03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91126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Plaza </a:t>
                      </a:r>
                      <a:r>
                        <a:rPr lang="es-AR" sz="1000" u="none" strike="noStrike" cap="none" dirty="0" err="1">
                          <a:sym typeface="Arial"/>
                        </a:rPr>
                        <a:t>Huincul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3,87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921338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Plottier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5,39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062593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Rincón de los Sauces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1,63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2524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u="none" strike="noStrike" cap="none" dirty="0">
                          <a:sym typeface="Arial"/>
                        </a:rPr>
                        <a:t>San Martín de los Andes</a:t>
                      </a:r>
                      <a:endParaRPr lang="es-ES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4,62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455205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San Patricio del Chañar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1,66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638432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Senillosa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1,61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648803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Villa La Angostura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1,53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25941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Zapala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7,5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025483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547277"/>
              </p:ext>
            </p:extLst>
          </p:nvPr>
        </p:nvGraphicFramePr>
        <p:xfrm>
          <a:off x="3141408" y="895365"/>
          <a:ext cx="2942305" cy="207950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55518">
                  <a:extLst>
                    <a:ext uri="{9D8B030D-6E8A-4147-A177-3AD203B41FA5}">
                      <a16:colId xmlns:a16="http://schemas.microsoft.com/office/drawing/2014/main" val="2180043780"/>
                    </a:ext>
                  </a:extLst>
                </a:gridCol>
                <a:gridCol w="1086787">
                  <a:extLst>
                    <a:ext uri="{9D8B030D-6E8A-4147-A177-3AD203B41FA5}">
                      <a16:colId xmlns:a16="http://schemas.microsoft.com/office/drawing/2014/main" val="3982980672"/>
                    </a:ext>
                  </a:extLst>
                </a:gridCol>
              </a:tblGrid>
              <a:tr h="269758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1" u="none" strike="noStrike" cap="none" dirty="0">
                          <a:sym typeface="Arial"/>
                        </a:rPr>
                        <a:t>Municipios de 2º Categoría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1" u="none" strike="noStrike" cap="none" dirty="0">
                          <a:sym typeface="Arial"/>
                        </a:rPr>
                        <a:t>Distribuidor en %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735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Aluminé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1,37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78196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Andacollo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0,87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36461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Añelo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0,82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211495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Buta </a:t>
                      </a:r>
                      <a:r>
                        <a:rPr lang="es-AR" sz="1000" u="none" strike="noStrike" cap="none" dirty="0" err="1">
                          <a:sym typeface="Arial"/>
                        </a:rPr>
                        <a:t>Ranquil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0,86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088299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Las Lajas 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1,92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82852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Loncopué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1,46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485975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Mariano Moreno 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1,24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57924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Picún Leufú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1,09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789429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Piedra del Águila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1,31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599262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Villa El Chocón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0,52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9372638"/>
                  </a:ext>
                </a:extLst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95275"/>
              </p:ext>
            </p:extLst>
          </p:nvPr>
        </p:nvGraphicFramePr>
        <p:xfrm>
          <a:off x="6194325" y="895365"/>
          <a:ext cx="2839063" cy="139247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46137">
                  <a:extLst>
                    <a:ext uri="{9D8B030D-6E8A-4147-A177-3AD203B41FA5}">
                      <a16:colId xmlns:a16="http://schemas.microsoft.com/office/drawing/2014/main" val="2214639706"/>
                    </a:ext>
                  </a:extLst>
                </a:gridCol>
                <a:gridCol w="1092926">
                  <a:extLst>
                    <a:ext uri="{9D8B030D-6E8A-4147-A177-3AD203B41FA5}">
                      <a16:colId xmlns:a16="http://schemas.microsoft.com/office/drawing/2014/main" val="2827456257"/>
                    </a:ext>
                  </a:extLst>
                </a:gridCol>
              </a:tblGrid>
              <a:tr h="30662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AR" sz="1000" b="1" u="none" strike="noStrike" cap="none" dirty="0">
                          <a:sym typeface="Arial"/>
                        </a:rPr>
                        <a:t>Municipios de 3º Categoría 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b="1" u="none" strike="noStrike" cap="none" dirty="0">
                          <a:sym typeface="Arial"/>
                        </a:rPr>
                        <a:t>Distribuidor en %</a:t>
                      </a:r>
                      <a:endParaRPr lang="es-AR" sz="1000" b="1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725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Bajada del Agrio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0,43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62857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El </a:t>
                      </a:r>
                      <a:r>
                        <a:rPr lang="es-AR" sz="1000" u="none" strike="noStrike" cap="none" dirty="0" err="1">
                          <a:sym typeface="Arial"/>
                        </a:rPr>
                        <a:t>Cholar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0,51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60688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El Huecú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0,77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175531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Huinganco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0,55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412698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>
                          <a:sym typeface="Arial"/>
                        </a:rPr>
                        <a:t>Las Ovejas 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0,85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362137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s-AR" sz="1000" u="none" strike="noStrike" cap="none" dirty="0" err="1">
                          <a:sym typeface="Arial"/>
                        </a:rPr>
                        <a:t>Tricao</a:t>
                      </a:r>
                      <a:r>
                        <a:rPr lang="es-AR" sz="1000" u="none" strike="noStrike" cap="none" dirty="0">
                          <a:sym typeface="Arial"/>
                        </a:rPr>
                        <a:t> Malal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000" u="none" strike="noStrike" cap="none" dirty="0">
                          <a:sym typeface="Arial"/>
                        </a:rPr>
                        <a:t>0,58</a:t>
                      </a:r>
                      <a:endParaRPr lang="es-AR" sz="1000" b="0" i="0" u="none" strike="noStrike" cap="none" dirty="0">
                        <a:solidFill>
                          <a:srgbClr val="2B3E4C"/>
                        </a:solidFill>
                        <a:latin typeface="Manrope"/>
                        <a:ea typeface="Manrope"/>
                        <a:cs typeface="Manrope"/>
                        <a:sym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40315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073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21FFF384-B8FE-40C8-A160-C44D1B124D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" y="4022670"/>
            <a:ext cx="9143997" cy="1120830"/>
          </a:xfrm>
          <a:prstGeom prst="rect">
            <a:avLst/>
          </a:prstGeom>
        </p:spPr>
      </p:pic>
      <p:sp>
        <p:nvSpPr>
          <p:cNvPr id="16" name="Google Shape;248;p27">
            <a:extLst>
              <a:ext uri="{FF2B5EF4-FFF2-40B4-BE49-F238E27FC236}">
                <a16:creationId xmlns:a16="http://schemas.microsoft.com/office/drawing/2014/main" id="{6E565510-24E4-4CCC-9EA5-5AD9C69D8442}"/>
              </a:ext>
            </a:extLst>
          </p:cNvPr>
          <p:cNvSpPr txBox="1"/>
          <p:nvPr/>
        </p:nvSpPr>
        <p:spPr>
          <a:xfrm>
            <a:off x="912103" y="4518812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FFFFFF"/>
              </a:buClr>
              <a:buSzPts val="1800"/>
            </a:pPr>
            <a:r>
              <a:rPr lang="es-ES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</a:p>
        </p:txBody>
      </p:sp>
      <p:sp>
        <p:nvSpPr>
          <p:cNvPr id="17" name="Google Shape;169;p24">
            <a:extLst>
              <a:ext uri="{FF2B5EF4-FFF2-40B4-BE49-F238E27FC236}">
                <a16:creationId xmlns:a16="http://schemas.microsoft.com/office/drawing/2014/main" id="{A9C5C715-833F-4037-8F50-5AD495DDA418}"/>
              </a:ext>
            </a:extLst>
          </p:cNvPr>
          <p:cNvSpPr txBox="1"/>
          <p:nvPr/>
        </p:nvSpPr>
        <p:spPr>
          <a:xfrm>
            <a:off x="361827" y="-101360"/>
            <a:ext cx="8224740" cy="933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spcBef>
                <a:spcPts val="1000"/>
              </a:spcBef>
            </a:pPr>
            <a:r>
              <a:rPr lang="es-419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  <a:sym typeface="Manrope"/>
              </a:rPr>
              <a:t>ARTÍCULO 10º</a:t>
            </a:r>
          </a:p>
          <a:p>
            <a:pPr>
              <a:spcBef>
                <a:spcPts val="1000"/>
              </a:spcBef>
            </a:pPr>
            <a:r>
              <a:rPr lang="es-419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  <a:sym typeface="Manrope"/>
              </a:rPr>
              <a:t>Aportes de Suma Fija.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372641" y="3439744"/>
            <a:ext cx="8398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Fuente: ART 10º LEY 2148/95 - RÉGIMEN DE COPARTICIPACIÓN DE RECURSOS A MUNICIPIOS</a:t>
            </a:r>
          </a:p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Nota: El importe indicado para Rincón de los Sauces se adicionará al monto que corresponda por aplicación del coeficiente fijado en el Art. 4º</a:t>
            </a:r>
          </a:p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Las Localidades de Villa </a:t>
            </a:r>
            <a:r>
              <a:rPr lang="es-ES" sz="800" dirty="0" err="1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Pehuenia</a:t>
            </a:r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 y </a:t>
            </a:r>
            <a:r>
              <a:rPr lang="es-ES" sz="800" dirty="0" err="1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Caviahue</a:t>
            </a:r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 </a:t>
            </a:r>
            <a:r>
              <a:rPr lang="es-ES" sz="800" dirty="0" err="1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Copahue</a:t>
            </a:r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 no fueron consideradas en ninguno de los dos artículos, pero se le asignan ANR</a:t>
            </a:r>
            <a:endParaRPr lang="es-AR" sz="800" dirty="0">
              <a:solidFill>
                <a:schemeClr val="tx1"/>
              </a:solidFill>
              <a:latin typeface="+mn-lt"/>
              <a:ea typeface="Manrope"/>
              <a:cs typeface="Manrope"/>
            </a:endParaRPr>
          </a:p>
          <a:p>
            <a:endParaRPr lang="es-ES" sz="1000" dirty="0">
              <a:solidFill>
                <a:schemeClr val="tx1"/>
              </a:solidFill>
              <a:latin typeface="+mn-lt"/>
            </a:endParaRPr>
          </a:p>
          <a:p>
            <a:r>
              <a:rPr lang="es-ES" dirty="0"/>
              <a:t> </a:t>
            </a:r>
            <a:endParaRPr lang="es-AR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372807"/>
              </p:ext>
            </p:extLst>
          </p:nvPr>
        </p:nvGraphicFramePr>
        <p:xfrm>
          <a:off x="1954160" y="1025011"/>
          <a:ext cx="4564627" cy="173499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00478">
                  <a:extLst>
                    <a:ext uri="{9D8B030D-6E8A-4147-A177-3AD203B41FA5}">
                      <a16:colId xmlns:a16="http://schemas.microsoft.com/office/drawing/2014/main" val="263913935"/>
                    </a:ext>
                  </a:extLst>
                </a:gridCol>
                <a:gridCol w="1849531">
                  <a:extLst>
                    <a:ext uri="{9D8B030D-6E8A-4147-A177-3AD203B41FA5}">
                      <a16:colId xmlns:a16="http://schemas.microsoft.com/office/drawing/2014/main" val="181011094"/>
                    </a:ext>
                  </a:extLst>
                </a:gridCol>
                <a:gridCol w="1114618">
                  <a:extLst>
                    <a:ext uri="{9D8B030D-6E8A-4147-A177-3AD203B41FA5}">
                      <a16:colId xmlns:a16="http://schemas.microsoft.com/office/drawing/2014/main" val="2848515896"/>
                    </a:ext>
                  </a:extLst>
                </a:gridCol>
              </a:tblGrid>
              <a:tr h="258954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Categoría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Municipio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Monto en $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42347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 dirty="0">
                          <a:effectLst/>
                        </a:rPr>
                        <a:t>Primera categoría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1100" u="none" strike="noStrike" dirty="0">
                          <a:effectLst/>
                        </a:rPr>
                        <a:t>Rincón de los Sauces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56.440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192149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 dirty="0">
                          <a:effectLst/>
                        </a:rPr>
                        <a:t>Segunda categoría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Vista Alegre 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67.320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416514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Tercera categoría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Barrancas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35.500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6396512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 dirty="0">
                          <a:effectLst/>
                        </a:rPr>
                        <a:t>Tercera categoría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 dirty="0">
                          <a:effectLst/>
                        </a:rPr>
                        <a:t>Las Coloradas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30.000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5247946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Tercera categoría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Los Miches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30.000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3472318"/>
                  </a:ext>
                </a:extLst>
              </a:tr>
              <a:tr h="246007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Tercera categoría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u="none" strike="noStrike">
                          <a:effectLst/>
                        </a:rPr>
                        <a:t>Taquimilán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    32.000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632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09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21FFF384-B8FE-40C8-A160-C44D1B124D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" y="4022670"/>
            <a:ext cx="9143997" cy="1120830"/>
          </a:xfrm>
          <a:prstGeom prst="rect">
            <a:avLst/>
          </a:prstGeom>
        </p:spPr>
      </p:pic>
      <p:sp>
        <p:nvSpPr>
          <p:cNvPr id="16" name="Google Shape;248;p27">
            <a:extLst>
              <a:ext uri="{FF2B5EF4-FFF2-40B4-BE49-F238E27FC236}">
                <a16:creationId xmlns:a16="http://schemas.microsoft.com/office/drawing/2014/main" id="{6E565510-24E4-4CCC-9EA5-5AD9C69D8442}"/>
              </a:ext>
            </a:extLst>
          </p:cNvPr>
          <p:cNvSpPr txBox="1"/>
          <p:nvPr/>
        </p:nvSpPr>
        <p:spPr>
          <a:xfrm>
            <a:off x="912103" y="4518812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FFFFFF"/>
              </a:buClr>
              <a:buSzPts val="1800"/>
            </a:pPr>
            <a:r>
              <a:rPr lang="es-ES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</a:p>
        </p:txBody>
      </p:sp>
      <p:sp>
        <p:nvSpPr>
          <p:cNvPr id="17" name="Google Shape;169;p24">
            <a:extLst>
              <a:ext uri="{FF2B5EF4-FFF2-40B4-BE49-F238E27FC236}">
                <a16:creationId xmlns:a16="http://schemas.microsoft.com/office/drawing/2014/main" id="{A9C5C715-833F-4037-8F50-5AD495DDA418}"/>
              </a:ext>
            </a:extLst>
          </p:cNvPr>
          <p:cNvSpPr txBox="1"/>
          <p:nvPr/>
        </p:nvSpPr>
        <p:spPr>
          <a:xfrm>
            <a:off x="459628" y="186697"/>
            <a:ext cx="8224740" cy="559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spcBef>
                <a:spcPts val="1000"/>
              </a:spcBef>
            </a:pPr>
            <a:r>
              <a:rPr lang="es-419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  <a:sym typeface="Manrope"/>
              </a:rPr>
              <a:t>Municipios no comprendidos en la Ley 2148 (Coparticipación a Municipios)</a:t>
            </a:r>
            <a:endParaRPr sz="1200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12103" y="2805563"/>
            <a:ext cx="667594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Fuente: Ley 2273/1999; Ley 3144/2018 y Decreto 65/2024</a:t>
            </a:r>
          </a:p>
          <a:p>
            <a:endParaRPr lang="es-ES" sz="800" dirty="0">
              <a:solidFill>
                <a:schemeClr val="tx1"/>
              </a:solidFill>
              <a:latin typeface="+mn-lt"/>
              <a:ea typeface="Manrope"/>
              <a:cs typeface="Manrope"/>
            </a:endParaRPr>
          </a:p>
          <a:p>
            <a:r>
              <a:rPr lang="es-ES" sz="900" i="1" dirty="0">
                <a:solidFill>
                  <a:schemeClr val="tx1"/>
                </a:solidFill>
                <a:latin typeface="+mn-lt"/>
                <a:ea typeface="Manrope"/>
                <a:cs typeface="Manrope"/>
              </a:rPr>
              <a:t>Nota: Estos Municipios fueron creados después de la promulgación de la </a:t>
            </a:r>
            <a:r>
              <a:rPr lang="es-ES" sz="900" i="1" dirty="0">
                <a:solidFill>
                  <a:schemeClr val="tx1"/>
                </a:solidFill>
                <a:ea typeface="Manrope"/>
                <a:cs typeface="Manrope"/>
              </a:rPr>
              <a:t>LEY 2148/95, por lo que la asignación de aportes se realiza de manera anual por decreto. </a:t>
            </a:r>
            <a:endParaRPr lang="es-AR" sz="900" i="1" dirty="0">
              <a:solidFill>
                <a:schemeClr val="tx1"/>
              </a:solidFill>
              <a:latin typeface="+mn-lt"/>
              <a:ea typeface="Manrope"/>
              <a:cs typeface="Manrope"/>
            </a:endParaRPr>
          </a:p>
          <a:p>
            <a:endParaRPr lang="es-ES" sz="1050" i="1" dirty="0">
              <a:solidFill>
                <a:schemeClr val="tx1"/>
              </a:solidFill>
              <a:latin typeface="+mn-lt"/>
            </a:endParaRPr>
          </a:p>
          <a:p>
            <a:r>
              <a:rPr lang="es-ES" dirty="0"/>
              <a:t> </a:t>
            </a:r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873759"/>
              </p:ext>
            </p:extLst>
          </p:nvPr>
        </p:nvGraphicFramePr>
        <p:xfrm>
          <a:off x="833284" y="1182567"/>
          <a:ext cx="6665041" cy="126130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10840">
                  <a:extLst>
                    <a:ext uri="{9D8B030D-6E8A-4147-A177-3AD203B41FA5}">
                      <a16:colId xmlns:a16="http://schemas.microsoft.com/office/drawing/2014/main" val="2681821545"/>
                    </a:ext>
                  </a:extLst>
                </a:gridCol>
                <a:gridCol w="1877715">
                  <a:extLst>
                    <a:ext uri="{9D8B030D-6E8A-4147-A177-3AD203B41FA5}">
                      <a16:colId xmlns:a16="http://schemas.microsoft.com/office/drawing/2014/main" val="4159151191"/>
                    </a:ext>
                  </a:extLst>
                </a:gridCol>
                <a:gridCol w="1551018">
                  <a:extLst>
                    <a:ext uri="{9D8B030D-6E8A-4147-A177-3AD203B41FA5}">
                      <a16:colId xmlns:a16="http://schemas.microsoft.com/office/drawing/2014/main" val="1836678358"/>
                    </a:ext>
                  </a:extLst>
                </a:gridCol>
                <a:gridCol w="1725468">
                  <a:extLst>
                    <a:ext uri="{9D8B030D-6E8A-4147-A177-3AD203B41FA5}">
                      <a16:colId xmlns:a16="http://schemas.microsoft.com/office/drawing/2014/main" val="3093029559"/>
                    </a:ext>
                  </a:extLst>
                </a:gridCol>
              </a:tblGrid>
              <a:tr h="394138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Categoría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Municipio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Normativa </a:t>
                      </a:r>
                    </a:p>
                    <a:p>
                      <a:pPr algn="ctr" fontAlgn="b"/>
                      <a:r>
                        <a:rPr lang="es-AR" sz="1100" b="1" u="none" strike="noStrike" dirty="0">
                          <a:effectLst/>
                        </a:rPr>
                        <a:t>que crea los</a:t>
                      </a:r>
                      <a:r>
                        <a:rPr lang="es-AR" sz="1100" b="1" u="none" strike="noStrike" baseline="0" dirty="0">
                          <a:effectLst/>
                        </a:rPr>
                        <a:t> Municipios</a:t>
                      </a:r>
                      <a:endParaRPr lang="es-A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u="none" strike="noStrike" dirty="0">
                          <a:effectLst/>
                        </a:rPr>
                        <a:t>Monto en $ </a:t>
                      </a:r>
                    </a:p>
                    <a:p>
                      <a:pPr algn="ctr" fontAlgn="b"/>
                      <a:r>
                        <a:rPr lang="es-ES" sz="1100" b="1" u="none" strike="noStrike" dirty="0">
                          <a:effectLst/>
                        </a:rPr>
                        <a:t>de ANR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427092"/>
                  </a:ext>
                </a:extLst>
              </a:tr>
              <a:tr h="37443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>
                          <a:effectLst/>
                        </a:rPr>
                        <a:t>Tercera categoría</a:t>
                      </a:r>
                      <a:endParaRPr lang="es-A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100" u="none" strike="noStrike" dirty="0" err="1">
                          <a:effectLst/>
                        </a:rPr>
                        <a:t>Caviahue-Copahue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Ley 2273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990.000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2601100"/>
                  </a:ext>
                </a:extLst>
              </a:tr>
              <a:tr h="374431"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Segunda categoría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Villa </a:t>
                      </a:r>
                      <a:r>
                        <a:rPr lang="es-AR" sz="1100" u="none" strike="noStrike" dirty="0" err="1">
                          <a:effectLst/>
                        </a:rPr>
                        <a:t>Pehuenia</a:t>
                      </a:r>
                      <a:r>
                        <a:rPr lang="es-AR" sz="1100" u="none" strike="noStrike" dirty="0">
                          <a:effectLst/>
                        </a:rPr>
                        <a:t>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Ley 3144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100" u="none" strike="noStrike" dirty="0">
                          <a:effectLst/>
                        </a:rPr>
                        <a:t>990.000 </a:t>
                      </a:r>
                      <a:endParaRPr lang="es-A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8016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87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2168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E4C"/>
        </a:solidFill>
        <a:effectLst/>
      </p:bgPr>
    </p:bg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FF10F12-B00B-4B45-8E70-8FDA39C45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887" y="583460"/>
            <a:ext cx="4294226" cy="429422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E4C"/>
        </a:solidFill>
        <a:effectLst/>
      </p:bgPr>
    </p:bg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31;p22">
            <a:extLst>
              <a:ext uri="{FF2B5EF4-FFF2-40B4-BE49-F238E27FC236}">
                <a16:creationId xmlns:a16="http://schemas.microsoft.com/office/drawing/2014/main" id="{95C6ABB6-BB86-4C52-8D7F-FC13D563670B}"/>
              </a:ext>
            </a:extLst>
          </p:cNvPr>
          <p:cNvSpPr/>
          <p:nvPr/>
        </p:nvSpPr>
        <p:spPr>
          <a:xfrm>
            <a:off x="0" y="34504"/>
            <a:ext cx="9143997" cy="411757"/>
          </a:xfrm>
          <a:prstGeom prst="rect">
            <a:avLst/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LAS TRANSFERENCIAS FISCALES INTERGUBERNAMENTALES </a:t>
            </a:r>
            <a:r>
              <a:rPr lang="es-ES" sz="1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(*)</a:t>
            </a:r>
            <a:endParaRPr sz="1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ítulo 9"/>
          <p:cNvSpPr txBox="1">
            <a:spLocks/>
          </p:cNvSpPr>
          <p:nvPr/>
        </p:nvSpPr>
        <p:spPr>
          <a:xfrm>
            <a:off x="-1" y="1184545"/>
            <a:ext cx="9054548" cy="1964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Font typeface="Manrope"/>
              <a:buNone/>
              <a:defRPr sz="16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ES" dirty="0">
                <a:solidFill>
                  <a:schemeClr val="bg1"/>
                </a:solidFill>
              </a:rPr>
              <a:t>Existen seis aspectos claves: </a:t>
            </a: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chemeClr val="bg1"/>
                </a:solidFill>
              </a:rPr>
              <a:t>1</a:t>
            </a:r>
            <a:r>
              <a:rPr lang="es-ES" sz="1200" dirty="0">
                <a:solidFill>
                  <a:schemeClr val="bg1"/>
                </a:solidFill>
              </a:rPr>
              <a:t>.- La asignación del gasto </a:t>
            </a:r>
            <a:r>
              <a:rPr lang="es-ES" sz="1200" b="0" i="1" dirty="0">
                <a:solidFill>
                  <a:srgbClr val="003366"/>
                </a:solidFill>
              </a:rPr>
              <a:t>¿Quién debería hacer que cosa?</a:t>
            </a: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200" dirty="0">
                <a:solidFill>
                  <a:schemeClr val="bg1"/>
                </a:solidFill>
              </a:rPr>
              <a:t>2.- La asignación de los recursos </a:t>
            </a:r>
            <a:r>
              <a:rPr lang="es-ES" sz="1200" b="0" i="1" dirty="0">
                <a:solidFill>
                  <a:srgbClr val="003366"/>
                </a:solidFill>
              </a:rPr>
              <a:t>¿Quién debería imponer que impuestos?</a:t>
            </a: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200" dirty="0">
                <a:solidFill>
                  <a:schemeClr val="bg1"/>
                </a:solidFill>
              </a:rPr>
              <a:t>3.- El desbalance vertical </a:t>
            </a:r>
            <a:r>
              <a:rPr lang="es-ES" sz="1200" b="0" i="1" dirty="0">
                <a:solidFill>
                  <a:srgbClr val="003366"/>
                </a:solidFill>
              </a:rPr>
              <a:t>¿Cómo debería resolverse el problema del desbalance subnacional entre recursos y gastos?</a:t>
            </a: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200" dirty="0">
                <a:solidFill>
                  <a:schemeClr val="bg1"/>
                </a:solidFill>
              </a:rPr>
              <a:t>4.- El desbalance horizontal o el problema de la igualación </a:t>
            </a:r>
            <a:r>
              <a:rPr lang="es-ES" sz="1200" b="0" i="1" dirty="0">
                <a:solidFill>
                  <a:srgbClr val="003366"/>
                </a:solidFill>
              </a:rPr>
              <a:t>¿Cuán amplia debería ser la igualación de las necesidades y capacidades fiscales entre distintas jurisdicciones de un mismo nivel de gobierno?</a:t>
            </a:r>
            <a:endParaRPr lang="es-ES" sz="1200" dirty="0">
              <a:solidFill>
                <a:srgbClr val="003366"/>
              </a:solidFill>
            </a:endParaRP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200" dirty="0">
                <a:solidFill>
                  <a:schemeClr val="bg1"/>
                </a:solidFill>
              </a:rPr>
              <a:t>5.- El acceso al mercado de capitales </a:t>
            </a:r>
            <a:r>
              <a:rPr lang="es-ES" sz="1200" b="0" i="1" dirty="0">
                <a:solidFill>
                  <a:srgbClr val="003366"/>
                </a:solidFill>
              </a:rPr>
              <a:t>¿Qué reglas deberían existir con relación al endeudamiento subnacional?</a:t>
            </a:r>
          </a:p>
          <a:p>
            <a:pPr marL="285750" lvl="2" indent="-285750">
              <a:buFont typeface="Wingdings" panose="05000000000000000000" pitchFamily="2" charset="2"/>
              <a:buChar char="ü"/>
            </a:pPr>
            <a:r>
              <a:rPr lang="es-ES" sz="1200" dirty="0">
                <a:solidFill>
                  <a:schemeClr val="bg1"/>
                </a:solidFill>
              </a:rPr>
              <a:t>6.- El marco institucional en el cual los problemas del federalismo fiscal son resueltos desde el</a:t>
            </a:r>
          </a:p>
          <a:p>
            <a:pPr lvl="2"/>
            <a:r>
              <a:rPr lang="es-ES" sz="1200" dirty="0">
                <a:solidFill>
                  <a:schemeClr val="bg1"/>
                </a:solidFill>
              </a:rPr>
              <a:t>        punto de vista técnico y político.</a:t>
            </a:r>
            <a:endParaRPr lang="es-AR" sz="1200" dirty="0">
              <a:solidFill>
                <a:schemeClr val="bg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44725" y="460253"/>
            <a:ext cx="91887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1"/>
                </a:solidFill>
              </a:rPr>
              <a:t>El</a:t>
            </a:r>
            <a:r>
              <a:rPr lang="es-ES" sz="16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1600" b="1" dirty="0">
                <a:solidFill>
                  <a:srgbClr val="2B3E4C"/>
                </a:solidFill>
              </a:rPr>
              <a:t>Federalismo Fiscal: </a:t>
            </a:r>
            <a:r>
              <a:rPr lang="es-ES" sz="1200" b="1" dirty="0">
                <a:solidFill>
                  <a:schemeClr val="bg1"/>
                </a:solidFill>
              </a:rPr>
              <a:t>es la rama de las finanzas públicas que estudia como se distribuyen las funciones y los impuestos entre los distintos niveles y como se coordinan sus decisiones o sea que se estudia las relaciones fiscales intergubernamentales. Estas relaciones son complejas y comprenden múltiples dimensiones.</a:t>
            </a:r>
            <a:endParaRPr lang="es-AR" sz="1200" b="1" dirty="0">
              <a:solidFill>
                <a:schemeClr val="bg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22366" y="4943445"/>
            <a:ext cx="91440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s-ES" sz="7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(*) Finanzas Públicas en la práctica. Marcelo Garriga / Walter Rosales -    ¿Qué es el federalismo fiscal? Alberto Porto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7629" t="28857" r="9466" b="5335"/>
          <a:stretch/>
        </p:blipFill>
        <p:spPr>
          <a:xfrm>
            <a:off x="1731893" y="3043917"/>
            <a:ext cx="5680210" cy="18831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31;p22">
            <a:extLst>
              <a:ext uri="{FF2B5EF4-FFF2-40B4-BE49-F238E27FC236}">
                <a16:creationId xmlns:a16="http://schemas.microsoft.com/office/drawing/2014/main" id="{95C6ABB6-BB86-4C52-8D7F-FC13D563670B}"/>
              </a:ext>
            </a:extLst>
          </p:cNvPr>
          <p:cNvSpPr/>
          <p:nvPr/>
        </p:nvSpPr>
        <p:spPr>
          <a:xfrm>
            <a:off x="0" y="34504"/>
            <a:ext cx="9143997" cy="411757"/>
          </a:xfrm>
          <a:prstGeom prst="rect">
            <a:avLst/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LAS TRANSFERENCIAS FISCALES INTERGUBERNAMENTALES </a:t>
            </a:r>
            <a:r>
              <a:rPr lang="es-ES" sz="1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(*)</a:t>
            </a:r>
            <a:endParaRPr sz="1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22366" y="4943445"/>
            <a:ext cx="91440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es-ES" sz="7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(*) Finanzas Públicas en la práctica. Marcelo Garriga / Walter Rosales -    ¿Qué es el federalismo fiscal? Alberto Porto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0" y="512268"/>
            <a:ext cx="91216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El gobierno federal recauda más que lo que gasta y lo inverso sucede en las provincias y municipalidades. 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3849328" y="1331730"/>
            <a:ext cx="1098754" cy="326376"/>
          </a:xfrm>
          <a:prstGeom prst="downArrow">
            <a:avLst>
              <a:gd name="adj1" fmla="val 50000"/>
              <a:gd name="adj2" fmla="val 41489"/>
            </a:avLst>
          </a:prstGeom>
          <a:solidFill>
            <a:srgbClr val="2B3E4C"/>
          </a:solidFill>
          <a:ln>
            <a:solidFill>
              <a:srgbClr val="2B3E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CuadroTexto 9"/>
          <p:cNvSpPr txBox="1"/>
          <p:nvPr/>
        </p:nvSpPr>
        <p:spPr>
          <a:xfrm>
            <a:off x="22365" y="1793890"/>
            <a:ext cx="91216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Se establecen mecanismos de </a:t>
            </a:r>
            <a:r>
              <a:rPr lang="es-ES" sz="2000" b="1" dirty="0">
                <a:solidFill>
                  <a:srgbClr val="003366"/>
                </a:solidFill>
              </a:rPr>
              <a:t>transferencias de fondos </a:t>
            </a:r>
            <a:r>
              <a:rPr lang="es-ES" sz="2000" b="1" dirty="0">
                <a:solidFill>
                  <a:schemeClr val="bg1"/>
                </a:solidFill>
              </a:rPr>
              <a:t>entre niveles de gobierno: del gobierno nacional a las provincias y de cada provincia a sus municipalidades. </a:t>
            </a:r>
            <a:endParaRPr lang="es-AR" sz="2000" b="1" dirty="0">
              <a:solidFill>
                <a:schemeClr val="bg1"/>
              </a:solidFill>
            </a:endParaRPr>
          </a:p>
        </p:txBody>
      </p:sp>
      <p:sp>
        <p:nvSpPr>
          <p:cNvPr id="11" name="Flecha abajo 10"/>
          <p:cNvSpPr/>
          <p:nvPr/>
        </p:nvSpPr>
        <p:spPr>
          <a:xfrm>
            <a:off x="3849328" y="2921129"/>
            <a:ext cx="1098754" cy="326376"/>
          </a:xfrm>
          <a:prstGeom prst="downArrow">
            <a:avLst>
              <a:gd name="adj1" fmla="val 50000"/>
              <a:gd name="adj2" fmla="val 41489"/>
            </a:avLst>
          </a:prstGeom>
          <a:solidFill>
            <a:srgbClr val="2B3E4C"/>
          </a:solidFill>
          <a:ln>
            <a:solidFill>
              <a:srgbClr val="2B3E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CuadroTexto 11"/>
          <p:cNvSpPr txBox="1"/>
          <p:nvPr/>
        </p:nvSpPr>
        <p:spPr>
          <a:xfrm>
            <a:off x="-162112" y="3552216"/>
            <a:ext cx="9121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3366"/>
                </a:solidFill>
              </a:rPr>
              <a:t>COPARTICIPACION DE IMPUESTOS 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(regulados por leyes)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Finalidad: cubrir desequilibrio vertical y horizontal</a:t>
            </a:r>
            <a:endParaRPr lang="es-A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0A386F6-109A-47CD-A89B-34919A26AD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250" b="23142"/>
          <a:stretch/>
        </p:blipFill>
        <p:spPr>
          <a:xfrm>
            <a:off x="0" y="4527754"/>
            <a:ext cx="9143997" cy="612058"/>
          </a:xfrm>
          <a:prstGeom prst="rect">
            <a:avLst/>
          </a:prstGeom>
        </p:spPr>
      </p:pic>
      <p:sp>
        <p:nvSpPr>
          <p:cNvPr id="7" name="Google Shape;131;p22">
            <a:extLst>
              <a:ext uri="{FF2B5EF4-FFF2-40B4-BE49-F238E27FC236}">
                <a16:creationId xmlns:a16="http://schemas.microsoft.com/office/drawing/2014/main" id="{95C6ABB6-BB86-4C52-8D7F-FC13D563670B}"/>
              </a:ext>
            </a:extLst>
          </p:cNvPr>
          <p:cNvSpPr/>
          <p:nvPr/>
        </p:nvSpPr>
        <p:spPr>
          <a:xfrm>
            <a:off x="1" y="558106"/>
            <a:ext cx="3111126" cy="603889"/>
          </a:xfrm>
          <a:prstGeom prst="rect">
            <a:avLst/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Formas de Financiamiento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de los gobiernos locales</a:t>
            </a:r>
            <a:endParaRPr sz="18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ítulo 9"/>
          <p:cNvSpPr txBox="1">
            <a:spLocks/>
          </p:cNvSpPr>
          <p:nvPr/>
        </p:nvSpPr>
        <p:spPr>
          <a:xfrm>
            <a:off x="3210340" y="175277"/>
            <a:ext cx="5933658" cy="141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Font typeface="Manrope"/>
              <a:buNone/>
              <a:defRPr sz="16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Recursos Propios: </a:t>
            </a:r>
            <a:r>
              <a:rPr lang="es-ES" sz="1400" b="0" dirty="0">
                <a:solidFill>
                  <a:srgbClr val="002060"/>
                </a:solidFill>
              </a:rPr>
              <a:t>tributos municipal</a:t>
            </a:r>
            <a:r>
              <a:rPr lang="es-ES" b="0" dirty="0">
                <a:solidFill>
                  <a:srgbClr val="002060"/>
                </a:solidFill>
              </a:rPr>
              <a:t>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Recursos de transferencias automáticas: </a:t>
            </a:r>
            <a:r>
              <a:rPr lang="es-ES" sz="1400" b="0" dirty="0">
                <a:solidFill>
                  <a:srgbClr val="002060"/>
                </a:solidFill>
              </a:rPr>
              <a:t>coparticipación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Recursos de transferencias discrecionales</a:t>
            </a:r>
          </a:p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-  Aportes No Reintegrables </a:t>
            </a:r>
          </a:p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        - Aportes Reintegrables</a:t>
            </a:r>
            <a:endParaRPr lang="es-A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-32114" y="4870594"/>
            <a:ext cx="3371663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80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  <a:endParaRPr sz="80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  <p:sp>
        <p:nvSpPr>
          <p:cNvPr id="10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-32114" y="4669537"/>
            <a:ext cx="3339548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80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 Desarrollo Humano, Gobiernos Locales y Mujeres</a:t>
            </a:r>
            <a:endParaRPr sz="80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345267"/>
              </p:ext>
            </p:extLst>
          </p:nvPr>
        </p:nvGraphicFramePr>
        <p:xfrm>
          <a:off x="309714" y="1793885"/>
          <a:ext cx="8613061" cy="2637257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813046">
                  <a:extLst>
                    <a:ext uri="{9D8B030D-6E8A-4147-A177-3AD203B41FA5}">
                      <a16:colId xmlns:a16="http://schemas.microsoft.com/office/drawing/2014/main" val="967912039"/>
                    </a:ext>
                  </a:extLst>
                </a:gridCol>
                <a:gridCol w="2420586">
                  <a:extLst>
                    <a:ext uri="{9D8B030D-6E8A-4147-A177-3AD203B41FA5}">
                      <a16:colId xmlns:a16="http://schemas.microsoft.com/office/drawing/2014/main" val="2660612526"/>
                    </a:ext>
                  </a:extLst>
                </a:gridCol>
                <a:gridCol w="1632619">
                  <a:extLst>
                    <a:ext uri="{9D8B030D-6E8A-4147-A177-3AD203B41FA5}">
                      <a16:colId xmlns:a16="http://schemas.microsoft.com/office/drawing/2014/main" val="2277476106"/>
                    </a:ext>
                  </a:extLst>
                </a:gridCol>
                <a:gridCol w="1746810">
                  <a:extLst>
                    <a:ext uri="{9D8B030D-6E8A-4147-A177-3AD203B41FA5}">
                      <a16:colId xmlns:a16="http://schemas.microsoft.com/office/drawing/2014/main" val="2502926600"/>
                    </a:ext>
                  </a:extLst>
                </a:gridCol>
              </a:tblGrid>
              <a:tr h="610337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Tributos</a:t>
                      </a:r>
                      <a:r>
                        <a:rPr lang="es-ES" baseline="0" dirty="0"/>
                        <a:t> locales</a:t>
                      </a:r>
                      <a:endParaRPr lang="es-AR" dirty="0"/>
                    </a:p>
                  </a:txBody>
                  <a:tcPr>
                    <a:solidFill>
                      <a:srgbClr val="2B3E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Recursos de Otras</a:t>
                      </a:r>
                      <a:r>
                        <a:rPr lang="es-ES" baseline="0" dirty="0"/>
                        <a:t> Jurisdicciones</a:t>
                      </a:r>
                      <a:endParaRPr lang="es-AR" dirty="0"/>
                    </a:p>
                  </a:txBody>
                  <a:tcPr>
                    <a:solidFill>
                      <a:srgbClr val="2B3E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Aportes No Reintegrables</a:t>
                      </a:r>
                      <a:endParaRPr lang="es-AR" dirty="0"/>
                    </a:p>
                  </a:txBody>
                  <a:tcPr>
                    <a:solidFill>
                      <a:srgbClr val="2B3E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Aportes</a:t>
                      </a:r>
                      <a:r>
                        <a:rPr lang="es-ES" baseline="0" dirty="0"/>
                        <a:t> Reintegrables</a:t>
                      </a:r>
                      <a:endParaRPr lang="es-AR" dirty="0"/>
                    </a:p>
                  </a:txBody>
                  <a:tcPr>
                    <a:solidFill>
                      <a:srgbClr val="2B3E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593725"/>
                  </a:ext>
                </a:extLst>
              </a:tr>
              <a:tr h="43360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Impuesto sobre</a:t>
                      </a:r>
                      <a:r>
                        <a:rPr lang="es-ES" sz="1000" b="1" baseline="0" dirty="0"/>
                        <a:t>  Propiedad Automotor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Coparticipación</a:t>
                      </a:r>
                      <a:r>
                        <a:rPr lang="es-ES" sz="1000" b="1" baseline="0" dirty="0"/>
                        <a:t> Tributos Provinciales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es-ES" sz="1000" b="1" dirty="0"/>
                        <a:t>Recursos</a:t>
                      </a:r>
                      <a:r>
                        <a:rPr lang="es-ES" sz="1000" b="1" baseline="0" dirty="0"/>
                        <a:t> provinciales de libre disponibilidad  para financiar gastos corrientes (sueldo, funcionamiento, subsidios, </a:t>
                      </a:r>
                      <a:r>
                        <a:rPr lang="es-ES" sz="1000" b="1" baseline="0" dirty="0" err="1"/>
                        <a:t>etc</a:t>
                      </a:r>
                      <a:r>
                        <a:rPr lang="es-ES" sz="1000" b="1" baseline="0" dirty="0"/>
                        <a:t>)</a:t>
                      </a:r>
                    </a:p>
                    <a:p>
                      <a:pPr algn="ctr"/>
                      <a:endParaRPr lang="es-ES" sz="1000" b="1" baseline="0" dirty="0"/>
                    </a:p>
                    <a:p>
                      <a:pPr algn="ctr"/>
                      <a:r>
                        <a:rPr lang="es-ES" sz="1000" b="1" baseline="0" dirty="0"/>
                        <a:t>Transferencias no automáticas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1000" b="1" dirty="0"/>
                        <a:t>Recursos</a:t>
                      </a:r>
                      <a:r>
                        <a:rPr lang="es-ES" sz="1000" b="1" baseline="0" dirty="0"/>
                        <a:t> provinciales de libre disponibilidad  para financiar gastos salariales y gastos de capital (bienes y obras) y deuda. </a:t>
                      </a:r>
                      <a:r>
                        <a:rPr lang="es-ES" sz="900" b="0" baseline="0" dirty="0"/>
                        <a:t>(S/ Convenio Marco de Asistencia y </a:t>
                      </a:r>
                      <a:r>
                        <a:rPr lang="es-ES" sz="900" b="0" baseline="0" dirty="0" err="1"/>
                        <a:t>Colaborac</a:t>
                      </a:r>
                      <a:r>
                        <a:rPr lang="es-ES" sz="900" b="0" baseline="0" dirty="0"/>
                        <a:t>. entre </a:t>
                      </a:r>
                      <a:r>
                        <a:rPr lang="es-ES" sz="900" b="0" baseline="0" dirty="0" err="1"/>
                        <a:t>Munic</a:t>
                      </a:r>
                      <a:r>
                        <a:rPr lang="es-ES" sz="900" b="0" baseline="0" dirty="0"/>
                        <a:t>. y Provincia-Cl.2 y Cl.3)</a:t>
                      </a:r>
                      <a:endParaRPr lang="es-ES" sz="9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s-ES" sz="1000" b="1" baseline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ES" sz="1000" b="1" baseline="0" dirty="0"/>
                        <a:t>Transferencias no automáticas</a:t>
                      </a:r>
                      <a:endParaRPr lang="es-AR" sz="1000" b="1" dirty="0"/>
                    </a:p>
                    <a:p>
                      <a:pPr algn="ctr"/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187444"/>
                  </a:ext>
                </a:extLst>
              </a:tr>
              <a:tr h="216805"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Tasa Retributiva</a:t>
                      </a:r>
                      <a:r>
                        <a:rPr lang="es-ES" sz="1000" b="1" baseline="0" dirty="0"/>
                        <a:t> de Servicios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Coparticipación Tributos</a:t>
                      </a:r>
                      <a:r>
                        <a:rPr lang="es-ES" sz="1000" b="1" baseline="0" dirty="0"/>
                        <a:t> Nacionales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397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Regalías Gasíferas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0785"/>
                  </a:ext>
                </a:extLst>
              </a:tr>
              <a:tr h="166773"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Tasa</a:t>
                      </a:r>
                      <a:r>
                        <a:rPr lang="es-ES" sz="1000" b="1" baseline="0" dirty="0"/>
                        <a:t> de Inspección Seguridad e Higiene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279750"/>
                  </a:ext>
                </a:extLst>
              </a:tr>
              <a:tr h="191376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Regalías Petrolíferas</a:t>
                      </a:r>
                      <a:endParaRPr lang="es-AR" sz="10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46069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Tasa</a:t>
                      </a:r>
                      <a:r>
                        <a:rPr lang="es-ES" sz="1000" b="1" baseline="0" dirty="0"/>
                        <a:t> de cementerio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706576"/>
                  </a:ext>
                </a:extLst>
              </a:tr>
              <a:tr h="23876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s-ES" sz="1000" b="1" dirty="0"/>
                        <a:t>Canon</a:t>
                      </a:r>
                      <a:r>
                        <a:rPr lang="es-ES" sz="1000" b="1" baseline="0" dirty="0"/>
                        <a:t> extraordinario de Producción</a:t>
                      </a:r>
                      <a:endParaRPr lang="es-AR" sz="100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119318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s-ES" sz="1000" b="1" dirty="0"/>
                        <a:t> Tasa de matadero municipal,</a:t>
                      </a:r>
                      <a:r>
                        <a:rPr lang="es-ES" sz="1000" b="1" baseline="0" dirty="0"/>
                        <a:t> etc.</a:t>
                      </a:r>
                      <a:endParaRPr lang="es-AR" sz="1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692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26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B867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29638" y="200298"/>
            <a:ext cx="3260036" cy="603889"/>
            <a:chOff x="25" y="814200"/>
            <a:chExt cx="2808575" cy="554700"/>
          </a:xfrm>
        </p:grpSpPr>
        <p:sp>
          <p:nvSpPr>
            <p:cNvPr id="13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" y="292687"/>
            <a:ext cx="3260035" cy="511500"/>
          </a:xfrm>
        </p:spPr>
        <p:txBody>
          <a:bodyPr/>
          <a:lstStyle/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¿ Qué es la Coparticipación?</a:t>
            </a:r>
            <a:endParaRPr lang="es-A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Título 9"/>
          <p:cNvSpPr txBox="1">
            <a:spLocks/>
          </p:cNvSpPr>
          <p:nvPr/>
        </p:nvSpPr>
        <p:spPr>
          <a:xfrm>
            <a:off x="3359426" y="44212"/>
            <a:ext cx="5784571" cy="125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Font typeface="Manrope"/>
              <a:buNone/>
              <a:defRPr sz="16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Es el sistema tributario y de ingresos por el cual la provincia recauda determinados tributos u otros recursos de origen no tributarios  y luego los reparte entre los distintos municipios. </a:t>
            </a:r>
            <a:endParaRPr lang="es-A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7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29638" y="1598617"/>
            <a:ext cx="3120886" cy="554700"/>
            <a:chOff x="25" y="814200"/>
            <a:chExt cx="2808575" cy="554700"/>
          </a:xfrm>
        </p:grpSpPr>
        <p:sp>
          <p:nvSpPr>
            <p:cNvPr id="18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0" y="2944067"/>
            <a:ext cx="3120886" cy="554700"/>
            <a:chOff x="25" y="814200"/>
            <a:chExt cx="2808575" cy="554700"/>
          </a:xfrm>
        </p:grpSpPr>
        <p:sp>
          <p:nvSpPr>
            <p:cNvPr id="21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Título 9"/>
          <p:cNvSpPr txBox="1">
            <a:spLocks/>
          </p:cNvSpPr>
          <p:nvPr/>
        </p:nvSpPr>
        <p:spPr>
          <a:xfrm>
            <a:off x="0" y="1571783"/>
            <a:ext cx="3260036" cy="627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Font typeface="Manrope"/>
              <a:buNone/>
              <a:defRPr sz="16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Origen de sus formas de distribución</a:t>
            </a:r>
            <a:endParaRPr lang="es-A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394221" y="1506603"/>
            <a:ext cx="5749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Coparticipación Federal: Ley 23.548 - </a:t>
            </a:r>
            <a:r>
              <a:rPr lang="es-ES" sz="1200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CONSTITUCIÓN NACIONAL Art. 75 INC. 2</a:t>
            </a:r>
          </a:p>
          <a:p>
            <a:r>
              <a:rPr lang="es-E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Coparticipación Provincial: Ley 1770 – 1895 – 1946 – 1962 – 1977 – 2019 - 2148  </a:t>
            </a:r>
            <a:endParaRPr lang="es-AR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Título 9"/>
          <p:cNvSpPr txBox="1">
            <a:spLocks/>
          </p:cNvSpPr>
          <p:nvPr/>
        </p:nvSpPr>
        <p:spPr>
          <a:xfrm>
            <a:off x="320" y="2988226"/>
            <a:ext cx="3120886" cy="39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1600"/>
              <a:buFont typeface="Manrope"/>
              <a:buNone/>
              <a:defRPr sz="16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D558C"/>
              </a:buClr>
              <a:buSzPts val="2100"/>
              <a:buFont typeface="Manrope"/>
              <a:buNone/>
              <a:defRPr sz="2100" b="1" i="0" u="none" strike="noStrike" cap="none">
                <a:solidFill>
                  <a:srgbClr val="1D558C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r>
              <a:rPr lang="es-E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Elementos fundamentales</a:t>
            </a:r>
            <a:endParaRPr lang="es-A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3359426" y="2689940"/>
            <a:ext cx="57249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1- Masa coparticipable: </a:t>
            </a:r>
            <a:r>
              <a:rPr lang="es-ES" sz="1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conjunto de recursos a distribuir </a:t>
            </a:r>
            <a:endParaRPr lang="es-AR" sz="16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3309730" y="3052863"/>
            <a:ext cx="5834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2- Distribución Primaria: </a:t>
            </a:r>
            <a:r>
              <a:rPr lang="es-ES" sz="1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cómo se reparten entre Provincia y </a:t>
            </a:r>
          </a:p>
          <a:p>
            <a:r>
              <a:rPr lang="es-ES" sz="1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los municipios.</a:t>
            </a:r>
          </a:p>
          <a:p>
            <a:endParaRPr lang="es-AR" sz="16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3394221" y="3680504"/>
            <a:ext cx="5749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3- Distribución Secundaria: </a:t>
            </a:r>
            <a:r>
              <a:rPr lang="es-ES" sz="1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% del monto a distribuir a cada </a:t>
            </a:r>
          </a:p>
          <a:p>
            <a:r>
              <a:rPr lang="es-ES" sz="1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municipio.</a:t>
            </a:r>
            <a:endParaRPr lang="es-AR" sz="1600" i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2793887" y="4847485"/>
            <a:ext cx="4311659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90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  <a:endParaRPr sz="90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  <p:sp>
        <p:nvSpPr>
          <p:cNvPr id="29" name="Google Shape;248;p27">
            <a:extLst>
              <a:ext uri="{FF2B5EF4-FFF2-40B4-BE49-F238E27FC236}">
                <a16:creationId xmlns:a16="http://schemas.microsoft.com/office/drawing/2014/main" id="{D10732B1-057D-49AC-B0C1-2BBC531011CA}"/>
              </a:ext>
            </a:extLst>
          </p:cNvPr>
          <p:cNvSpPr txBox="1"/>
          <p:nvPr/>
        </p:nvSpPr>
        <p:spPr>
          <a:xfrm>
            <a:off x="2793887" y="4646428"/>
            <a:ext cx="4270590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90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 Desarrollo Humano, Gobiernos Locales y Mujeres</a:t>
            </a:r>
            <a:endParaRPr sz="90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</p:spTree>
    <p:extLst>
      <p:ext uri="{BB962C8B-B14F-4D97-AF65-F5344CB8AC3E}">
        <p14:creationId xmlns:p14="http://schemas.microsoft.com/office/powerpoint/2010/main" val="281294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0" y="397622"/>
            <a:ext cx="1649897" cy="556533"/>
            <a:chOff x="23" y="830719"/>
            <a:chExt cx="2808577" cy="558115"/>
          </a:xfrm>
        </p:grpSpPr>
        <p:sp>
          <p:nvSpPr>
            <p:cNvPr id="5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3" y="830719"/>
              <a:ext cx="2514299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b="1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Norma Legal vigente</a:t>
              </a:r>
              <a:endParaRPr b="1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34134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20599" y="1271456"/>
            <a:ext cx="1649896" cy="553128"/>
            <a:chOff x="25" y="814200"/>
            <a:chExt cx="2808575" cy="554700"/>
          </a:xfrm>
        </p:grpSpPr>
        <p:sp>
          <p:nvSpPr>
            <p:cNvPr id="8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b="1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Antecedentes</a:t>
              </a:r>
              <a:endParaRPr b="1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0" name="CuadroTexto 9"/>
          <p:cNvSpPr txBox="1"/>
          <p:nvPr/>
        </p:nvSpPr>
        <p:spPr>
          <a:xfrm>
            <a:off x="1798982" y="520298"/>
            <a:ext cx="72356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Ley 2148, sancionada en 1995 (elaborada en 1993 con datos censal de 1991).</a:t>
            </a:r>
            <a:endParaRPr lang="es-AR" b="1" dirty="0">
              <a:solidFill>
                <a:srgbClr val="003366"/>
              </a:solidFill>
            </a:endParaRPr>
          </a:p>
        </p:txBody>
      </p:sp>
      <p:grpSp>
        <p:nvGrpSpPr>
          <p:cNvPr id="11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-11893" y="2368970"/>
            <a:ext cx="1649896" cy="553128"/>
            <a:chOff x="25" y="814200"/>
            <a:chExt cx="2808575" cy="554700"/>
          </a:xfrm>
        </p:grpSpPr>
        <p:sp>
          <p:nvSpPr>
            <p:cNvPr id="12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b="1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Alcance</a:t>
              </a:r>
              <a:endParaRPr b="1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4" name="CuadroTexto 13"/>
          <p:cNvSpPr txBox="1"/>
          <p:nvPr/>
        </p:nvSpPr>
        <p:spPr>
          <a:xfrm>
            <a:off x="1798982" y="2183869"/>
            <a:ext cx="4711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29 Municipios (Art. 4º) Coeficiente de distribución</a:t>
            </a:r>
            <a:endParaRPr lang="es-AR" b="1" dirty="0">
              <a:solidFill>
                <a:srgbClr val="003366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789043" y="2491646"/>
            <a:ext cx="4711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7 Municipios (Art. 10º) Suma Fija</a:t>
            </a:r>
            <a:endParaRPr lang="es-AR" b="1" dirty="0">
              <a:solidFill>
                <a:srgbClr val="003366"/>
              </a:solidFill>
            </a:endParaRPr>
          </a:p>
        </p:txBody>
      </p:sp>
      <p:grpSp>
        <p:nvGrpSpPr>
          <p:cNvPr id="16" name="Google Shape;130;p22">
            <a:extLst>
              <a:ext uri="{FF2B5EF4-FFF2-40B4-BE49-F238E27FC236}">
                <a16:creationId xmlns:a16="http://schemas.microsoft.com/office/drawing/2014/main" id="{3A6A7B37-B710-414B-9725-E8BA61B20460}"/>
              </a:ext>
            </a:extLst>
          </p:cNvPr>
          <p:cNvGrpSpPr/>
          <p:nvPr/>
        </p:nvGrpSpPr>
        <p:grpSpPr>
          <a:xfrm>
            <a:off x="0" y="3510942"/>
            <a:ext cx="1649896" cy="553128"/>
            <a:chOff x="25" y="814200"/>
            <a:chExt cx="2808575" cy="554700"/>
          </a:xfrm>
        </p:grpSpPr>
        <p:sp>
          <p:nvSpPr>
            <p:cNvPr id="17" name="Google Shape;131;p22">
              <a:extLst>
                <a:ext uri="{FF2B5EF4-FFF2-40B4-BE49-F238E27FC236}">
                  <a16:creationId xmlns:a16="http://schemas.microsoft.com/office/drawing/2014/main" id="{95C6ABB6-BB86-4C52-8D7F-FC13D563670B}"/>
                </a:ext>
              </a:extLst>
            </p:cNvPr>
            <p:cNvSpPr/>
            <p:nvPr/>
          </p:nvSpPr>
          <p:spPr>
            <a:xfrm>
              <a:off x="25" y="814200"/>
              <a:ext cx="2514300" cy="554700"/>
            </a:xfrm>
            <a:prstGeom prst="rect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b="1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Tipo de normativa</a:t>
              </a:r>
              <a:endParaRPr b="1" dirty="0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8" name="Google Shape;132;p22">
              <a:extLst>
                <a:ext uri="{FF2B5EF4-FFF2-40B4-BE49-F238E27FC236}">
                  <a16:creationId xmlns:a16="http://schemas.microsoft.com/office/drawing/2014/main" id="{07526CA0-22E3-4306-9D6C-01318911B6DA}"/>
                </a:ext>
              </a:extLst>
            </p:cNvPr>
            <p:cNvSpPr/>
            <p:nvPr/>
          </p:nvSpPr>
          <p:spPr>
            <a:xfrm>
              <a:off x="2253900" y="814200"/>
              <a:ext cx="554700" cy="554700"/>
            </a:xfrm>
            <a:prstGeom prst="flowChartDelay">
              <a:avLst/>
            </a:prstGeom>
            <a:solidFill>
              <a:srgbClr val="2B3E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accent6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9" name="CuadroTexto 18"/>
          <p:cNvSpPr txBox="1"/>
          <p:nvPr/>
        </p:nvSpPr>
        <p:spPr>
          <a:xfrm>
            <a:off x="1798981" y="2756875"/>
            <a:ext cx="7235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No comprende a las Comisiones de Fomento ni a los municipios que se crearon posterior a dicha ley, por </a:t>
            </a:r>
            <a:r>
              <a:rPr lang="es-ES" b="1" dirty="0" err="1">
                <a:solidFill>
                  <a:srgbClr val="003366"/>
                </a:solidFill>
              </a:rPr>
              <a:t>ejm</a:t>
            </a:r>
            <a:r>
              <a:rPr lang="es-ES" b="1" dirty="0">
                <a:solidFill>
                  <a:srgbClr val="003366"/>
                </a:solidFill>
              </a:rPr>
              <a:t> Villa Pehuenia y </a:t>
            </a:r>
            <a:r>
              <a:rPr lang="es-ES" b="1" dirty="0" err="1">
                <a:solidFill>
                  <a:srgbClr val="003366"/>
                </a:solidFill>
              </a:rPr>
              <a:t>Caviahue</a:t>
            </a:r>
            <a:r>
              <a:rPr lang="es-ES" b="1" dirty="0">
                <a:solidFill>
                  <a:srgbClr val="003366"/>
                </a:solidFill>
              </a:rPr>
              <a:t>  - </a:t>
            </a:r>
            <a:r>
              <a:rPr lang="es-ES" b="1" dirty="0" err="1">
                <a:solidFill>
                  <a:srgbClr val="003366"/>
                </a:solidFill>
              </a:rPr>
              <a:t>Copahue</a:t>
            </a:r>
            <a:endParaRPr lang="es-AR" b="1" dirty="0">
              <a:solidFill>
                <a:srgbClr val="003366"/>
              </a:solidFill>
            </a:endParaRPr>
          </a:p>
        </p:txBody>
      </p:sp>
      <p:grpSp>
        <p:nvGrpSpPr>
          <p:cNvPr id="34" name="Grupo 33"/>
          <p:cNvGrpSpPr/>
          <p:nvPr/>
        </p:nvGrpSpPr>
        <p:grpSpPr>
          <a:xfrm>
            <a:off x="1930204" y="1282019"/>
            <a:ext cx="7213796" cy="636621"/>
            <a:chOff x="1930205" y="1282019"/>
            <a:chExt cx="6982406" cy="554153"/>
          </a:xfrm>
        </p:grpSpPr>
        <p:sp>
          <p:nvSpPr>
            <p:cNvPr id="3" name="Cheurón 2"/>
            <p:cNvSpPr/>
            <p:nvPr/>
          </p:nvSpPr>
          <p:spPr>
            <a:xfrm>
              <a:off x="1930205" y="1288634"/>
              <a:ext cx="1410749" cy="544642"/>
            </a:xfrm>
            <a:prstGeom prst="chevron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1770</a:t>
              </a:r>
            </a:p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1988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27" name="Cheurón 26"/>
            <p:cNvSpPr/>
            <p:nvPr/>
          </p:nvSpPr>
          <p:spPr>
            <a:xfrm>
              <a:off x="2877378" y="1287828"/>
              <a:ext cx="1388079" cy="545568"/>
            </a:xfrm>
            <a:prstGeom prst="chevron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1985</a:t>
              </a:r>
            </a:p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1991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28" name="Cheurón 27"/>
            <p:cNvSpPr/>
            <p:nvPr/>
          </p:nvSpPr>
          <p:spPr>
            <a:xfrm>
              <a:off x="3805263" y="1290152"/>
              <a:ext cx="1388079" cy="545568"/>
            </a:xfrm>
            <a:prstGeom prst="chevron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1946</a:t>
              </a:r>
            </a:p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1991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29" name="Cheurón 28"/>
            <p:cNvSpPr/>
            <p:nvPr/>
          </p:nvSpPr>
          <p:spPr>
            <a:xfrm>
              <a:off x="4760898" y="1290254"/>
              <a:ext cx="1388079" cy="545568"/>
            </a:xfrm>
            <a:prstGeom prst="chevr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1962</a:t>
              </a:r>
            </a:p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1992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30" name="Cheurón 29"/>
            <p:cNvSpPr/>
            <p:nvPr/>
          </p:nvSpPr>
          <p:spPr>
            <a:xfrm>
              <a:off x="5638272" y="1289393"/>
              <a:ext cx="1388079" cy="545568"/>
            </a:xfrm>
            <a:prstGeom prst="chevron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1977 1992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31" name="Cheurón 30"/>
            <p:cNvSpPr/>
            <p:nvPr/>
          </p:nvSpPr>
          <p:spPr>
            <a:xfrm>
              <a:off x="6581402" y="1289393"/>
              <a:ext cx="1388079" cy="545568"/>
            </a:xfrm>
            <a:prstGeom prst="chevron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Ley 2019</a:t>
              </a:r>
            </a:p>
            <a:p>
              <a:pPr algn="ctr"/>
              <a:r>
                <a:rPr lang="es-ES" sz="1100" b="1" dirty="0">
                  <a:solidFill>
                    <a:srgbClr val="F7E2BB"/>
                  </a:solidFill>
                </a:rPr>
                <a:t>1993</a:t>
              </a:r>
              <a:endParaRPr lang="es-AR" sz="1100" b="1" dirty="0">
                <a:solidFill>
                  <a:srgbClr val="F7E2BB"/>
                </a:solidFill>
              </a:endParaRPr>
            </a:p>
          </p:txBody>
        </p:sp>
        <p:sp>
          <p:nvSpPr>
            <p:cNvPr id="32" name="Cheurón 31"/>
            <p:cNvSpPr/>
            <p:nvPr/>
          </p:nvSpPr>
          <p:spPr>
            <a:xfrm>
              <a:off x="7545772" y="1282019"/>
              <a:ext cx="1366839" cy="554153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2B3E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b="1" dirty="0">
                  <a:solidFill>
                    <a:schemeClr val="tx1"/>
                  </a:solidFill>
                </a:rPr>
                <a:t>Ley 2148</a:t>
              </a:r>
            </a:p>
            <a:p>
              <a:pPr algn="ctr"/>
              <a:r>
                <a:rPr lang="es-ES" sz="1100" b="1" dirty="0">
                  <a:solidFill>
                    <a:schemeClr val="tx1"/>
                  </a:solidFill>
                </a:rPr>
                <a:t>1995</a:t>
              </a:r>
              <a:endParaRPr lang="es-AR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CuadroTexto 32"/>
          <p:cNvSpPr txBox="1"/>
          <p:nvPr/>
        </p:nvSpPr>
        <p:spPr>
          <a:xfrm>
            <a:off x="1798981" y="3596425"/>
            <a:ext cx="72356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Ley Convenio: TODAS las partes deben acordar y suscribir</a:t>
            </a:r>
            <a:endParaRPr lang="es-AR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267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2BB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205787" y="2934762"/>
            <a:ext cx="2147544" cy="587323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s-AR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15%</a:t>
            </a:r>
            <a:endParaRPr lang="es-AR" sz="160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algn="ctr"/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Tributos Provinciales</a:t>
            </a:r>
            <a:endParaRPr sz="120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31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3639511" y="2940538"/>
            <a:ext cx="2373022" cy="588921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15 % </a:t>
            </a:r>
          </a:p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Coparticipación Federal</a:t>
            </a:r>
          </a:p>
        </p:txBody>
      </p:sp>
      <p:pic>
        <p:nvPicPr>
          <p:cNvPr id="34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1147253" y="2602566"/>
            <a:ext cx="290160" cy="30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F5A83E7F-843E-4C17-8CC9-E125704DFF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401" b="13518"/>
          <a:stretch/>
        </p:blipFill>
        <p:spPr>
          <a:xfrm>
            <a:off x="-406" y="4541749"/>
            <a:ext cx="9144000" cy="596348"/>
          </a:xfrm>
          <a:prstGeom prst="rect">
            <a:avLst/>
          </a:prstGeom>
        </p:spPr>
      </p:pic>
      <p:sp>
        <p:nvSpPr>
          <p:cNvPr id="43" name="Google Shape;248;p27">
            <a:extLst>
              <a:ext uri="{FF2B5EF4-FFF2-40B4-BE49-F238E27FC236}">
                <a16:creationId xmlns:a16="http://schemas.microsoft.com/office/drawing/2014/main" id="{A261746D-CB64-45AD-998B-E4C0AC152BAD}"/>
              </a:ext>
            </a:extLst>
          </p:cNvPr>
          <p:cNvSpPr txBox="1"/>
          <p:nvPr/>
        </p:nvSpPr>
        <p:spPr>
          <a:xfrm>
            <a:off x="169852" y="4656049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419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  <a:endParaRPr sz="1050" b="1" dirty="0">
              <a:solidFill>
                <a:srgbClr val="F4DFB9"/>
              </a:solidFill>
              <a:latin typeface="Manrope" pitchFamily="50" charset="0"/>
              <a:ea typeface="Manrope"/>
              <a:cs typeface="Manrope"/>
              <a:sym typeface="Manrope"/>
            </a:endParaRPr>
          </a:p>
        </p:txBody>
      </p:sp>
      <p:sp>
        <p:nvSpPr>
          <p:cNvPr id="16" name="Google Shape;159;p23">
            <a:extLst>
              <a:ext uri="{FF2B5EF4-FFF2-40B4-BE49-F238E27FC236}">
                <a16:creationId xmlns:a16="http://schemas.microsoft.com/office/drawing/2014/main" id="{83E58C97-16C4-4811-B8E6-02505FB1E87A}"/>
              </a:ext>
            </a:extLst>
          </p:cNvPr>
          <p:cNvSpPr/>
          <p:nvPr/>
        </p:nvSpPr>
        <p:spPr>
          <a:xfrm>
            <a:off x="19880" y="2179698"/>
            <a:ext cx="9124120" cy="424126"/>
          </a:xfrm>
          <a:prstGeom prst="roundRect">
            <a:avLst>
              <a:gd name="adj" fmla="val 11054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419" sz="1800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2.- DISTRIBUCIÓN PRIMARIA </a:t>
            </a:r>
            <a:endParaRPr sz="1800" dirty="0"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sp>
        <p:nvSpPr>
          <p:cNvPr id="18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6579706" y="2962659"/>
            <a:ext cx="2385392" cy="588921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15%</a:t>
            </a:r>
          </a:p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Regalías Hidrocarburíferas</a:t>
            </a:r>
          </a:p>
        </p:txBody>
      </p:sp>
      <p:pic>
        <p:nvPicPr>
          <p:cNvPr id="19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4578218" y="2612897"/>
            <a:ext cx="290160" cy="30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551471" flipH="1">
            <a:off x="7674687" y="2621650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-68930" y="3511244"/>
            <a:ext cx="232287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05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Deducir costo recaudación</a:t>
            </a:r>
            <a:r>
              <a:rPr lang="es-AR" sz="105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)</a:t>
            </a:r>
            <a:endParaRPr lang="es-AR" sz="105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3048554" y="3553186"/>
            <a:ext cx="31507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2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deducir 18% Poder Judicial</a:t>
            </a:r>
          </a:p>
          <a:p>
            <a:pPr algn="ctr"/>
            <a:r>
              <a:rPr lang="es-AR" sz="12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6% Poder Legislativo y 1,5% FEPN </a:t>
            </a:r>
            <a:endParaRPr lang="es-AR" sz="1200" dirty="0">
              <a:solidFill>
                <a:srgbClr val="2B3E4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6937949" y="3540327"/>
            <a:ext cx="15648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12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deducir 0,5% IADEP</a:t>
            </a:r>
            <a:endParaRPr lang="es-AR" sz="1200" dirty="0">
              <a:solidFill>
                <a:srgbClr val="2B3E4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3220278" y="4042912"/>
            <a:ext cx="326003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7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Fuente: Ley </a:t>
            </a:r>
            <a:r>
              <a:rPr lang="es-AR" sz="700" dirty="0" err="1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LEY</a:t>
            </a:r>
            <a:r>
              <a:rPr lang="es-AR" sz="7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 3391</a:t>
            </a:r>
            <a:r>
              <a:rPr lang="es-ES" sz="7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 que crea el Fondo de Estabilización de Presupuestos del Neuquén (FEPN) y modifica la </a:t>
            </a:r>
            <a:r>
              <a:rPr lang="es-AR" sz="7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Ley 2395 y el % de coparticipación del Poder Legislativo </a:t>
            </a:r>
            <a:endParaRPr lang="es-AR" sz="700" dirty="0">
              <a:solidFill>
                <a:srgbClr val="2B3E4C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4" name="Google Shape;159;p23">
            <a:extLst>
              <a:ext uri="{FF2B5EF4-FFF2-40B4-BE49-F238E27FC236}">
                <a16:creationId xmlns:a16="http://schemas.microsoft.com/office/drawing/2014/main" id="{83E58C97-16C4-4811-B8E6-02505FB1E87A}"/>
              </a:ext>
            </a:extLst>
          </p:cNvPr>
          <p:cNvSpPr/>
          <p:nvPr/>
        </p:nvSpPr>
        <p:spPr>
          <a:xfrm>
            <a:off x="10582" y="0"/>
            <a:ext cx="9133418" cy="424126"/>
          </a:xfrm>
          <a:prstGeom prst="roundRect">
            <a:avLst>
              <a:gd name="adj" fmla="val 11054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419" sz="1800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1.- MASA  COPARTICIPABLE</a:t>
            </a:r>
            <a:endParaRPr sz="1800" dirty="0"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sp>
        <p:nvSpPr>
          <p:cNvPr id="25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93299" y="460024"/>
            <a:ext cx="2240153" cy="587323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Tributos Provinciales</a:t>
            </a:r>
            <a:endParaRPr sz="120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6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3630213" y="481556"/>
            <a:ext cx="2373022" cy="588921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Coparticipación Federal</a:t>
            </a:r>
          </a:p>
        </p:txBody>
      </p:sp>
      <p:sp>
        <p:nvSpPr>
          <p:cNvPr id="27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6730589" y="505714"/>
            <a:ext cx="2234509" cy="588921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Regalías Hidrocarburíferas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0" y="1043868"/>
            <a:ext cx="2703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Impuestos sobre los Ingresos Brutos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  a los Sellos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 Inmobiliario</a:t>
            </a:r>
            <a:endParaRPr lang="es-AR" sz="1100" dirty="0"/>
          </a:p>
        </p:txBody>
      </p:sp>
      <p:sp>
        <p:nvSpPr>
          <p:cNvPr id="28" name="Rectángulo 27"/>
          <p:cNvSpPr/>
          <p:nvPr/>
        </p:nvSpPr>
        <p:spPr>
          <a:xfrm>
            <a:off x="3575328" y="1107109"/>
            <a:ext cx="30043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Coparticipación Neta (LFE) Ley 23548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  al Valor Agregado (IVA)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 a las Ganancias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Impuesto sobre los Bienes Personales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Régimen Simplificado para pequeños contribuyentes</a:t>
            </a:r>
            <a:endParaRPr lang="es-AR" sz="1100" dirty="0"/>
          </a:p>
        </p:txBody>
      </p:sp>
      <p:sp>
        <p:nvSpPr>
          <p:cNvPr id="29" name="Rectángulo 28"/>
          <p:cNvSpPr/>
          <p:nvPr/>
        </p:nvSpPr>
        <p:spPr>
          <a:xfrm>
            <a:off x="7017462" y="1176224"/>
            <a:ext cx="18617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Regalías de Gas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100" dirty="0">
                <a:solidFill>
                  <a:srgbClr val="2B3E4C"/>
                </a:solidFill>
                <a:latin typeface="Manrope"/>
              </a:rPr>
              <a:t>Regalías de Petróleo</a:t>
            </a:r>
            <a:endParaRPr lang="es-AR" sz="1100" dirty="0"/>
          </a:p>
        </p:txBody>
      </p:sp>
    </p:spTree>
    <p:extLst>
      <p:ext uri="{BB962C8B-B14F-4D97-AF65-F5344CB8AC3E}">
        <p14:creationId xmlns:p14="http://schemas.microsoft.com/office/powerpoint/2010/main" val="1169949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2BB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324509" y="774612"/>
            <a:ext cx="1461744" cy="1363399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60% </a:t>
            </a:r>
          </a:p>
          <a:p>
            <a:pPr algn="ctr">
              <a:defRPr/>
            </a:pPr>
            <a:r>
              <a:rPr lang="es-AR" sz="105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relación directa a la población de cada municipio </a:t>
            </a:r>
          </a:p>
        </p:txBody>
      </p:sp>
      <p:sp>
        <p:nvSpPr>
          <p:cNvPr id="31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1974254" y="815362"/>
            <a:ext cx="1452716" cy="1363398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15% </a:t>
            </a:r>
          </a:p>
          <a:p>
            <a:pPr algn="ctr">
              <a:defRPr/>
            </a:pPr>
            <a:r>
              <a:rPr lang="es-AR" sz="105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relación inversa al costo salarial por habitante</a:t>
            </a:r>
          </a:p>
        </p:txBody>
      </p:sp>
      <p:pic>
        <p:nvPicPr>
          <p:cNvPr id="34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976621" y="469065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248;p27">
            <a:extLst>
              <a:ext uri="{FF2B5EF4-FFF2-40B4-BE49-F238E27FC236}">
                <a16:creationId xmlns:a16="http://schemas.microsoft.com/office/drawing/2014/main" id="{A261746D-CB64-45AD-998B-E4C0AC152BAD}"/>
              </a:ext>
            </a:extLst>
          </p:cNvPr>
          <p:cNvSpPr txBox="1"/>
          <p:nvPr/>
        </p:nvSpPr>
        <p:spPr>
          <a:xfrm>
            <a:off x="224695" y="4568681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FFFFFF"/>
              </a:buClr>
              <a:buSzPts val="1800"/>
            </a:pPr>
            <a:r>
              <a:rPr lang="es-ES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</a:p>
        </p:txBody>
      </p:sp>
      <p:pic>
        <p:nvPicPr>
          <p:cNvPr id="19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2533410" y="483459"/>
            <a:ext cx="290160" cy="30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7469961" y="493515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3625417" y="837483"/>
            <a:ext cx="1461744" cy="1363399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10%</a:t>
            </a:r>
          </a:p>
          <a:p>
            <a:pPr algn="ctr">
              <a:defRPr/>
            </a:pPr>
            <a:r>
              <a:rPr lang="es-AR" sz="105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relación directa a la población sin Municipio de Neuquén</a:t>
            </a:r>
          </a:p>
        </p:txBody>
      </p:sp>
      <p:sp>
        <p:nvSpPr>
          <p:cNvPr id="24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5263586" y="849198"/>
            <a:ext cx="1504961" cy="1344383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10%</a:t>
            </a:r>
          </a:p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relación a la recaudación tributaria municipal</a:t>
            </a:r>
          </a:p>
        </p:txBody>
      </p:sp>
      <p:sp>
        <p:nvSpPr>
          <p:cNvPr id="25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6891543" y="819702"/>
            <a:ext cx="1461744" cy="1363399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5%</a:t>
            </a:r>
          </a:p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en partes iguales</a:t>
            </a:r>
          </a:p>
        </p:txBody>
      </p:sp>
      <p:pic>
        <p:nvPicPr>
          <p:cNvPr id="26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5849379" y="480072"/>
            <a:ext cx="290160" cy="30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 flipH="1">
            <a:off x="4136095" y="471963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159;p23">
            <a:extLst>
              <a:ext uri="{FF2B5EF4-FFF2-40B4-BE49-F238E27FC236}">
                <a16:creationId xmlns:a16="http://schemas.microsoft.com/office/drawing/2014/main" id="{83E58C97-16C4-4811-B8E6-02505FB1E87A}"/>
              </a:ext>
            </a:extLst>
          </p:cNvPr>
          <p:cNvSpPr/>
          <p:nvPr/>
        </p:nvSpPr>
        <p:spPr>
          <a:xfrm>
            <a:off x="57043" y="2375297"/>
            <a:ext cx="9064487" cy="415382"/>
          </a:xfrm>
          <a:prstGeom prst="roundRect">
            <a:avLst>
              <a:gd name="adj" fmla="val 11054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419" sz="1800" b="1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FORMA DE DISTRIBUCIÓN: L</a:t>
            </a:r>
            <a:r>
              <a:rPr lang="es-419" b="1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iquidación mensual primer día hábil del mes siguiente</a:t>
            </a:r>
            <a:endParaRPr sz="1800" b="1" dirty="0"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sp>
        <p:nvSpPr>
          <p:cNvPr id="17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386200" y="791117"/>
            <a:ext cx="1461744" cy="1363399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8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60% </a:t>
            </a:r>
          </a:p>
          <a:p>
            <a:pPr algn="ctr">
              <a:defRPr/>
            </a:pPr>
            <a:r>
              <a:rPr lang="es-AR" sz="105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relación directa a la población de cada municipio </a:t>
            </a:r>
          </a:p>
        </p:txBody>
      </p:sp>
      <p:sp>
        <p:nvSpPr>
          <p:cNvPr id="23" name="Google Shape;159;p23">
            <a:extLst>
              <a:ext uri="{FF2B5EF4-FFF2-40B4-BE49-F238E27FC236}">
                <a16:creationId xmlns:a16="http://schemas.microsoft.com/office/drawing/2014/main" id="{83E58C97-16C4-4811-B8E6-02505FB1E87A}"/>
              </a:ext>
            </a:extLst>
          </p:cNvPr>
          <p:cNvSpPr/>
          <p:nvPr/>
        </p:nvSpPr>
        <p:spPr>
          <a:xfrm>
            <a:off x="79511" y="22328"/>
            <a:ext cx="9064487" cy="415382"/>
          </a:xfrm>
          <a:prstGeom prst="roundRect">
            <a:avLst>
              <a:gd name="adj" fmla="val 11054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419" sz="1800" b="1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  <a:sym typeface="Manrope SemiBold"/>
              </a:rPr>
              <a:t>3.- DISTRIBUCIÓN SECUNDARIA </a:t>
            </a:r>
            <a:endParaRPr sz="1800" b="1" dirty="0">
              <a:latin typeface="Manrope SemiBold"/>
              <a:ea typeface="Manrope SemiBold"/>
              <a:cs typeface="Manrope SemiBold"/>
              <a:sym typeface="Manrope SemiBold"/>
            </a:endParaRPr>
          </a:p>
        </p:txBody>
      </p:sp>
      <p:pic>
        <p:nvPicPr>
          <p:cNvPr id="28" name="Imagen 27" descr="AFIPComunica on X: &quot;Si sos empleador, registrá al personal de  #CASASPARTICULARES #AFIP https://t.co/nQmuC0O1WV&quot; / X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8" t="24849" r="6554" b="32982"/>
          <a:stretch/>
        </p:blipFill>
        <p:spPr bwMode="auto">
          <a:xfrm>
            <a:off x="1318987" y="3145450"/>
            <a:ext cx="951144" cy="4327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Imagen 28" descr="https://www.ccres.org.ar/site/wp-content/uploads/2023/09/logo-banco-nacion-300x191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t="18325" r="5667" b="30889"/>
          <a:stretch/>
        </p:blipFill>
        <p:spPr bwMode="auto">
          <a:xfrm>
            <a:off x="2864995" y="3123349"/>
            <a:ext cx="1123950" cy="422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n 31" descr="C:\Users\rcastro\AppData\Local\Microsoft\Windows\INetCache\Content.MSO\55A9269C.tmp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1" t="34224" r="8585" b="31551"/>
          <a:stretch/>
        </p:blipFill>
        <p:spPr bwMode="auto">
          <a:xfrm>
            <a:off x="4940777" y="3627267"/>
            <a:ext cx="1542997" cy="6824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Imagen 32" descr="Los proyectos en Vaca Muerta, uno por uno – Periodico El inversor  Energetico &amp; Minero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76" y="4412419"/>
            <a:ext cx="986071" cy="712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238" y="3734467"/>
            <a:ext cx="960409" cy="61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lecha derecha 2"/>
          <p:cNvSpPr/>
          <p:nvPr/>
        </p:nvSpPr>
        <p:spPr>
          <a:xfrm>
            <a:off x="2314328" y="3175863"/>
            <a:ext cx="482788" cy="348314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Flecha derecha 36"/>
          <p:cNvSpPr/>
          <p:nvPr/>
        </p:nvSpPr>
        <p:spPr>
          <a:xfrm>
            <a:off x="3569110" y="3790154"/>
            <a:ext cx="1072464" cy="401857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200"/>
          </a:p>
        </p:txBody>
      </p:sp>
      <p:sp>
        <p:nvSpPr>
          <p:cNvPr id="38" name="Flecha derecha 37"/>
          <p:cNvSpPr/>
          <p:nvPr/>
        </p:nvSpPr>
        <p:spPr>
          <a:xfrm rot="20129656">
            <a:off x="3848887" y="4325878"/>
            <a:ext cx="949226" cy="469185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Día 15 c/mes</a:t>
            </a:r>
            <a:endParaRPr lang="es-AR" sz="8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9" name="Flecha derecha 38"/>
          <p:cNvSpPr/>
          <p:nvPr/>
        </p:nvSpPr>
        <p:spPr>
          <a:xfrm rot="2345327">
            <a:off x="4046856" y="3343537"/>
            <a:ext cx="878447" cy="381359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/>
          <p:cNvSpPr txBox="1"/>
          <p:nvPr/>
        </p:nvSpPr>
        <p:spPr>
          <a:xfrm>
            <a:off x="0" y="3887243"/>
            <a:ext cx="11938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Tributos Provinciales</a:t>
            </a:r>
            <a:endParaRPr lang="es-AR" sz="1100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1" y="3136746"/>
            <a:ext cx="12656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Coparticipación Federal</a:t>
            </a:r>
            <a:endParaRPr lang="es-AR" sz="1100" b="1" dirty="0"/>
          </a:p>
        </p:txBody>
      </p:sp>
      <p:sp>
        <p:nvSpPr>
          <p:cNvPr id="45" name="CuadroTexto 44"/>
          <p:cNvSpPr txBox="1"/>
          <p:nvPr/>
        </p:nvSpPr>
        <p:spPr>
          <a:xfrm>
            <a:off x="-76821" y="4634936"/>
            <a:ext cx="1395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Regalías Hidrocarburífera</a:t>
            </a:r>
            <a:endParaRPr lang="es-AR" sz="1100" b="1" dirty="0"/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0" y="3598693"/>
            <a:ext cx="3988945" cy="28574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 flipV="1">
            <a:off x="57043" y="4383001"/>
            <a:ext cx="3931902" cy="15444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1898271" y="2812080"/>
            <a:ext cx="1265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Goteo diario</a:t>
            </a:r>
            <a:endParaRPr lang="es-AR" sz="1100" b="1" dirty="0"/>
          </a:p>
        </p:txBody>
      </p:sp>
      <p:sp>
        <p:nvSpPr>
          <p:cNvPr id="36" name="CuadroTexto 35"/>
          <p:cNvSpPr txBox="1"/>
          <p:nvPr/>
        </p:nvSpPr>
        <p:spPr>
          <a:xfrm rot="2439141">
            <a:off x="3856588" y="3368605"/>
            <a:ext cx="1265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5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Goteo diario</a:t>
            </a:r>
            <a:endParaRPr lang="es-AR" sz="105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3455445" y="3841029"/>
            <a:ext cx="124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Goteo mensual</a:t>
            </a:r>
            <a:endParaRPr lang="es-AR" sz="1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2" name="Flecha derecha 41"/>
          <p:cNvSpPr/>
          <p:nvPr/>
        </p:nvSpPr>
        <p:spPr>
          <a:xfrm>
            <a:off x="6565649" y="3734467"/>
            <a:ext cx="1140383" cy="618263"/>
          </a:xfrm>
          <a:prstGeom prst="rightArrow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200"/>
          </a:p>
        </p:txBody>
      </p:sp>
      <p:sp>
        <p:nvSpPr>
          <p:cNvPr id="46" name="CuadroTexto 45"/>
          <p:cNvSpPr txBox="1"/>
          <p:nvPr/>
        </p:nvSpPr>
        <p:spPr>
          <a:xfrm>
            <a:off x="6472031" y="3881118"/>
            <a:ext cx="1234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1er día hábil cada </a:t>
            </a:r>
          </a:p>
          <a:p>
            <a:pPr algn="ctr"/>
            <a:r>
              <a:rPr lang="es-ES" sz="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mes</a:t>
            </a:r>
            <a:endParaRPr lang="es-AR" sz="8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834944" y="3835849"/>
            <a:ext cx="1199418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050" dirty="0">
                <a:solidFill>
                  <a:srgbClr val="003366"/>
                </a:solidFill>
              </a:rPr>
              <a:t>29 municipios</a:t>
            </a:r>
          </a:p>
          <a:p>
            <a:pPr algn="ctr"/>
            <a:r>
              <a:rPr lang="es-ES" sz="1050" dirty="0">
                <a:solidFill>
                  <a:srgbClr val="003366"/>
                </a:solidFill>
              </a:rPr>
              <a:t>Art. 4º Ley 2148</a:t>
            </a:r>
            <a:endParaRPr lang="es-AR" sz="105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60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2BB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136;p22">
            <a:extLst>
              <a:ext uri="{FF2B5EF4-FFF2-40B4-BE49-F238E27FC236}">
                <a16:creationId xmlns:a16="http://schemas.microsoft.com/office/drawing/2014/main" id="{DF740167-EBA2-4E16-B2B9-E95F43919072}"/>
              </a:ext>
            </a:extLst>
          </p:cNvPr>
          <p:cNvSpPr/>
          <p:nvPr/>
        </p:nvSpPr>
        <p:spPr>
          <a:xfrm>
            <a:off x="1608706" y="857926"/>
            <a:ext cx="2054900" cy="1013177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s-AR" sz="1600" b="1" dirty="0">
              <a:solidFill>
                <a:srgbClr val="F4DFB9"/>
              </a:solidFill>
              <a:latin typeface="Manrope"/>
              <a:ea typeface="Manrope"/>
              <a:cs typeface="Manrope"/>
            </a:endParaRPr>
          </a:p>
          <a:p>
            <a:pPr algn="ctr"/>
            <a:r>
              <a:rPr lang="es-AR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15%</a:t>
            </a:r>
            <a:endParaRPr lang="es-AR" sz="160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  <a:p>
            <a:pPr lvl="0" algn="ctr"/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Impuesto Inmobiliario Adicional </a:t>
            </a:r>
          </a:p>
          <a:p>
            <a:pPr algn="ctr"/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 </a:t>
            </a:r>
            <a:endParaRPr sz="1200" b="1" dirty="0">
              <a:solidFill>
                <a:srgbClr val="F4DFB9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31" name="Google Shape;137;p22">
            <a:extLst>
              <a:ext uri="{FF2B5EF4-FFF2-40B4-BE49-F238E27FC236}">
                <a16:creationId xmlns:a16="http://schemas.microsoft.com/office/drawing/2014/main" id="{159B50FE-D400-42D2-BAA0-3F994C261E52}"/>
              </a:ext>
            </a:extLst>
          </p:cNvPr>
          <p:cNvSpPr/>
          <p:nvPr/>
        </p:nvSpPr>
        <p:spPr>
          <a:xfrm>
            <a:off x="5091491" y="855925"/>
            <a:ext cx="2087675" cy="1015933"/>
          </a:xfrm>
          <a:prstGeom prst="roundRect">
            <a:avLst>
              <a:gd name="adj" fmla="val 50000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defRPr/>
            </a:pPr>
            <a:r>
              <a:rPr lang="es-AR" sz="16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15 % </a:t>
            </a:r>
          </a:p>
          <a:p>
            <a:pPr algn="ctr">
              <a:defRPr/>
            </a:pPr>
            <a:r>
              <a:rPr lang="es-AR" sz="1200" b="1" dirty="0">
                <a:solidFill>
                  <a:srgbClr val="F4DFB9"/>
                </a:solidFill>
                <a:latin typeface="Manrope"/>
                <a:ea typeface="Manrope"/>
                <a:cs typeface="Manrope"/>
              </a:rPr>
              <a:t>Regalías Hidrocarburíferas</a:t>
            </a:r>
            <a:endParaRPr lang="es-ES" sz="1200" b="1" dirty="0">
              <a:solidFill>
                <a:srgbClr val="F4DFB9"/>
              </a:solidFill>
              <a:latin typeface="Manrope"/>
              <a:ea typeface="Manrope"/>
              <a:cs typeface="Manrope"/>
            </a:endParaRPr>
          </a:p>
        </p:txBody>
      </p:sp>
      <p:pic>
        <p:nvPicPr>
          <p:cNvPr id="42" name="Imagen 41">
            <a:extLst>
              <a:ext uri="{FF2B5EF4-FFF2-40B4-BE49-F238E27FC236}">
                <a16:creationId xmlns:a16="http://schemas.microsoft.com/office/drawing/2014/main" id="{F5A83E7F-843E-4C17-8CC9-E125704DFF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2933" y="4022670"/>
            <a:ext cx="9143997" cy="1120830"/>
          </a:xfrm>
          <a:prstGeom prst="rect">
            <a:avLst/>
          </a:prstGeom>
        </p:spPr>
      </p:pic>
      <p:sp>
        <p:nvSpPr>
          <p:cNvPr id="43" name="Google Shape;248;p27">
            <a:extLst>
              <a:ext uri="{FF2B5EF4-FFF2-40B4-BE49-F238E27FC236}">
                <a16:creationId xmlns:a16="http://schemas.microsoft.com/office/drawing/2014/main" id="{A261746D-CB64-45AD-998B-E4C0AC152BAD}"/>
              </a:ext>
            </a:extLst>
          </p:cNvPr>
          <p:cNvSpPr txBox="1"/>
          <p:nvPr/>
        </p:nvSpPr>
        <p:spPr>
          <a:xfrm>
            <a:off x="912103" y="4518812"/>
            <a:ext cx="2081847" cy="402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lnSpc>
                <a:spcPct val="90000"/>
              </a:lnSpc>
              <a:buClr>
                <a:srgbClr val="FFFFFF"/>
              </a:buClr>
              <a:buSzPts val="1800"/>
            </a:pPr>
            <a:r>
              <a:rPr lang="es-ES" sz="1050" b="1" dirty="0">
                <a:solidFill>
                  <a:srgbClr val="F4DFB9"/>
                </a:solidFill>
                <a:latin typeface="Manrope" pitchFamily="50" charset="0"/>
                <a:ea typeface="Manrope"/>
                <a:cs typeface="Manrope"/>
                <a:sym typeface="Manrope"/>
              </a:rPr>
              <a:t>Ministerio de Economía, Producción e Industria</a:t>
            </a:r>
          </a:p>
        </p:txBody>
      </p:sp>
      <p:sp>
        <p:nvSpPr>
          <p:cNvPr id="16" name="Google Shape;159;p23">
            <a:extLst>
              <a:ext uri="{FF2B5EF4-FFF2-40B4-BE49-F238E27FC236}">
                <a16:creationId xmlns:a16="http://schemas.microsoft.com/office/drawing/2014/main" id="{83E58C97-16C4-4811-B8E6-02505FB1E87A}"/>
              </a:ext>
            </a:extLst>
          </p:cNvPr>
          <p:cNvSpPr/>
          <p:nvPr/>
        </p:nvSpPr>
        <p:spPr>
          <a:xfrm>
            <a:off x="1" y="116441"/>
            <a:ext cx="9143998" cy="430212"/>
          </a:xfrm>
          <a:prstGeom prst="roundRect">
            <a:avLst>
              <a:gd name="adj" fmla="val 11054"/>
            </a:avLst>
          </a:prstGeom>
          <a:solidFill>
            <a:srgbClr val="2B3E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s-AR" dirty="0">
                <a:solidFill>
                  <a:srgbClr val="F4DFB9"/>
                </a:solidFill>
                <a:latin typeface="Manrope SemiBold"/>
                <a:ea typeface="Manrope SemiBold"/>
                <a:cs typeface="Manrope SemiBold"/>
              </a:rPr>
              <a:t>OTRAS TRANSFERENCIAS AUTOMÁTICAS</a:t>
            </a:r>
          </a:p>
        </p:txBody>
      </p:sp>
      <p:pic>
        <p:nvPicPr>
          <p:cNvPr id="19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 flipH="1">
            <a:off x="2520892" y="498253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1830960" y="1988826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12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Ley 2495 – Art.6°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5499576" y="2003748"/>
            <a:ext cx="127150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1200" dirty="0">
                <a:solidFill>
                  <a:srgbClr val="2B3E4C"/>
                </a:solidFill>
                <a:latin typeface="Manrope"/>
                <a:ea typeface="Manrope"/>
                <a:cs typeface="Manrope"/>
              </a:rPr>
              <a:t>Ley 2615 – Art.7</a:t>
            </a:r>
          </a:p>
        </p:txBody>
      </p:sp>
      <p:pic>
        <p:nvPicPr>
          <p:cNvPr id="21" name="Google Shape;140;p22">
            <a:extLst>
              <a:ext uri="{FF2B5EF4-FFF2-40B4-BE49-F238E27FC236}">
                <a16:creationId xmlns:a16="http://schemas.microsoft.com/office/drawing/2014/main" id="{316F4831-64E9-4755-87BE-AE282ADA778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 flipH="1">
            <a:off x="6129395" y="498253"/>
            <a:ext cx="290160" cy="30340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ángulo 2"/>
          <p:cNvSpPr/>
          <p:nvPr/>
        </p:nvSpPr>
        <p:spPr>
          <a:xfrm>
            <a:off x="1" y="2280747"/>
            <a:ext cx="87563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hlinkClick r:id="rId5"/>
              </a:rPr>
              <a:t>https://www.economianqn.gob.ar/municipios/contenido/transferencias</a:t>
            </a:r>
            <a:endParaRPr lang="es-AR" dirty="0"/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2073254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1417</Words>
  <Application>Microsoft Office PowerPoint</Application>
  <PresentationFormat>Presentación en pantalla (16:9)</PresentationFormat>
  <Paragraphs>275</Paragraphs>
  <Slides>15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Manrope</vt:lpstr>
      <vt:lpstr>Manrope SemiBold</vt:lpstr>
      <vt:lpstr>Arial</vt:lpstr>
      <vt:lpstr>Wingdings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¿ Qué es la Coparticipación?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EDICIONTV2</dc:creator>
  <cp:lastModifiedBy>Rosa Ana Castro</cp:lastModifiedBy>
  <cp:revision>130</cp:revision>
  <dcterms:modified xsi:type="dcterms:W3CDTF">2024-04-25T14:55:29Z</dcterms:modified>
</cp:coreProperties>
</file>